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Youth Leadership &amp; Advocacy, an Africa Climate Leadership Academy course. This presentation walks you through the whole course. Your instructor is Ms. Thandiwe Mbeki. (8 modules, 45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Youth Leadership &amp; Advocacy treats young people as leaders of today, not tomorrow. Eight modules build progressively: grounding a personal leadership identity, understanding what advocacy really is (and how it differs from awareness-raising), core skills of communication, decision-making and teamwork, mapping stakeholders and power, designing a complete advocacy campaign with SMART goals, using digital tools responsibly, leading ethically and inclusively, and sustaining impact through monitoring and well-being. Each module includes real case examples and reflective activities, culminating in a capstone advocacy project.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Define leadership in your own words and distinguish it from authority or position. Identify your personal values, strengths, and lived experiences as sources of leadership. Compare common leadership styles and recognize their strengths and limitations. Draft a personal leadership statement to guide your growth throughout the course. Define advocacy and distinguish it from related concepts such as charity, service, and awareness-raising. Identify the main types of advocacy and the situations in which each is most effective. Explain the policy or decision-making cycle and identify entry points for youth influence. Select an issue and articulate why it matters, to whom, and what change is being sought.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Youth Leadership, then Understanding Advocacy, then Core Leadership Skills, then Community and Stakeholder Engagement, then Designing an Advocacy Campaign, then Digital Advocacy and Media Literacy, then Ethics, Inclusion, and Intersectionality, then Sustaining Impact.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Youth Leadership. Leadership is a set of behaviors and relationships, not a title or position. Values, strengths, and personal story are foundational sources of leadership credibility, especially for young people who may lack formal authority. Effective leaders adapt their style — directive, participative, servant, or transformational — to fit the situation. A personal leadership statement provides a compass for gr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Leadership?; Values, Strengths, and Story as the Foundation of Leadership; Leadership Styles; Case Study: From Personal Experience to Public Leadership A recurring pattern amon;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Understanding Advocacy. Advocacy is distinct from charity and awareness-raising because it targets a specific decision and decision-maker. Effective campaigns often combine multiple types of advocacy: direct, grassroots, coalition, media, and self-advocacy. Understanding an institution's decision-making cycle helps advocates time their efforts for maximum influence. A strong advocacy foundation starts with a precise stat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Advocacy Is — and Is Not; Types of Advocacy; Understanding the Decision-Making Cycle; Case Study: Reframing a Complaint as an Advocacy Ask A group of students frustrate;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Core Leadership Skills. Persuasive communication combines credibility, evidence, and emotional resonance, adapted to the audience and format. Active listening builds trust and often reveals strategic openings that persuasion alone would miss. A structured decision-making process improves choices made under time pressure or uncertainty. Strong teams distribute roles according to members' strengths and treat conflict as an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Communicating with Purpose; Active Listening as a Leadership Skill; Making Decisions Under Uncertainty; Building and Leading Teams; Case Study: Turning Team Conflict into Better Strategy A youth-led environmental g;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Community and Stakeholder Engagement. Stakeholder mapping — identifying targets, allies, and influencers — should precede tactical planning in any advocacy effort. Focusing energy on high-influence, low-support stakeholders is often more strategic than only reinforcing existing support. Authentic relationships, built before they are needed, are among an advocate's most valuable long-term assets. Preparation, professionalism, and authe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Stakeholder Mapping Matters; Categorizing Stakeholders; Building Authentic Relationships; Case Study: Mapping Power Before Taking Action A group advocating for a safer pede;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Designing an Advocacy Campaign. SMART goals convert broad aspirations into achievable, measurable campaign targets. Effective messaging adapts a consistent core message for different audiences. Tactics should be chosen deliberately, sequenced over time, and followed by accountability after a commitment is won. A campaign timeline built backward from the decision point clarifies what must happen, and when.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Setting a SMART Advocacy Goal; Crafting Campaign Messages; Choosing Tactics; Building a Campaign Timeline;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Digital Advocacy and Media Literacy. Digital tools amplify visibility and coordination but rarely replace offline relationship-building and strategy on their own. Verifying sources before sharing protects a campaign's credibility and integrity. A deliberate, consistent digital presence is more effective than improvised or ad hoc posting. Protecting personal safety, privacy, and well-being is an essential part of responsible digital a</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Digital Tools Can — and Cannot — Do; Media and Information Literacy; Designing a Credible Digital Presence; Safety, Privacy, and Well-Being; Case Study: When a Post Becomes a Movement — and When It Doesn't A short video doc;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Ethics, Inclusion, and Intersectionality. Ethical leadership requires honesty, accountability, respect, and humility, particularly given the trust others place in a leader. Intersectionality highlights how overlapping aspects of identity shape different people's experience of the same issue. Advocacy movements should actively guard against reproducing the power imbalances they aim to challenge. Centering the voices of those most affected </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Ethical Foundations of Leadership and Advocacy; Understanding Intersectionality; Power, Voice, and Who Gets to Lead; Case Study: Centering Affected Voices in Campaign Design A youth coalition advocat;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Sustaining Impact. Distinguishing outputs, outcomes, and impact helps teams assess genuine progress rather than mistaking activity for success. Willingness to adapt strategy in response to real feedback is a sign of strategic maturity. Burnout prevention — shared responsibility, deliberate rest, and realistic timelines — is essential to sustaining advocacy over the long term. Long-term change often requires patience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Monitoring Progress: Outputs, Outcomes, and Impact; Adapting When a Strategy Isn't Working; Preventing Burnout and Sustaining Motivation; Capstone Advocacy Project; Carrying This Forward; Suggested Group Adaptations; Case Study: Building In Recovery Without Losing Momentum A student-led coalition c; Hands-On Activity.</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501130"/>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Youth Leadership &amp; Advocacy</a:t>
            </a:r>
            <a:endParaRPr lang="en-US" sz="3263" dirty="0"/>
          </a:p>
        </p:txBody>
      </p:sp>
      <p:sp>
        <p:nvSpPr>
          <p:cNvPr id="5" name="Text 3"/>
          <p:cNvSpPr/>
          <p:nvPr/>
        </p:nvSpPr>
        <p:spPr>
          <a:xfrm>
            <a:off x="571500" y="1692734"/>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Build your leadership identity, master advocacy, run campaigns and use digital tools to create real change.…</a:t>
            </a:r>
            <a:endParaRPr lang="en-US" sz="1125" dirty="0"/>
          </a:p>
        </p:txBody>
      </p:sp>
      <p:sp>
        <p:nvSpPr>
          <p:cNvPr id="6" name="Text 4"/>
          <p:cNvSpPr/>
          <p:nvPr/>
        </p:nvSpPr>
        <p:spPr>
          <a:xfrm>
            <a:off x="548640" y="3955552"/>
            <a:ext cx="838788"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793068"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Beginner</a:t>
            </a:r>
            <a:endParaRPr lang="en-US" sz="844" dirty="0"/>
          </a:p>
        </p:txBody>
      </p:sp>
      <p:sp>
        <p:nvSpPr>
          <p:cNvPr id="8" name="Text 6"/>
          <p:cNvSpPr/>
          <p:nvPr/>
        </p:nvSpPr>
        <p:spPr>
          <a:xfrm>
            <a:off x="147029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49315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8 modules</a:t>
            </a:r>
            <a:endParaRPr lang="en-US" sz="844" dirty="0"/>
          </a:p>
        </p:txBody>
      </p:sp>
      <p:sp>
        <p:nvSpPr>
          <p:cNvPr id="10" name="Text 8"/>
          <p:cNvSpPr/>
          <p:nvPr/>
        </p:nvSpPr>
        <p:spPr>
          <a:xfrm>
            <a:off x="245747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48033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45 lessons</a:t>
            </a:r>
            <a:endParaRPr lang="en-US" sz="844" dirty="0"/>
          </a:p>
        </p:txBody>
      </p:sp>
      <p:sp>
        <p:nvSpPr>
          <p:cNvPr id="12" name="Text 10"/>
          <p:cNvSpPr/>
          <p:nvPr/>
        </p:nvSpPr>
        <p:spPr>
          <a:xfrm>
            <a:off x="571500" y="4582716"/>
            <a:ext cx="2531008"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Ms. Thandiwe Mbeki</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8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Youth Leadership &amp; Advocacy treats young people as leaders of today, not tomorrow. Eight modules build progressively: grounding a personal leadership identity, understanding what advocacy really is (and how it differs from awareness-raising), core skills of communication, decision-making and teamwork, mapping stakeholders and power, designing a complete advocacy campaign with SMART goals, using digital tools responsibly, leading ethically and inclusively, and sustaining impact through monitoring and well-being.</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8</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45</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leadership in your own words and distinguish it from authority or position.</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your personal values, strengths, and lived experiences as sources of leadership.</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Compare common leadership styles and recognize their strengths and limitations.</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Draft a personal leadership statement to guide your growth throughout the course.</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advocacy and distinguish it from related concepts such as charity, service, and awareness-raising.</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the main types of advocacy and the situations in which each is most effective.</a:t>
            </a:r>
            <a:endParaRPr lang="en-US" sz="816" dirty="0"/>
          </a:p>
        </p:txBody>
      </p:sp>
      <p:sp>
        <p:nvSpPr>
          <p:cNvPr id="28" name="Text 26"/>
          <p:cNvSpPr/>
          <p:nvPr/>
        </p:nvSpPr>
        <p:spPr>
          <a:xfrm>
            <a:off x="575072"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policy or decision-making cycle and identify entry points for youth influence.</a:t>
            </a:r>
            <a:endParaRPr lang="en-US" sz="816" dirty="0"/>
          </a:p>
        </p:txBody>
      </p:sp>
      <p:sp>
        <p:nvSpPr>
          <p:cNvPr id="32" name="Text 30"/>
          <p:cNvSpPr/>
          <p:nvPr/>
        </p:nvSpPr>
        <p:spPr>
          <a:xfrm>
            <a:off x="4654153" y="3250406"/>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36827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Select an issue and articulate why it matters, to whom, and what change is being sought.</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01802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Youth Leadership</a:t>
            </a:r>
            <a:endParaRPr lang="en-US" sz="928" dirty="0"/>
          </a:p>
        </p:txBody>
      </p:sp>
      <p:sp>
        <p:nvSpPr>
          <p:cNvPr id="9" name="Text 7"/>
          <p:cNvSpPr/>
          <p:nvPr/>
        </p:nvSpPr>
        <p:spPr>
          <a:xfrm>
            <a:off x="1000125" y="1569839"/>
            <a:ext cx="196196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1487881"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Understanding Advocacy</a:t>
            </a:r>
            <a:endParaRPr lang="en-US" sz="928" dirty="0"/>
          </a:p>
        </p:txBody>
      </p:sp>
      <p:sp>
        <p:nvSpPr>
          <p:cNvPr id="14" name="Text 12"/>
          <p:cNvSpPr/>
          <p:nvPr/>
        </p:nvSpPr>
        <p:spPr>
          <a:xfrm>
            <a:off x="1000125" y="2030611"/>
            <a:ext cx="148788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1398010"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Core Leadership Skills</a:t>
            </a:r>
            <a:endParaRPr lang="en-US" sz="928" dirty="0"/>
          </a:p>
        </p:txBody>
      </p:sp>
      <p:sp>
        <p:nvSpPr>
          <p:cNvPr id="19" name="Text 17"/>
          <p:cNvSpPr/>
          <p:nvPr/>
        </p:nvSpPr>
        <p:spPr>
          <a:xfrm>
            <a:off x="1000125" y="2491383"/>
            <a:ext cx="148951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252529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Community and Stakeholder Engagement</a:t>
            </a:r>
            <a:endParaRPr lang="en-US" sz="928" dirty="0"/>
          </a:p>
        </p:txBody>
      </p:sp>
      <p:sp>
        <p:nvSpPr>
          <p:cNvPr id="24" name="Text 22"/>
          <p:cNvSpPr/>
          <p:nvPr/>
        </p:nvSpPr>
        <p:spPr>
          <a:xfrm>
            <a:off x="1000125" y="2952155"/>
            <a:ext cx="245515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08215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Designing an Advocacy Campaign</a:t>
            </a:r>
            <a:endParaRPr lang="en-US" sz="928" dirty="0"/>
          </a:p>
        </p:txBody>
      </p:sp>
      <p:sp>
        <p:nvSpPr>
          <p:cNvPr id="29" name="Text 27"/>
          <p:cNvSpPr/>
          <p:nvPr/>
        </p:nvSpPr>
        <p:spPr>
          <a:xfrm>
            <a:off x="1000125" y="3412927"/>
            <a:ext cx="202431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2202583"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Digital Advocacy and Media Literacy</a:t>
            </a:r>
            <a:endParaRPr lang="en-US" sz="928" dirty="0"/>
          </a:p>
        </p:txBody>
      </p:sp>
      <p:sp>
        <p:nvSpPr>
          <p:cNvPr id="34" name="Text 32"/>
          <p:cNvSpPr/>
          <p:nvPr/>
        </p:nvSpPr>
        <p:spPr>
          <a:xfrm>
            <a:off x="1000125" y="3873698"/>
            <a:ext cx="214140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12m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232024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Ethics, Inclusion, and Intersectionality</a:t>
            </a:r>
            <a:endParaRPr lang="en-US" sz="928" dirty="0"/>
          </a:p>
        </p:txBody>
      </p:sp>
      <p:sp>
        <p:nvSpPr>
          <p:cNvPr id="39" name="Text 37"/>
          <p:cNvSpPr/>
          <p:nvPr/>
        </p:nvSpPr>
        <p:spPr>
          <a:xfrm>
            <a:off x="1000125" y="4334470"/>
            <a:ext cx="2255790"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1189807"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Sustaining Impact</a:t>
            </a:r>
            <a:endParaRPr lang="en-US" sz="928" dirty="0"/>
          </a:p>
        </p:txBody>
      </p:sp>
      <p:sp>
        <p:nvSpPr>
          <p:cNvPr id="44" name="Text 42"/>
          <p:cNvSpPr/>
          <p:nvPr/>
        </p:nvSpPr>
        <p:spPr>
          <a:xfrm>
            <a:off x="1000125" y="4795242"/>
            <a:ext cx="118980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8 lessons · 16m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Youth Leadership</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Leadership is a set of behaviors and relationships, not a title or position. Values, strengths, and personal story are foundational sources of leadership credibility, especially for young people who may lack formal authority.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Leadership?</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Values, Strengths, and Story as the Foundation of Leadership</a:t>
            </a:r>
            <a:endParaRPr lang="en-US" sz="788"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41636"/>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Leadership Styles</a:t>
            </a:r>
            <a:endParaRPr lang="en-US" sz="800" dirty="0"/>
          </a:p>
        </p:txBody>
      </p:sp>
      <p:sp>
        <p:nvSpPr>
          <p:cNvPr id="15" name="Text 13"/>
          <p:cNvSpPr/>
          <p:nvPr/>
        </p:nvSpPr>
        <p:spPr>
          <a:xfrm>
            <a:off x="4192033"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71650"/>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From Personal Experience to Public Leadership A recurring pattern amon</a:t>
            </a:r>
            <a:endParaRPr lang="en-US" sz="800" dirty="0"/>
          </a:p>
        </p:txBody>
      </p:sp>
      <p:sp>
        <p:nvSpPr>
          <p:cNvPr id="19" name="Text 17"/>
          <p:cNvSpPr/>
          <p:nvPr/>
        </p:nvSpPr>
        <p:spPr>
          <a:xfrm>
            <a:off x="8263971"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345941"/>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351633"/>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190330"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Is Leadership?</a:t>
            </a:r>
            <a:endParaRPr lang="en-US" sz="872" dirty="0"/>
          </a:p>
        </p:txBody>
      </p:sp>
      <p:sp>
        <p:nvSpPr>
          <p:cNvPr id="8" name="Text 6"/>
          <p:cNvSpPr/>
          <p:nvPr/>
        </p:nvSpPr>
        <p:spPr>
          <a:xfrm>
            <a:off x="828675" y="1546399"/>
            <a:ext cx="1190330"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Leadership?</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302035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Values, Strengths, and Story as the Foundation of Leadership</a:t>
            </a:r>
            <a:endParaRPr lang="en-US" sz="872" dirty="0"/>
          </a:p>
        </p:txBody>
      </p:sp>
      <p:sp>
        <p:nvSpPr>
          <p:cNvPr id="12" name="Text 10"/>
          <p:cNvSpPr/>
          <p:nvPr/>
        </p:nvSpPr>
        <p:spPr>
          <a:xfrm>
            <a:off x="828675" y="2021235"/>
            <a:ext cx="302035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Values, Strengths, and Story as the Foundation of Leadership</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031646"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Leadership Styles</a:t>
            </a:r>
            <a:endParaRPr lang="en-US" sz="872" dirty="0"/>
          </a:p>
        </p:txBody>
      </p:sp>
      <p:sp>
        <p:nvSpPr>
          <p:cNvPr id="16" name="Text 14"/>
          <p:cNvSpPr/>
          <p:nvPr/>
        </p:nvSpPr>
        <p:spPr>
          <a:xfrm>
            <a:off x="828675" y="2496071"/>
            <a:ext cx="1031646"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Leadership Styles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422229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From Personal Experience to Public Leadership A recurring pattern amon</a:t>
            </a:r>
            <a:endParaRPr lang="en-US" sz="872" dirty="0"/>
          </a:p>
        </p:txBody>
      </p:sp>
      <p:sp>
        <p:nvSpPr>
          <p:cNvPr id="20" name="Text 18"/>
          <p:cNvSpPr/>
          <p:nvPr/>
        </p:nvSpPr>
        <p:spPr>
          <a:xfrm>
            <a:off x="828675" y="2970907"/>
            <a:ext cx="422229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From Personal Experience to Public Leadership A recurring</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5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Understanding Advocacy</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Advocacy is distinct from charity and awareness-raising because it targets a specific decision and decision-maker. Effective campaigns often combine multiple types of advocacy: direct, grassroots, coalition, media, and self-advocacy.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Advocacy Is — and Is Not</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Types of Advocacy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41636"/>
            <a:ext cx="3461495"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Understanding the Decision-Making Cycle</a:t>
            </a:r>
            <a:endParaRPr lang="en-US" sz="800" dirty="0"/>
          </a:p>
        </p:txBody>
      </p:sp>
      <p:sp>
        <p:nvSpPr>
          <p:cNvPr id="15" name="Text 13"/>
          <p:cNvSpPr/>
          <p:nvPr/>
        </p:nvSpPr>
        <p:spPr>
          <a:xfrm>
            <a:off x="4192033"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71650"/>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Reframing a Complaint as an Advocacy Ask A group of students frustrate</a:t>
            </a:r>
            <a:endParaRPr lang="en-US" sz="800" dirty="0"/>
          </a:p>
        </p:txBody>
      </p:sp>
      <p:sp>
        <p:nvSpPr>
          <p:cNvPr id="19" name="Text 17"/>
          <p:cNvSpPr/>
          <p:nvPr/>
        </p:nvSpPr>
        <p:spPr>
          <a:xfrm>
            <a:off x="8263971"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345941"/>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351633"/>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68168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Advocacy Is — and Is Not</a:t>
            </a:r>
            <a:endParaRPr lang="en-US" sz="872" dirty="0"/>
          </a:p>
        </p:txBody>
      </p:sp>
      <p:sp>
        <p:nvSpPr>
          <p:cNvPr id="8" name="Text 6"/>
          <p:cNvSpPr/>
          <p:nvPr/>
        </p:nvSpPr>
        <p:spPr>
          <a:xfrm>
            <a:off x="828675" y="1546399"/>
            <a:ext cx="168168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Advocacy Is — and Is Not</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082142"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Types of Advocacy</a:t>
            </a:r>
            <a:endParaRPr lang="en-US" sz="872" dirty="0"/>
          </a:p>
        </p:txBody>
      </p:sp>
      <p:sp>
        <p:nvSpPr>
          <p:cNvPr id="12" name="Text 10"/>
          <p:cNvSpPr/>
          <p:nvPr/>
        </p:nvSpPr>
        <p:spPr>
          <a:xfrm>
            <a:off x="828675" y="2021235"/>
            <a:ext cx="1082142"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Types of Advocacy</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22681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the Decision-Making Cycle</a:t>
            </a:r>
            <a:endParaRPr lang="en-US" sz="872" dirty="0"/>
          </a:p>
        </p:txBody>
      </p:sp>
      <p:sp>
        <p:nvSpPr>
          <p:cNvPr id="16" name="Text 14"/>
          <p:cNvSpPr/>
          <p:nvPr/>
        </p:nvSpPr>
        <p:spPr>
          <a:xfrm>
            <a:off x="828675" y="2496071"/>
            <a:ext cx="222681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Understanding the Decision-Making Cycle</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41976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Reframing a Complaint as an Advocacy Ask A group of students frustrate</a:t>
            </a:r>
            <a:endParaRPr lang="en-US" sz="872" dirty="0"/>
          </a:p>
        </p:txBody>
      </p:sp>
      <p:sp>
        <p:nvSpPr>
          <p:cNvPr id="20" name="Text 18"/>
          <p:cNvSpPr/>
          <p:nvPr/>
        </p:nvSpPr>
        <p:spPr>
          <a:xfrm>
            <a:off x="828675" y="2970907"/>
            <a:ext cx="419762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Reframing a Complaint as an Advocacy Ask A group of studen</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6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Core Leadership Skills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Persuasive communication combines credibility, evidence, and emotional resonance, adapted to the audience and format. Active listening builds trust and often reveals strategic openings that persuasion alone would miss. A structured decision-making process improves choices made under time pressure or uncertainty.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Communicating with Purpose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Active Listening as a Leadership Skill</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Making Decisions Under Uncertainty</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Building and Leading Teams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Turning Team Conflict into Better Strategy A youth-led environmental g</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55534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Communicating with Purpose</a:t>
            </a:r>
            <a:endParaRPr lang="en-US" sz="872" dirty="0"/>
          </a:p>
        </p:txBody>
      </p:sp>
      <p:sp>
        <p:nvSpPr>
          <p:cNvPr id="8" name="Text 6"/>
          <p:cNvSpPr/>
          <p:nvPr/>
        </p:nvSpPr>
        <p:spPr>
          <a:xfrm>
            <a:off x="828675" y="1546399"/>
            <a:ext cx="155534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Communicating with Purpose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97438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Active Listening as a Leadership Skill</a:t>
            </a:r>
            <a:endParaRPr lang="en-US" sz="872" dirty="0"/>
          </a:p>
        </p:txBody>
      </p:sp>
      <p:sp>
        <p:nvSpPr>
          <p:cNvPr id="12" name="Text 10"/>
          <p:cNvSpPr/>
          <p:nvPr/>
        </p:nvSpPr>
        <p:spPr>
          <a:xfrm>
            <a:off x="828675" y="2021235"/>
            <a:ext cx="197438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Active Listening as a Leadership Skill</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93411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Making Decisions Under Uncertainty</a:t>
            </a:r>
            <a:endParaRPr lang="en-US" sz="872" dirty="0"/>
          </a:p>
        </p:txBody>
      </p:sp>
      <p:sp>
        <p:nvSpPr>
          <p:cNvPr id="16" name="Text 14"/>
          <p:cNvSpPr/>
          <p:nvPr/>
        </p:nvSpPr>
        <p:spPr>
          <a:xfrm>
            <a:off x="828675" y="2496071"/>
            <a:ext cx="193411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Making Decisions Under Uncertainty</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50049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Building and Leading Teams</a:t>
            </a:r>
            <a:endParaRPr lang="en-US" sz="872" dirty="0"/>
          </a:p>
        </p:txBody>
      </p:sp>
      <p:sp>
        <p:nvSpPr>
          <p:cNvPr id="20" name="Text 18"/>
          <p:cNvSpPr/>
          <p:nvPr/>
        </p:nvSpPr>
        <p:spPr>
          <a:xfrm>
            <a:off x="828675" y="2970907"/>
            <a:ext cx="150049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Building and Leading Teams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07874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Turning Team Conflict into Better Strategy A youth-led environmental g</a:t>
            </a:r>
            <a:endParaRPr lang="en-US" sz="872" dirty="0"/>
          </a:p>
        </p:txBody>
      </p:sp>
      <p:sp>
        <p:nvSpPr>
          <p:cNvPr id="24" name="Text 22"/>
          <p:cNvSpPr/>
          <p:nvPr/>
        </p:nvSpPr>
        <p:spPr>
          <a:xfrm>
            <a:off x="828675" y="3445743"/>
            <a:ext cx="407874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Turning Team Conflict into Better Strategy A youth-led env</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Community and Stakeholder Engagement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Stakeholder mapping — identifying targets, allies, and influencers — should precede tactical planning in any advocacy effort. Focusing energy on high-influence, low-support stakeholders is often more strategic than only reinforcing existing support.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Stakeholder Mapping Matters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Categorizing Stakeholders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41636"/>
            <a:ext cx="3461495"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Building Authentic Relationships</a:t>
            </a:r>
            <a:endParaRPr lang="en-US" sz="800" dirty="0"/>
          </a:p>
        </p:txBody>
      </p:sp>
      <p:sp>
        <p:nvSpPr>
          <p:cNvPr id="15" name="Text 13"/>
          <p:cNvSpPr/>
          <p:nvPr/>
        </p:nvSpPr>
        <p:spPr>
          <a:xfrm>
            <a:off x="4192033"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71650"/>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Mapping Power Before Taking Action A group advocating for a safer pede</a:t>
            </a:r>
            <a:endParaRPr lang="en-US" sz="800" dirty="0"/>
          </a:p>
        </p:txBody>
      </p:sp>
      <p:sp>
        <p:nvSpPr>
          <p:cNvPr id="19" name="Text 17"/>
          <p:cNvSpPr/>
          <p:nvPr/>
        </p:nvSpPr>
        <p:spPr>
          <a:xfrm>
            <a:off x="8263971"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345941"/>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351633"/>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83454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Stakeholder Mapping Matters</a:t>
            </a:r>
            <a:endParaRPr lang="en-US" sz="872" dirty="0"/>
          </a:p>
        </p:txBody>
      </p:sp>
      <p:sp>
        <p:nvSpPr>
          <p:cNvPr id="8" name="Text 6"/>
          <p:cNvSpPr/>
          <p:nvPr/>
        </p:nvSpPr>
        <p:spPr>
          <a:xfrm>
            <a:off x="828675" y="1546399"/>
            <a:ext cx="183454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Stakeholder Mapping Matters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40272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Categorizing Stakeholders</a:t>
            </a:r>
            <a:endParaRPr lang="en-US" sz="872" dirty="0"/>
          </a:p>
        </p:txBody>
      </p:sp>
      <p:sp>
        <p:nvSpPr>
          <p:cNvPr id="12" name="Text 10"/>
          <p:cNvSpPr/>
          <p:nvPr/>
        </p:nvSpPr>
        <p:spPr>
          <a:xfrm>
            <a:off x="828675" y="2021235"/>
            <a:ext cx="140272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Categorizing Stakeholders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70193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Building Authentic Relationships</a:t>
            </a:r>
            <a:endParaRPr lang="en-US" sz="872" dirty="0"/>
          </a:p>
        </p:txBody>
      </p:sp>
      <p:sp>
        <p:nvSpPr>
          <p:cNvPr id="16" name="Text 14"/>
          <p:cNvSpPr/>
          <p:nvPr/>
        </p:nvSpPr>
        <p:spPr>
          <a:xfrm>
            <a:off x="828675" y="2496071"/>
            <a:ext cx="170193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Building Authentic Relationships</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422061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Mapping Power Before Taking Action A group advocating for a safer pede</a:t>
            </a:r>
            <a:endParaRPr lang="en-US" sz="872" dirty="0"/>
          </a:p>
        </p:txBody>
      </p:sp>
      <p:sp>
        <p:nvSpPr>
          <p:cNvPr id="20" name="Text 18"/>
          <p:cNvSpPr/>
          <p:nvPr/>
        </p:nvSpPr>
        <p:spPr>
          <a:xfrm>
            <a:off x="828675" y="2970907"/>
            <a:ext cx="422061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Mapping Power Before Taking Action A group advocating for</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Designing an Advocacy Campaign</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SMART goals convert broad aspirations into achievable, measurable campaign targets. Effective messaging adapts a consistent core message for different audiences. Tactics should be chosen deliberately, sequenced over time, and followed by accountability after a commitment is won.</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Setting a SMART Advocacy Goal</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Crafting Campaign Messages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Choosing Tactics</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Building a Campaign Timeline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75051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Setting a SMART Advocacy Goal</a:t>
            </a:r>
            <a:endParaRPr lang="en-US" sz="872" dirty="0"/>
          </a:p>
        </p:txBody>
      </p:sp>
      <p:sp>
        <p:nvSpPr>
          <p:cNvPr id="8" name="Text 6"/>
          <p:cNvSpPr/>
          <p:nvPr/>
        </p:nvSpPr>
        <p:spPr>
          <a:xfrm>
            <a:off x="828675" y="1546399"/>
            <a:ext cx="175051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Setting a SMART Advocacy Goal</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57535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Crafting Campaign Messages</a:t>
            </a:r>
            <a:endParaRPr lang="en-US" sz="872" dirty="0"/>
          </a:p>
        </p:txBody>
      </p:sp>
      <p:sp>
        <p:nvSpPr>
          <p:cNvPr id="12" name="Text 10"/>
          <p:cNvSpPr/>
          <p:nvPr/>
        </p:nvSpPr>
        <p:spPr>
          <a:xfrm>
            <a:off x="828675" y="2021235"/>
            <a:ext cx="157535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Crafting Campaign Messages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97866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Choosing Tactics</a:t>
            </a:r>
            <a:endParaRPr lang="en-US" sz="872" dirty="0"/>
          </a:p>
        </p:txBody>
      </p:sp>
      <p:sp>
        <p:nvSpPr>
          <p:cNvPr id="16" name="Text 14"/>
          <p:cNvSpPr/>
          <p:nvPr/>
        </p:nvSpPr>
        <p:spPr>
          <a:xfrm>
            <a:off x="828675" y="2496071"/>
            <a:ext cx="97866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Choosing Tactics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58210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Building a Campaign Timeline</a:t>
            </a:r>
            <a:endParaRPr lang="en-US" sz="872" dirty="0"/>
          </a:p>
        </p:txBody>
      </p:sp>
      <p:sp>
        <p:nvSpPr>
          <p:cNvPr id="20" name="Text 18"/>
          <p:cNvSpPr/>
          <p:nvPr/>
        </p:nvSpPr>
        <p:spPr>
          <a:xfrm>
            <a:off x="828675" y="2970907"/>
            <a:ext cx="158210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Building a Campaign Timeline</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Digital Advocacy and Media Literacy</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Digital tools amplify visibility and coordination but rarely replace offline relationship-building and strategy on their own. Verifying sources before sharing protects a campaign's credibility and integrity. A deliberate, consistent digital presence is more effective than improvised or ad hoc posting.</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Digital Tools Can — and Cannot — Do</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Media and Information Literacy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Designing a Credible Digital Presence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Safety, Privacy, and Well-Being</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14563"/>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When a Post Becomes a Movement — and When It Doesn't A short video doc</a:t>
            </a:r>
            <a:endParaRPr lang="en-US" sz="800" dirty="0"/>
          </a:p>
        </p:txBody>
      </p:sp>
      <p:sp>
        <p:nvSpPr>
          <p:cNvPr id="23" name="Text 21"/>
          <p:cNvSpPr/>
          <p:nvPr/>
        </p:nvSpPr>
        <p:spPr>
          <a:xfrm>
            <a:off x="4192033"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75954"/>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84549"/>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7" name="Text 25"/>
          <p:cNvSpPr/>
          <p:nvPr/>
        </p:nvSpPr>
        <p:spPr>
          <a:xfrm>
            <a:off x="8263971" y="2290242"/>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35086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Digital Tools Can — and Cannot — Do</a:t>
            </a:r>
            <a:endParaRPr lang="en-US" sz="872" dirty="0"/>
          </a:p>
        </p:txBody>
      </p:sp>
      <p:sp>
        <p:nvSpPr>
          <p:cNvPr id="8" name="Text 6"/>
          <p:cNvSpPr/>
          <p:nvPr/>
        </p:nvSpPr>
        <p:spPr>
          <a:xfrm>
            <a:off x="828675" y="1546399"/>
            <a:ext cx="235086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Digital Tools Can — and Cannot — Do</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64190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Media and Information Literacy</a:t>
            </a:r>
            <a:endParaRPr lang="en-US" sz="872" dirty="0"/>
          </a:p>
        </p:txBody>
      </p:sp>
      <p:sp>
        <p:nvSpPr>
          <p:cNvPr id="12" name="Text 10"/>
          <p:cNvSpPr/>
          <p:nvPr/>
        </p:nvSpPr>
        <p:spPr>
          <a:xfrm>
            <a:off x="828675" y="2021235"/>
            <a:ext cx="164190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Media and Information Literacy</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01416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Designing a Credible Digital Presence</a:t>
            </a:r>
            <a:endParaRPr lang="en-US" sz="872" dirty="0"/>
          </a:p>
        </p:txBody>
      </p:sp>
      <p:sp>
        <p:nvSpPr>
          <p:cNvPr id="16" name="Text 14"/>
          <p:cNvSpPr/>
          <p:nvPr/>
        </p:nvSpPr>
        <p:spPr>
          <a:xfrm>
            <a:off x="828675" y="2496071"/>
            <a:ext cx="201416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Designing a Credible Digital Presence</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65504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Safety, Privacy, and Well-Being</a:t>
            </a:r>
            <a:endParaRPr lang="en-US" sz="872" dirty="0"/>
          </a:p>
        </p:txBody>
      </p:sp>
      <p:sp>
        <p:nvSpPr>
          <p:cNvPr id="20" name="Text 18"/>
          <p:cNvSpPr/>
          <p:nvPr/>
        </p:nvSpPr>
        <p:spPr>
          <a:xfrm>
            <a:off x="828675" y="2970907"/>
            <a:ext cx="165504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Safety, Privacy, and Well-Being</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444642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When a Post Becomes a Movement — and When It Doesn't A short video doc</a:t>
            </a:r>
            <a:endParaRPr lang="en-US" sz="872" dirty="0"/>
          </a:p>
        </p:txBody>
      </p:sp>
      <p:sp>
        <p:nvSpPr>
          <p:cNvPr id="24" name="Text 22"/>
          <p:cNvSpPr/>
          <p:nvPr/>
        </p:nvSpPr>
        <p:spPr>
          <a:xfrm>
            <a:off x="828675" y="3445743"/>
            <a:ext cx="444642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When a Post Becomes a Movement — and When It Doesn't A sho</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8" name="Text 26"/>
          <p:cNvSpPr/>
          <p:nvPr/>
        </p:nvSpPr>
        <p:spPr>
          <a:xfrm>
            <a:off x="828675" y="3920579"/>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Ethics, Inclusion, and Intersectionality</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Ethical leadership requires honesty, accountability, respect, and humility, particularly given the trust others place in a leader. Intersectionality highlights how overlapping aspects of identity shape different people's experience of the same issue.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Ethical Foundations of Leadership and Advocacy</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Understanding Intersectionality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841636"/>
            <a:ext cx="3461495"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Power, Voice, and Who Gets to Lead</a:t>
            </a:r>
            <a:endParaRPr lang="en-US" sz="800" dirty="0"/>
          </a:p>
        </p:txBody>
      </p:sp>
      <p:sp>
        <p:nvSpPr>
          <p:cNvPr id="15" name="Text 13"/>
          <p:cNvSpPr/>
          <p:nvPr/>
        </p:nvSpPr>
        <p:spPr>
          <a:xfrm>
            <a:off x="4192033"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833042"/>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71650"/>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Centering Affected Voices in Campaign Design A youth coalition advocat</a:t>
            </a:r>
            <a:endParaRPr lang="en-US" sz="800" dirty="0"/>
          </a:p>
        </p:txBody>
      </p:sp>
      <p:sp>
        <p:nvSpPr>
          <p:cNvPr id="19" name="Text 17"/>
          <p:cNvSpPr/>
          <p:nvPr/>
        </p:nvSpPr>
        <p:spPr>
          <a:xfrm>
            <a:off x="8263971" y="1847329"/>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345941"/>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23" name="Text 21"/>
          <p:cNvSpPr/>
          <p:nvPr/>
        </p:nvSpPr>
        <p:spPr>
          <a:xfrm>
            <a:off x="4192033" y="2351633"/>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58617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Ethical Foundations of Leadership and Advocacy</a:t>
            </a:r>
            <a:endParaRPr lang="en-US" sz="872" dirty="0"/>
          </a:p>
        </p:txBody>
      </p:sp>
      <p:sp>
        <p:nvSpPr>
          <p:cNvPr id="8" name="Text 6"/>
          <p:cNvSpPr/>
          <p:nvPr/>
        </p:nvSpPr>
        <p:spPr>
          <a:xfrm>
            <a:off x="828675" y="1546399"/>
            <a:ext cx="258617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Ethical Foundations of Leadership and Advocacy</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64202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Intersectionality</a:t>
            </a:r>
            <a:endParaRPr lang="en-US" sz="872" dirty="0"/>
          </a:p>
        </p:txBody>
      </p:sp>
      <p:sp>
        <p:nvSpPr>
          <p:cNvPr id="12" name="Text 10"/>
          <p:cNvSpPr/>
          <p:nvPr/>
        </p:nvSpPr>
        <p:spPr>
          <a:xfrm>
            <a:off x="828675" y="2021235"/>
            <a:ext cx="164202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Understanding Intersectionality</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95449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Power, Voice, and Who Gets to Lead</a:t>
            </a:r>
            <a:endParaRPr lang="en-US" sz="872" dirty="0"/>
          </a:p>
        </p:txBody>
      </p:sp>
      <p:sp>
        <p:nvSpPr>
          <p:cNvPr id="16" name="Text 14"/>
          <p:cNvSpPr/>
          <p:nvPr/>
        </p:nvSpPr>
        <p:spPr>
          <a:xfrm>
            <a:off x="828675" y="2496071"/>
            <a:ext cx="1954490"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Power, Voice, and Who Gets to Lead</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417753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Case Study: Centering Affected Voices in Campaign Design A youth coalition advocat</a:t>
            </a:r>
            <a:endParaRPr lang="en-US" sz="872" dirty="0"/>
          </a:p>
        </p:txBody>
      </p:sp>
      <p:sp>
        <p:nvSpPr>
          <p:cNvPr id="20" name="Text 18"/>
          <p:cNvSpPr/>
          <p:nvPr/>
        </p:nvSpPr>
        <p:spPr>
          <a:xfrm>
            <a:off x="828675" y="2970907"/>
            <a:ext cx="417753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Case Study: Centering Affected Voices in Campaign Design A youth coali</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31384"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Hands-On Activity</a:t>
            </a:r>
            <a:endParaRPr lang="en-US" sz="872" dirty="0"/>
          </a:p>
        </p:txBody>
      </p:sp>
      <p:sp>
        <p:nvSpPr>
          <p:cNvPr id="24" name="Text 22"/>
          <p:cNvSpPr/>
          <p:nvPr/>
        </p:nvSpPr>
        <p:spPr>
          <a:xfrm>
            <a:off x="828675" y="3445743"/>
            <a:ext cx="1031384"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Hands-On Activity</a:t>
            </a:r>
            <a:endParaRPr lang="en-US" sz="800" dirty="0"/>
          </a:p>
        </p:txBody>
      </p:sp>
    </p:spTree>
  </p:cSld>
  <p:clrMapOvr>
    <a:masterClrMapping/>
  </p:clrMapOvr>
  <p:transition spd="med" advTm="12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8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Sustaining Impact</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Distinguishing outputs, outcomes, and impact helps teams assess genuine progress rather than mistaking activity for success. Willingness to adapt strategy in response to real feedback is a sign of strategic maturity.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Monitoring Progress: Outputs, Outcomes, and Impact</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Adapting When a Strategy Isn't Working</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Preventing Burnout and Sustaining Motivation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Capstone Advocacy Project</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Carrying This Forward</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Suggested Group Adaptations</a:t>
            </a:r>
            <a:endParaRPr lang="en-US" sz="800" dirty="0"/>
          </a:p>
        </p:txBody>
      </p:sp>
      <p:sp>
        <p:nvSpPr>
          <p:cNvPr id="27" name="Text 25"/>
          <p:cNvSpPr/>
          <p:nvPr/>
        </p:nvSpPr>
        <p:spPr>
          <a:xfrm>
            <a:off x="8263971"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8" name="Text 26"/>
          <p:cNvSpPr/>
          <p:nvPr/>
        </p:nvSpPr>
        <p:spPr>
          <a:xfrm>
            <a:off x="575072" y="2561034"/>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692944" y="2718867"/>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0" name="Text 28"/>
          <p:cNvSpPr/>
          <p:nvPr/>
        </p:nvSpPr>
        <p:spPr>
          <a:xfrm>
            <a:off x="935831" y="2657475"/>
            <a:ext cx="3247951"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Case Study: Building In Recovery Without Losing Momentum A student-led coalition c</a:t>
            </a:r>
            <a:endParaRPr lang="en-US" sz="800" dirty="0"/>
          </a:p>
        </p:txBody>
      </p:sp>
      <p:sp>
        <p:nvSpPr>
          <p:cNvPr id="31" name="Text 29"/>
          <p:cNvSpPr/>
          <p:nvPr/>
        </p:nvSpPr>
        <p:spPr>
          <a:xfrm>
            <a:off x="4192033" y="2733154"/>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32" name="Text 30"/>
          <p:cNvSpPr/>
          <p:nvPr/>
        </p:nvSpPr>
        <p:spPr>
          <a:xfrm>
            <a:off x="4647009" y="2561034"/>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64881" y="2718867"/>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34" name="Text 32"/>
          <p:cNvSpPr/>
          <p:nvPr/>
        </p:nvSpPr>
        <p:spPr>
          <a:xfrm>
            <a:off x="5007769" y="2727461"/>
            <a:ext cx="3365342" cy="153570"/>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Hands-On Activity</a:t>
            </a:r>
            <a:endParaRPr lang="en-US" sz="800" dirty="0"/>
          </a:p>
        </p:txBody>
      </p:sp>
      <p:sp>
        <p:nvSpPr>
          <p:cNvPr id="35" name="Text 33"/>
          <p:cNvSpPr/>
          <p:nvPr/>
        </p:nvSpPr>
        <p:spPr>
          <a:xfrm>
            <a:off x="8263971" y="2733154"/>
            <a:ext cx="278846"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61561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Monitoring Progress: Outputs, Outcomes, and Impact</a:t>
            </a:r>
            <a:endParaRPr lang="en-US" sz="872" dirty="0"/>
          </a:p>
        </p:txBody>
      </p:sp>
      <p:sp>
        <p:nvSpPr>
          <p:cNvPr id="8" name="Text 6"/>
          <p:cNvSpPr/>
          <p:nvPr/>
        </p:nvSpPr>
        <p:spPr>
          <a:xfrm>
            <a:off x="828675" y="1546399"/>
            <a:ext cx="261561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Monitoring Progress: Outputs, Outcomes, and Impact</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11458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Adapting When a Strategy Isn't Working</a:t>
            </a:r>
            <a:endParaRPr lang="en-US" sz="872" dirty="0"/>
          </a:p>
        </p:txBody>
      </p:sp>
      <p:sp>
        <p:nvSpPr>
          <p:cNvPr id="12" name="Text 10"/>
          <p:cNvSpPr/>
          <p:nvPr/>
        </p:nvSpPr>
        <p:spPr>
          <a:xfrm>
            <a:off x="828675" y="2021235"/>
            <a:ext cx="211458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Adapting When a Strategy Isn't Working</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42656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Preventing Burnout and Sustaining Motivation</a:t>
            </a:r>
            <a:endParaRPr lang="en-US" sz="872" dirty="0"/>
          </a:p>
        </p:txBody>
      </p:sp>
      <p:sp>
        <p:nvSpPr>
          <p:cNvPr id="16" name="Text 14"/>
          <p:cNvSpPr/>
          <p:nvPr/>
        </p:nvSpPr>
        <p:spPr>
          <a:xfrm>
            <a:off x="828675" y="2496071"/>
            <a:ext cx="2426567"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Preventing Burnout and Sustaining Motivation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46252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Capstone Advocacy Project</a:t>
            </a:r>
            <a:endParaRPr lang="en-US" sz="872" dirty="0"/>
          </a:p>
        </p:txBody>
      </p:sp>
      <p:sp>
        <p:nvSpPr>
          <p:cNvPr id="20" name="Text 18"/>
          <p:cNvSpPr/>
          <p:nvPr/>
        </p:nvSpPr>
        <p:spPr>
          <a:xfrm>
            <a:off x="828675" y="2970907"/>
            <a:ext cx="146252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Capstone Advocacy Project</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28138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Carrying This Forward</a:t>
            </a:r>
            <a:endParaRPr lang="en-US" sz="872" dirty="0"/>
          </a:p>
        </p:txBody>
      </p:sp>
      <p:sp>
        <p:nvSpPr>
          <p:cNvPr id="24" name="Text 22"/>
          <p:cNvSpPr/>
          <p:nvPr/>
        </p:nvSpPr>
        <p:spPr>
          <a:xfrm>
            <a:off x="828675" y="3445743"/>
            <a:ext cx="128138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Carrying This Forward</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159573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Suggested Group Adaptations</a:t>
            </a:r>
            <a:endParaRPr lang="en-US" sz="872" dirty="0"/>
          </a:p>
        </p:txBody>
      </p:sp>
      <p:sp>
        <p:nvSpPr>
          <p:cNvPr id="28" name="Text 26"/>
          <p:cNvSpPr/>
          <p:nvPr/>
        </p:nvSpPr>
        <p:spPr>
          <a:xfrm>
            <a:off x="828675" y="3920579"/>
            <a:ext cx="159573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Suggested Group Adaptations</a:t>
            </a:r>
            <a:endParaRPr lang="en-US" sz="800" dirty="0"/>
          </a:p>
        </p:txBody>
      </p:sp>
    </p:spTree>
  </p:cSld>
  <p:clrMapOvr>
    <a:masterClrMapping/>
  </p:clrMapOvr>
  <p:transition spd="med" advTm="12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45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2026-09-27T04:41:00Z</dcterms:created>
  <dcterms:modified xsi:type="dcterms:W3CDTF">2026-09-27T04:41:00Z</dcterms:modified>
</cp:coreProperties>
</file>