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Tree Planting &amp; Reforestation Technology, an Africa Climate Leadership Academy course. This presentation walks you through the whole course. Your instructor is Grace Wanjiru Njoroge. (4 modules, 20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Tree planting looks simple — dig a hole, plant a seedling. Yet across Africa, poorly planned planting projects routinely lose more than half their trees within three years. This course teaches the technology and science that separate thriving forests from failed plantations: how trees interact with climate, water and soil; how to run a nursery that produces vigorous seedlings; how to match species to site and use modern tools from GIS mapping to drone seeding; and how to monitor survival, engage communities and connect restoration to carbon finance. Built around African restoration movements — the Great Green Wall, AFR100 and Farmer Managed Natural Regeneration — it turns good intentions into trees that actually survive.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how trees regulate carbon, water and biodiversity, and why species-site matching decides survival. Run a tree nursery: collect and store seed, propagate seedlings, harden them and apply quality standards. Plan and execute planting with modern technology — GIS site assessment, planting techniques, drones and direct seeding. Monitor survival with field and remote-sensing methods, engage communities and access restoration finance.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The Science of Trees &amp; Forest Ecosystems, then Nursery Establishment &amp; Seedling Production, then Site Preparation &amp; Planting Technology, then Monitoring, Survival &amp; Landscape Restoration.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The Science of Trees &amp; Forest Ecosystems. Why trees succeed or fail starts long before planting — in ecology. This module covers what trees do for climate, water and soil, and how African forest landscapes actually work.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Trees Actually Do: Carbon, Water and Climate; Forest Ecology Essentials for Planters; Reading the Site: Climate, Soil and Water; African Forest Landscapes and Where Your Trees Fit; Choosing Species: A Practical Framework.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A tree that stores carbon but provides nothing to the community that tends it will not be tended for long.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Nursery Establishment &amp; Seedling Production. Every successful plantation begins months before planting, in the nursery. This module covers seed collection, nursery design, propagation and the hardening-off that decides field survival.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Seed Collection, Processing and Storage; Designing a Working Nursery; Propagation: From Sowing to Vegetative Methods; Seedling Care, Grading and Hardening Off; Mycorrhizae and Biological Seedling Enhancement.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Site Preparation &amp; Planting Technology. From pit to drone: preparing sites properly, planting at the right time with the right technique, and using modern tools from GIS to direct seeding.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Site Assessment and GIS Mapping; Land Preparation and Fire Management; Planting Technique: The Day and the Details; Direct Seeding, FMNR and Assisted Natural Regeneration; Drones, Seed Balls and Emerging Planting Tech.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The cheapest tree to establish is the one already growing. Planting is the tool for where nature needs help, not the default.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Monitoring, Survival &amp; Landscape Restoration. The difference between planting trees and growing forests is what happens after. Post-planting care, survival monitoring with field and remote methods, community engagement and restoration finance.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Post-Planting Care: Years One to Three; Survival Monitoring and Field Measurement; Remote Sensing and Tech-Enabled Monitoring; Communities, Ownership and Restoration Economics; Carbon Finance and the Future of Tree Planting.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Tree Planting &amp; Reforestation Technology</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From seed to surviving forest: the science, nursery practice, planting technology and monitoring behind successful tree planting in African landscapes.…</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4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20 lessons</a:t>
            </a:r>
            <a:endParaRPr lang="en-US" sz="844" dirty="0"/>
          </a:p>
        </p:txBody>
      </p:sp>
      <p:sp>
        <p:nvSpPr>
          <p:cNvPr id="12" name="Text 10"/>
          <p:cNvSpPr/>
          <p:nvPr/>
        </p:nvSpPr>
        <p:spPr>
          <a:xfrm>
            <a:off x="571500" y="4582716"/>
            <a:ext cx="2652117"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Grace Wanjiru Njoroge</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5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Tree planting looks simple — dig a hole, plant a seedling. Yet across Africa, poorly planned planting projects routinely lose more than half their trees within three years. This course teaches the technology and science that separate thriving forests from failed plantations: how trees interact with climate, water and soil; how to run a nursery that produces vigorous seedlings; how to match species to site and use modern tools from GIS mapping to drone seeding; and how to monitor survival, engage communities and connect restoration to carbon finance.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20</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how trees regulate carbon, water and biodiversity, and why species-site matching decides survival.</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Run a tree nursery: collect and store seed, propagate seedlings, harden them and apply quality standards.</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Plan and execute planting with modern technology — GIS site assessment, planting techniques, drones and direct seeding.</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Monitor survival with field and remote-sensing methods, engage communities and access restoration finance.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59666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Science of Trees &amp; Forest Ecosystems</a:t>
            </a:r>
            <a:endParaRPr lang="en-US" sz="928" dirty="0"/>
          </a:p>
        </p:txBody>
      </p:sp>
      <p:sp>
        <p:nvSpPr>
          <p:cNvPr id="9" name="Text 7"/>
          <p:cNvSpPr/>
          <p:nvPr/>
        </p:nvSpPr>
        <p:spPr>
          <a:xfrm>
            <a:off x="1000125" y="1569839"/>
            <a:ext cx="252453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14m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78713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Nursery Establishment &amp; Seedling Production</a:t>
            </a:r>
            <a:endParaRPr lang="en-US" sz="928" dirty="0"/>
          </a:p>
        </p:txBody>
      </p:sp>
      <p:sp>
        <p:nvSpPr>
          <p:cNvPr id="14" name="Text 12"/>
          <p:cNvSpPr/>
          <p:nvPr/>
        </p:nvSpPr>
        <p:spPr>
          <a:xfrm>
            <a:off x="1000125" y="2030611"/>
            <a:ext cx="270971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15m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38136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Site Preparation &amp; Planting Technology</a:t>
            </a:r>
            <a:endParaRPr lang="en-US" sz="928" dirty="0"/>
          </a:p>
        </p:txBody>
      </p:sp>
      <p:sp>
        <p:nvSpPr>
          <p:cNvPr id="19" name="Text 17"/>
          <p:cNvSpPr/>
          <p:nvPr/>
        </p:nvSpPr>
        <p:spPr>
          <a:xfrm>
            <a:off x="1000125" y="2491383"/>
            <a:ext cx="231521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16m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79400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Monitoring, Survival &amp; Landscape Restoration</a:t>
            </a:r>
            <a:endParaRPr lang="en-US" sz="928" dirty="0"/>
          </a:p>
        </p:txBody>
      </p:sp>
      <p:sp>
        <p:nvSpPr>
          <p:cNvPr id="24" name="Text 22"/>
          <p:cNvSpPr/>
          <p:nvPr/>
        </p:nvSpPr>
        <p:spPr>
          <a:xfrm>
            <a:off x="1000125" y="2952155"/>
            <a:ext cx="271639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17m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Science of Trees &amp; Forest Ecosystems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Why trees succeed or fail starts long before planting — in ecology. This module covers what trees do for climate, water and soil, and how African forest landscapes actually work.</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Trees Actually Do: Carbon, Water and Climate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Forest Ecology Essentials for Planters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Reading the Site: Climate, Soil and Water</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African Forest Landscapes and Where Your Trees Fit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Choosing Species: A Practical Framework</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311912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8" name="Text 6"/>
          <p:cNvSpPr/>
          <p:nvPr/>
        </p:nvSpPr>
        <p:spPr>
          <a:xfrm>
            <a:off x="828675" y="1546399"/>
            <a:ext cx="213206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What Trees Actually Do: Carbon, Water and Climate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28864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2" name="Text 10"/>
          <p:cNvSpPr/>
          <p:nvPr/>
        </p:nvSpPr>
        <p:spPr>
          <a:xfrm>
            <a:off x="828675" y="2021235"/>
            <a:ext cx="156438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Forest Ecology Essentials for Planters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49445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6" name="Text 14"/>
          <p:cNvSpPr/>
          <p:nvPr/>
        </p:nvSpPr>
        <p:spPr>
          <a:xfrm>
            <a:off x="828675" y="2496071"/>
            <a:ext cx="170507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Reading the Site: Climate, Soil and Water</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318473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0" name="Text 18"/>
          <p:cNvSpPr/>
          <p:nvPr/>
        </p:nvSpPr>
        <p:spPr>
          <a:xfrm>
            <a:off x="828675" y="2970907"/>
            <a:ext cx="201565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African Forest Landscapes and Where Your Trees Fit</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51438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4" name="Text 22"/>
          <p:cNvSpPr/>
          <p:nvPr/>
        </p:nvSpPr>
        <p:spPr>
          <a:xfrm>
            <a:off x="828675" y="3445743"/>
            <a:ext cx="171869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Choosing Species: A Practical Framework</a:t>
            </a:r>
            <a:endParaRPr lang="en-US" sz="675"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A tree that stores carbon but provides nothing to the community that tends it will not be tended for long.</a:t>
            </a:r>
            <a:endParaRPr lang="en-US" sz="1913" dirty="0"/>
          </a:p>
        </p:txBody>
      </p:sp>
      <p:sp>
        <p:nvSpPr>
          <p:cNvPr id="6" name="Text 3"/>
          <p:cNvSpPr/>
          <p:nvPr/>
        </p:nvSpPr>
        <p:spPr>
          <a:xfrm>
            <a:off x="928688" y="4196953"/>
            <a:ext cx="3432349"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What Trees Actually Do: Carbon, Water and Climate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Nursery Establishment &amp; Seedling Production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Every successful plantation begins months before planting, in the nursery. This module covers seed collection, nursery design, propagation and the hardening-off that decides field survival.</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Seed Collection, Processing and Storage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Designing a Working Nursery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Propagation: From Sowing to Vegetative Methods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Seedling Care, Grading and Hardening Off</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Mycorrhizae and Biological Seedling Enhancement</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46976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8" name="Text 6"/>
          <p:cNvSpPr/>
          <p:nvPr/>
        </p:nvSpPr>
        <p:spPr>
          <a:xfrm>
            <a:off x="828675" y="1546399"/>
            <a:ext cx="168819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Seed Collection, Processing and Storage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59028"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2" name="Text 10"/>
          <p:cNvSpPr/>
          <p:nvPr/>
        </p:nvSpPr>
        <p:spPr>
          <a:xfrm>
            <a:off x="828675" y="2021235"/>
            <a:ext cx="120237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Designing a Working Nursery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98156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6" name="Text 14"/>
          <p:cNvSpPr/>
          <p:nvPr/>
        </p:nvSpPr>
        <p:spPr>
          <a:xfrm>
            <a:off x="828675" y="2496071"/>
            <a:ext cx="203803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Propagation: From Sowing to Vegetative Methods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55759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0" name="Text 18"/>
          <p:cNvSpPr/>
          <p:nvPr/>
        </p:nvSpPr>
        <p:spPr>
          <a:xfrm>
            <a:off x="828675" y="2970907"/>
            <a:ext cx="174822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Seedling Care, Grading and Hardening Off</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305687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4" name="Text 22"/>
          <p:cNvSpPr/>
          <p:nvPr/>
        </p:nvSpPr>
        <p:spPr>
          <a:xfrm>
            <a:off x="828675" y="3445743"/>
            <a:ext cx="193472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Mycorrhizae and Biological Seedling Enhancement</a:t>
            </a:r>
            <a:endParaRPr lang="en-US" sz="675"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Site Preparation &amp; Planting Technology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From pit to drone: preparing sites properly, planting at the right time with the right technique, and using modern tools from GIS to direct seeding.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Site Assessment and GIS Mapping</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Land Preparation and Fire Management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Planting Technique: The Day and the Details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Direct Seeding, FMNR and Assisted Natural Regeneration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Drones, Seed Balls and Emerging Planting Tech</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09305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8" name="Text 6"/>
          <p:cNvSpPr/>
          <p:nvPr/>
        </p:nvSpPr>
        <p:spPr>
          <a:xfrm>
            <a:off x="828675" y="1546399"/>
            <a:ext cx="143069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Site Assessment and GIS Mapping</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40204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2" name="Text 10"/>
          <p:cNvSpPr/>
          <p:nvPr/>
        </p:nvSpPr>
        <p:spPr>
          <a:xfrm>
            <a:off x="828675" y="2021235"/>
            <a:ext cx="164190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Land Preparation and Fire Management</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66817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6" name="Text 14"/>
          <p:cNvSpPr/>
          <p:nvPr/>
        </p:nvSpPr>
        <p:spPr>
          <a:xfrm>
            <a:off x="828675" y="2496071"/>
            <a:ext cx="182381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Planting Technique: The Day and the Details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348578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0" name="Text 18"/>
          <p:cNvSpPr/>
          <p:nvPr/>
        </p:nvSpPr>
        <p:spPr>
          <a:xfrm>
            <a:off x="828675" y="2970907"/>
            <a:ext cx="220619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Direct Seeding, FMNR and Assisted Natural Regeneration</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888799"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4" name="Text 22"/>
          <p:cNvSpPr/>
          <p:nvPr/>
        </p:nvSpPr>
        <p:spPr>
          <a:xfrm>
            <a:off x="828675" y="3445743"/>
            <a:ext cx="197462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Drones, Seed Balls and Emerging Planting Tech</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The cheapest tree to establish is the one already growing. Planting is the tool for where nature needs help, not the default.</a:t>
            </a:r>
            <a:endParaRPr lang="en-US" sz="1913" dirty="0"/>
          </a:p>
        </p:txBody>
      </p:sp>
      <p:sp>
        <p:nvSpPr>
          <p:cNvPr id="6" name="Text 3"/>
          <p:cNvSpPr/>
          <p:nvPr/>
        </p:nvSpPr>
        <p:spPr>
          <a:xfrm>
            <a:off x="928688" y="4196953"/>
            <a:ext cx="3758059"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Direct Seeding, FMNR and Assisted Natural Regeneration · Module 3</a:t>
            </a:r>
            <a:endParaRPr lang="en-US" sz="844" dirty="0"/>
          </a:p>
        </p:txBody>
      </p:sp>
    </p:spTree>
  </p:cSld>
  <p:clrMapOvr>
    <a:masterClrMapping/>
  </p:clrMapOvr>
  <p:transition spd="med" advTm="10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Monitoring, Survival &amp; Landscape Restoration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difference between planting trees and growing forests is what happens after. Post-planting care, survival monitoring with field and remote methods, community engagement and restoration finance.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Post-Planting Care: Years One to Three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Survival Monitoring and Field Measurement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Remote Sensing and Tech-Enabled Monitoring</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Communities, Ownership and Restoration Economics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Carbon Finance and the Future of Tree Planting</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38440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8" name="Text 6"/>
          <p:cNvSpPr/>
          <p:nvPr/>
        </p:nvSpPr>
        <p:spPr>
          <a:xfrm>
            <a:off x="828675" y="1546399"/>
            <a:ext cx="162984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Post-Planting Care: Years One to Three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61244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2" name="Text 10"/>
          <p:cNvSpPr/>
          <p:nvPr/>
        </p:nvSpPr>
        <p:spPr>
          <a:xfrm>
            <a:off x="828675" y="2021235"/>
            <a:ext cx="178571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Survival Monitoring and Field Measurement</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79850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16" name="Text 14"/>
          <p:cNvSpPr/>
          <p:nvPr/>
        </p:nvSpPr>
        <p:spPr>
          <a:xfrm>
            <a:off x="828675" y="2496071"/>
            <a:ext cx="191290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Remote Sensing and Tech-Enabled Monitoring</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320695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0" name="Text 18"/>
          <p:cNvSpPr/>
          <p:nvPr/>
        </p:nvSpPr>
        <p:spPr>
          <a:xfrm>
            <a:off x="828675" y="2970907"/>
            <a:ext cx="202971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Communities, Ownership and Restoration Economics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86869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
            </a:r>
            <a:endParaRPr lang="en-US" sz="872" dirty="0"/>
          </a:p>
        </p:txBody>
      </p:sp>
      <p:sp>
        <p:nvSpPr>
          <p:cNvPr id="24" name="Text 22"/>
          <p:cNvSpPr/>
          <p:nvPr/>
        </p:nvSpPr>
        <p:spPr>
          <a:xfrm>
            <a:off x="828675" y="3445743"/>
            <a:ext cx="196087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Carbon Finance and the Future of Tree Planting</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20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2026-09-27T06:35:12Z</dcterms:created>
  <dcterms:modified xsi:type="dcterms:W3CDTF">2026-09-27T06:35:12Z</dcterms:modified>
</cp:coreProperties>
</file>