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Transforming Our World: The Sustainable Development Goals, an Africa Climate Leadership Academy course. This presentation walks you through the whole course. Your instructor is Prof. Grace Adeyinka. (7 modules, 35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Transforming Our World: The Sustainable Development Goals is a comprehensive, self-paced course that takes learners from the origins of the 2030 Agenda to practical action on the ground. Across seven modules, it explores the five Ps of the SDG framework — People, Planet, Prosperity, Peace and Partnership — devoting detailed attention to ending poverty and hunger, health and education, gender equality, climate and ecosystems, decent work and sustainable cities, and finally localization: turning global goals into community-level change. Each module combines focused lessons, video lectures, real case studies from Africa and beyond, and a 10-question quiz, with a final assessment that unlocks a certificate of completion.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Describe the historical journey from the Millennium Development Goals (MDGs) to the 2015 adoption of the 2030 Agenda. List and correctly categorise all 17 SDGs and explain the 5 P's framework. Differentiate between goals, targets, and indicators within the SDG framework. Identify which SDGs are most relevant to the learner's own country/community. Explain the multidimensional nature of poverty and distinguish it from income poverty alone. Describe the causes and consequences of hunger and malnutrition, and identify sustainable agriculture solutions. Summarise the key targets of SDG 3 and explain the concept of Universal Health Coverage (UHC). Assess how poverty, hunger, and poor health reinforce one another in a vicious cycle, and how breaking one link helps the others.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Foundations: The 2030 Agenda and the Sustainable Development Goals, then No One Left Hungry or Sick: Poverty, Hunger, and Health (SDGs 1, 2 &amp; 3), then Learning, Equality, and Fairness: Education, Gender Equality, and Reduced Inequalities (SDGs 4, 5 &amp; 10), then Powering Progress: Water, Energy, Decent Work, and Infrastructure (SDGs 6, 7, 8 &amp; 9), then Living Within Planetary Limits: Sustainable Cities, Responsible Consumption, and Climate Action (SDGs 11, 12 &amp; 13), then Protecting People and Planet: Life Below Water, Life on Land, and Peace, Justice &amp; Strong Institutions (SDGs 14, 15 &amp; 16), then Working Together: Partnerships for the Goals, Localizing the SDGs, and Capstone Project (SDG 17 + Integration).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Foundations: The 2030 Agenda and the Sustainable Development Goals. By the end of this module, learners will be able to: Describe the historical journey from the Millennium Development Goals (MDGs) to the 2015 adoption of the 2030 Agenda. List and correctly categorise all 17 SDGs and explain the 5 P's framework.</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From MDGs to SDGs: a brief history of global development goal-setting (2000-2015); Universality and 'Leave No One Behind': why the SDGs apply to every country, rich and poor; Interlinkages: mapping how the 17 goals connect and reinforce (or trade off against) one another;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No One Left Hungry or Sick: Poverty, Hunger, and Health (SDGs 1, 2 &amp; 3). By the end of this module, learners will be able to: Explain the multidimensional nature of poverty and distinguish it from income poverty alone. Describe the causes and consequences of hunger and malnutrition, and identify sustainable agriculture solutions.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Defining and measuring poverty: income poverty vs. multidimensional poverty; Zero Hunger: food security, nutrition, and sustainable agriculture for smallholder farmers; Case Study: Learners select a community they know well (their own, or a documented;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Learning, Equality, and Fairness: Education, Gender Equality, and Reduced Inequalities (SDGs 4, 5 &amp; 10). By the end of this module, learners will be able to: Explain why inclusive, equitable quality education is described as a foundation for achieving all other SDGs. Identify the main forms of gender-based discrimination and violence targeted by SDG 5.</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Quality Education as an accelerator: literacy, vocational training, and lifelong learning; Gender Equality: closing gaps in pay, leadership, unpaid care work, and harmful practices (child marriage, FGM); Reduced Inequalities: income, social, and political inequality within and among nations; Intersectionality: how gender, disability, ethnicity, and income compound disadvantage;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Powering Progress: Water, Energy, Decent Work, and Infrastructure (SDGs 6, 7, 8 &amp; 9). By the end of this module, learners will be able to: Explain the linkages between access to clean water/sanitation, energy, and economic opportunity. Describe what constitutes 'decent work' under SDG 8, beyond simply having a job.</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Clean Water and Sanitation: access, quality, and management of water resources (WASH); Affordable and Clean Energy: the renewable energy transition and universal energy access; Decent Work and Economic Growth: informal labour, youth employment, and inclusive growth; Industry, Innovation and Infrastructure: resilient infrastructure and appropriate technology for development;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Living Within Planetary Limits: Sustainable Cities, Responsible Consumption, and Climate Action (SDGs 11, 12 &amp; 13). By the end of this module, learners will be able to: Describe the characteristics of an inclusive, safe, resilient, and sustainable city. Distinguish between linear and circular models of consumption and production.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Sustainable Cities and Communities: urbanisation, housing, transport, and public space; Responsible Consumption and Production: circular economy, food waste, and sustainable supply chains; Climate Action: mitigation vs. adaptation; the science-policy link (Paris Agreement); Case study: how climate change intersects with poverty, migration, and conflict;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Protecting People and Planet: Life Below Water, Life on Land, and Peace, Justice &amp; Strong Institutions (SDGs 14, 15 &amp; 16). By the end of this module, learners will be able to: Identify the main threats to marine and terrestrial ecosystems and their links to human livelihoods. Explain how deforestation, desertification, and biodiversity loss undermine sustainable development.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Life Below Water: overfishing, pollution, ocean acidification, and coastal livelihoods; Life on Land: deforestation, desertification, land degradation, and biodiversity conservation; Peace, Justice, and Strong Institutions: rule of law, anti-corruption, and inclusive governance; Case study: environmental governance and conflict prevention in resource-dependent regions;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7: Working Together: Partnerships for the Goals, Localizing the SDGs, and Capstone Project (SDG 17 + Integration). By the end of this module, learners will be able to: Explain why SDG 17 (partnerships) is considered a foundational enabler for all other goals. Describe the roles of government, private sector, civil society, academia, and individuals in SDG implementation.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Why Partnerships Matter: finance, technology, capacity-building, trade, and data as means of implementation; Localizing the SDGs: adapting global targets to national and community realities; From Plan to Action: problem definition, theory of change, stakeholders, and indicators; Capstone Project Studio: Developing, Refining, and Presenting Your SDG Action Plan; System-Level Marking Rules (for LMS configuration); Capstone Project Rubric (SDG Action Plan) - 100 points;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143750" cy="1002259"/>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Transforming Our World: The Sustainable Development Goals</a:t>
            </a:r>
            <a:endParaRPr lang="en-US" sz="3263" dirty="0"/>
          </a:p>
        </p:txBody>
      </p:sp>
      <p:sp>
        <p:nvSpPr>
          <p:cNvPr id="5" name="Text 3"/>
          <p:cNvSpPr/>
          <p:nvPr/>
        </p:nvSpPr>
        <p:spPr>
          <a:xfrm>
            <a:off x="571500" y="2156743"/>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A complete guide to the 17 Global Goals — from the blueprint that replaced the MDGs to localizing the SDGs in your own community.…</a:t>
            </a:r>
            <a:endParaRPr lang="en-US" sz="1125" dirty="0"/>
          </a:p>
        </p:txBody>
      </p:sp>
      <p:sp>
        <p:nvSpPr>
          <p:cNvPr id="6" name="Text 4"/>
          <p:cNvSpPr/>
          <p:nvPr/>
        </p:nvSpPr>
        <p:spPr>
          <a:xfrm>
            <a:off x="548640" y="3955552"/>
            <a:ext cx="838788"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793068"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Beginner</a:t>
            </a:r>
            <a:endParaRPr lang="en-US" sz="844" dirty="0"/>
          </a:p>
        </p:txBody>
      </p:sp>
      <p:sp>
        <p:nvSpPr>
          <p:cNvPr id="8" name="Text 6"/>
          <p:cNvSpPr/>
          <p:nvPr/>
        </p:nvSpPr>
        <p:spPr>
          <a:xfrm>
            <a:off x="147029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49315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7 modules</a:t>
            </a:r>
            <a:endParaRPr lang="en-US" sz="844" dirty="0"/>
          </a:p>
        </p:txBody>
      </p:sp>
      <p:sp>
        <p:nvSpPr>
          <p:cNvPr id="10" name="Text 8"/>
          <p:cNvSpPr/>
          <p:nvPr/>
        </p:nvSpPr>
        <p:spPr>
          <a:xfrm>
            <a:off x="245747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48033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35 lessons</a:t>
            </a:r>
            <a:endParaRPr lang="en-US" sz="844" dirty="0"/>
          </a:p>
        </p:txBody>
      </p:sp>
      <p:sp>
        <p:nvSpPr>
          <p:cNvPr id="12" name="Text 10"/>
          <p:cNvSpPr/>
          <p:nvPr/>
        </p:nvSpPr>
        <p:spPr>
          <a:xfrm>
            <a:off x="571500" y="4582716"/>
            <a:ext cx="2574875"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Prof. Grace Adeyinka</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8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514721"/>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Transforming Our World: The Sustainable Development Goals is a comprehensive, self-paced course that takes learners from the origins of the 2030 Agenda to practical action on the ground. Across seven modules, it explores the five Ps of the SDG framework — People, Planet, Prosperity, Peace and Partnership — devoting detailed attention to ending poverty and hunger, health and education, gender equality, climate and ecosystems, decent work and sustainable cities, and finally localization: turning global goals into community-level change.</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7</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35</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Describe the historical journey from the Millennium Development Goals (MDGs) to the 2015 adoption of the 2030 Agenda.</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List and correctly categorise all 17 SDGs and explain the 5 P's framework.</a:t>
            </a:r>
            <a:endParaRPr lang="en-US" sz="816" dirty="0"/>
          </a:p>
        </p:txBody>
      </p:sp>
      <p:sp>
        <p:nvSpPr>
          <p:cNvPr id="12" name="Text 10"/>
          <p:cNvSpPr/>
          <p:nvPr/>
        </p:nvSpPr>
        <p:spPr>
          <a:xfrm>
            <a:off x="575072"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Differentiate between goals, targets, and indicators within the SDG framework.</a:t>
            </a:r>
            <a:endParaRPr lang="en-US" sz="816" dirty="0"/>
          </a:p>
        </p:txBody>
      </p:sp>
      <p:sp>
        <p:nvSpPr>
          <p:cNvPr id="16" name="Text 14"/>
          <p:cNvSpPr/>
          <p:nvPr/>
        </p:nvSpPr>
        <p:spPr>
          <a:xfrm>
            <a:off x="4654153"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Identify which SDGs are most relevant to the learner's own country/community.</a:t>
            </a:r>
            <a:endParaRPr lang="en-US" sz="816" dirty="0"/>
          </a:p>
        </p:txBody>
      </p:sp>
      <p:sp>
        <p:nvSpPr>
          <p:cNvPr id="20" name="Text 18"/>
          <p:cNvSpPr/>
          <p:nvPr/>
        </p:nvSpPr>
        <p:spPr>
          <a:xfrm>
            <a:off x="575072"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the multidimensional nature of poverty and distinguish it from income poverty alone.</a:t>
            </a:r>
            <a:endParaRPr lang="en-US" sz="816" dirty="0"/>
          </a:p>
        </p:txBody>
      </p:sp>
      <p:sp>
        <p:nvSpPr>
          <p:cNvPr id="24" name="Text 22"/>
          <p:cNvSpPr/>
          <p:nvPr/>
        </p:nvSpPr>
        <p:spPr>
          <a:xfrm>
            <a:off x="4654153"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Describe the causes and consequences of hunger and malnutrition, and identify sustainable agriculture solutions.</a:t>
            </a:r>
            <a:endParaRPr lang="en-US" sz="816" dirty="0"/>
          </a:p>
        </p:txBody>
      </p:sp>
      <p:sp>
        <p:nvSpPr>
          <p:cNvPr id="28" name="Text 26"/>
          <p:cNvSpPr/>
          <p:nvPr/>
        </p:nvSpPr>
        <p:spPr>
          <a:xfrm>
            <a:off x="575072" y="3250406"/>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707231" y="33682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0" name="Text 28"/>
          <p:cNvSpPr/>
          <p:nvPr/>
        </p:nvSpPr>
        <p:spPr>
          <a:xfrm>
            <a:off x="707231" y="33682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7</a:t>
            </a:r>
            <a:endParaRPr lang="en-US" sz="844" dirty="0"/>
          </a:p>
        </p:txBody>
      </p:sp>
      <p:sp>
        <p:nvSpPr>
          <p:cNvPr id="31" name="Text 29"/>
          <p:cNvSpPr/>
          <p:nvPr/>
        </p:nvSpPr>
        <p:spPr>
          <a:xfrm>
            <a:off x="1035844" y="3368278"/>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Summarise the key targets of SDG 3 and explain the concept of Universal Health Coverage (UHC).</a:t>
            </a:r>
            <a:endParaRPr lang="en-US" sz="816" dirty="0"/>
          </a:p>
        </p:txBody>
      </p:sp>
      <p:sp>
        <p:nvSpPr>
          <p:cNvPr id="32" name="Text 30"/>
          <p:cNvSpPr/>
          <p:nvPr/>
        </p:nvSpPr>
        <p:spPr>
          <a:xfrm>
            <a:off x="4654153" y="3250406"/>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3" name="Text 31"/>
          <p:cNvSpPr/>
          <p:nvPr/>
        </p:nvSpPr>
        <p:spPr>
          <a:xfrm>
            <a:off x="4786313" y="33682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4" name="Text 32"/>
          <p:cNvSpPr/>
          <p:nvPr/>
        </p:nvSpPr>
        <p:spPr>
          <a:xfrm>
            <a:off x="4786313" y="33682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8</a:t>
            </a:r>
            <a:endParaRPr lang="en-US" sz="844" dirty="0"/>
          </a:p>
        </p:txBody>
      </p:sp>
      <p:sp>
        <p:nvSpPr>
          <p:cNvPr id="35" name="Text 33"/>
          <p:cNvSpPr/>
          <p:nvPr/>
        </p:nvSpPr>
        <p:spPr>
          <a:xfrm>
            <a:off x="5114925" y="3368278"/>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Assess how poverty, hunger, and poor health reinforce one another in a vicious cycle, and how breaking one link helps the others.</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402371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The 2030 Agenda and the Sustainable Development Goals</a:t>
            </a:r>
            <a:endParaRPr lang="en-US" sz="928" dirty="0"/>
          </a:p>
        </p:txBody>
      </p:sp>
      <p:sp>
        <p:nvSpPr>
          <p:cNvPr id="9" name="Text 7"/>
          <p:cNvSpPr/>
          <p:nvPr/>
        </p:nvSpPr>
        <p:spPr>
          <a:xfrm>
            <a:off x="1000125" y="1569839"/>
            <a:ext cx="4224903"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11m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4052181"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No One Left Hungry or Sick: Poverty, Hunger, and Health (SDGs 1, 2 &amp; 3)</a:t>
            </a:r>
            <a:endParaRPr lang="en-US" sz="928" dirty="0"/>
          </a:p>
        </p:txBody>
      </p:sp>
      <p:sp>
        <p:nvSpPr>
          <p:cNvPr id="14" name="Text 12"/>
          <p:cNvSpPr/>
          <p:nvPr/>
        </p:nvSpPr>
        <p:spPr>
          <a:xfrm>
            <a:off x="1000125" y="2030611"/>
            <a:ext cx="4254790"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10m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5838118"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Learning, Equality, and Fairness: Education, Gender Equality, and Reduced Inequalities (SDGs 4, 5 &amp; 10)</a:t>
            </a:r>
            <a:endParaRPr lang="en-US" sz="928" dirty="0"/>
          </a:p>
        </p:txBody>
      </p:sp>
      <p:sp>
        <p:nvSpPr>
          <p:cNvPr id="19" name="Text 17"/>
          <p:cNvSpPr/>
          <p:nvPr/>
        </p:nvSpPr>
        <p:spPr>
          <a:xfrm>
            <a:off x="1000125" y="2491383"/>
            <a:ext cx="613002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14m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478608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Powering Progress: Water, Energy, Decent Work, and Infrastructure (SDGs 6, 7, 8 &amp; 9)</a:t>
            </a:r>
            <a:endParaRPr lang="en-US" sz="928" dirty="0"/>
          </a:p>
        </p:txBody>
      </p:sp>
      <p:sp>
        <p:nvSpPr>
          <p:cNvPr id="24" name="Text 22"/>
          <p:cNvSpPr/>
          <p:nvPr/>
        </p:nvSpPr>
        <p:spPr>
          <a:xfrm>
            <a:off x="1000125" y="2952155"/>
            <a:ext cx="502539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16m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6524588"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Living Within Planetary Limits: Sustainable Cities, Responsible Consumption, and Climate Action (SDGs 11, 12 &amp; 13)</a:t>
            </a:r>
            <a:endParaRPr lang="en-US" sz="928" dirty="0"/>
          </a:p>
        </p:txBody>
      </p:sp>
      <p:sp>
        <p:nvSpPr>
          <p:cNvPr id="29" name="Text 27"/>
          <p:cNvSpPr/>
          <p:nvPr/>
        </p:nvSpPr>
        <p:spPr>
          <a:xfrm>
            <a:off x="1000125" y="3412927"/>
            <a:ext cx="6850817"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17m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6800850"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Protecting People and Planet: Life Below Water, Life on Land, and Peace, Justice &amp; Strong Institutions (SDGs 14, 15 &amp; 16)</a:t>
            </a:r>
            <a:endParaRPr lang="en-US" sz="928" dirty="0"/>
          </a:p>
        </p:txBody>
      </p:sp>
      <p:sp>
        <p:nvSpPr>
          <p:cNvPr id="34" name="Text 32"/>
          <p:cNvSpPr/>
          <p:nvPr/>
        </p:nvSpPr>
        <p:spPr>
          <a:xfrm>
            <a:off x="1000125" y="3873698"/>
            <a:ext cx="7140893"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17m</a:t>
            </a:r>
            <a:endParaRPr lang="en-US" sz="800" dirty="0"/>
          </a:p>
        </p:txBody>
      </p:sp>
      <p:sp>
        <p:nvSpPr>
          <p:cNvPr id="35" name="Shape 33"/>
          <p:cNvSpPr/>
          <p:nvPr/>
        </p:nvSpPr>
        <p:spPr>
          <a:xfrm>
            <a:off x="571500" y="4536281"/>
            <a:ext cx="7715250" cy="0"/>
          </a:xfrm>
          <a:prstGeom prst="line">
            <a:avLst/>
          </a:prstGeom>
          <a:noFill/>
          <a:ln w="7144">
            <a:solidFill>
              <a:srgbClr val="9FB3CE"/>
            </a:solidFill>
            <a:prstDash val="solid"/>
          </a:ln>
        </p:spPr>
      </p:sp>
      <p:sp>
        <p:nvSpPr>
          <p:cNvPr id="36" name="Text 34"/>
          <p:cNvSpPr/>
          <p:nvPr/>
        </p:nvSpPr>
        <p:spPr>
          <a:xfrm>
            <a:off x="571500" y="4143375"/>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7" name="Text 35"/>
          <p:cNvSpPr/>
          <p:nvPr/>
        </p:nvSpPr>
        <p:spPr>
          <a:xfrm>
            <a:off x="571500" y="4143375"/>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07</a:t>
            </a:r>
            <a:endParaRPr lang="en-US" sz="956" dirty="0"/>
          </a:p>
        </p:txBody>
      </p:sp>
      <p:sp>
        <p:nvSpPr>
          <p:cNvPr id="38" name="Text 36"/>
          <p:cNvSpPr/>
          <p:nvPr/>
        </p:nvSpPr>
        <p:spPr>
          <a:xfrm>
            <a:off x="1000125" y="4143375"/>
            <a:ext cx="6306034"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Working Together: Partnerships for the Goals, Localizing the SDGs, and Capstone Project (SDG 17 + Integration)</a:t>
            </a:r>
            <a:endParaRPr lang="en-US" sz="928" dirty="0"/>
          </a:p>
        </p:txBody>
      </p:sp>
      <p:sp>
        <p:nvSpPr>
          <p:cNvPr id="39" name="Text 37"/>
          <p:cNvSpPr/>
          <p:nvPr/>
        </p:nvSpPr>
        <p:spPr>
          <a:xfrm>
            <a:off x="1000125" y="4334470"/>
            <a:ext cx="6621335"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7 lessons · 25m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4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The 2030 Agenda and the Sustainable Development Goals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By the end of this module, learners will be able to: Describe the historical journey from the Millennium Development Goals (MDGs) to the 2015 adoption of the 2030 Agenda. List and correctly categorise all 17 SDGs and explain the 5 P's framework.</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28738"/>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From MDGs to SDGs: a brief history of global development goal-setting (2000-2015)</a:t>
            </a:r>
            <a:endParaRPr lang="en-US" sz="800" dirty="0"/>
          </a:p>
        </p:txBody>
      </p:sp>
      <p:sp>
        <p:nvSpPr>
          <p:cNvPr id="7" name="Text 5"/>
          <p:cNvSpPr/>
          <p:nvPr/>
        </p:nvSpPr>
        <p:spPr>
          <a:xfrm>
            <a:off x="4192033"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8" name="Text 6"/>
          <p:cNvSpPr/>
          <p:nvPr/>
        </p:nvSpPr>
        <p:spPr>
          <a:xfrm>
            <a:off x="4647009"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28738"/>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Universality and 'Leave No One Behind': why the SDGs apply to every country, rich and poor</a:t>
            </a:r>
            <a:endParaRPr lang="en-US" sz="800" dirty="0"/>
          </a:p>
        </p:txBody>
      </p:sp>
      <p:sp>
        <p:nvSpPr>
          <p:cNvPr id="11" name="Text 9"/>
          <p:cNvSpPr/>
          <p:nvPr/>
        </p:nvSpPr>
        <p:spPr>
          <a:xfrm>
            <a:off x="8263971"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2" name="Text 10"/>
          <p:cNvSpPr/>
          <p:nvPr/>
        </p:nvSpPr>
        <p:spPr>
          <a:xfrm>
            <a:off x="575072"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89443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Interlinkages: mapping how the 17 goals connect and reinforce (or trade off against) one another</a:t>
            </a:r>
            <a:endParaRPr lang="en-US" sz="800" dirty="0"/>
          </a:p>
        </p:txBody>
      </p:sp>
      <p:sp>
        <p:nvSpPr>
          <p:cNvPr id="15" name="Text 13"/>
          <p:cNvSpPr/>
          <p:nvPr/>
        </p:nvSpPr>
        <p:spPr>
          <a:xfrm>
            <a:off x="4192033" y="197011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6" name="Text 14"/>
          <p:cNvSpPr/>
          <p:nvPr/>
        </p:nvSpPr>
        <p:spPr>
          <a:xfrm>
            <a:off x="4647009"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964420"/>
            <a:ext cx="3365342" cy="153570"/>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19" name="Text 17"/>
          <p:cNvSpPr/>
          <p:nvPr/>
        </p:nvSpPr>
        <p:spPr>
          <a:xfrm>
            <a:off x="8263971" y="197011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412964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From MDGs to SDGs: a brief history of global development goal-setting (2000-2015)</a:t>
            </a:r>
            <a:endParaRPr lang="en-US" sz="872" dirty="0"/>
          </a:p>
        </p:txBody>
      </p:sp>
      <p:sp>
        <p:nvSpPr>
          <p:cNvPr id="8" name="Text 6"/>
          <p:cNvSpPr/>
          <p:nvPr/>
        </p:nvSpPr>
        <p:spPr>
          <a:xfrm>
            <a:off x="828675" y="1546399"/>
            <a:ext cx="412964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From MDGs to SDGs: a brief history of global development goal-setting</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453326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Universality and 'Leave No One Behind': why the SDGs apply to every country, rich and poor</a:t>
            </a:r>
            <a:endParaRPr lang="en-US" sz="872" dirty="0"/>
          </a:p>
        </p:txBody>
      </p:sp>
      <p:sp>
        <p:nvSpPr>
          <p:cNvPr id="12" name="Text 10"/>
          <p:cNvSpPr/>
          <p:nvPr/>
        </p:nvSpPr>
        <p:spPr>
          <a:xfrm>
            <a:off x="828675" y="2021235"/>
            <a:ext cx="453326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Universality and 'Leave No One Behind': why the SDGs apply to every co</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472536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Interlinkages: mapping how the 17 goals connect and reinforce (or trade off against) one another</a:t>
            </a:r>
            <a:endParaRPr lang="en-US" sz="872" dirty="0"/>
          </a:p>
        </p:txBody>
      </p:sp>
      <p:sp>
        <p:nvSpPr>
          <p:cNvPr id="16" name="Text 14"/>
          <p:cNvSpPr/>
          <p:nvPr/>
        </p:nvSpPr>
        <p:spPr>
          <a:xfrm>
            <a:off x="828675" y="2496071"/>
            <a:ext cx="472536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Interlinkages: mapping how the 17 goals connect and reinforce (or trad</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0" name="Text 18"/>
          <p:cNvSpPr/>
          <p:nvPr/>
        </p:nvSpPr>
        <p:spPr>
          <a:xfrm>
            <a:off x="828675" y="2970907"/>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4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No One Left Hungry or Sick: Poverty, Hunger, and Health (SDGs 1, 2 &amp; 3)</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By the end of this module, learners will be able to: Explain the multidimensional nature of poverty and distinguish it from income poverty alone. Describe the causes and consequences of hunger and malnutrition, and identify sustainable agriculture solutions.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28738"/>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Defining and measuring poverty: income poverty vs. multidimensional poverty</a:t>
            </a:r>
            <a:endParaRPr lang="en-US" sz="800" dirty="0"/>
          </a:p>
        </p:txBody>
      </p:sp>
      <p:sp>
        <p:nvSpPr>
          <p:cNvPr id="7" name="Text 5"/>
          <p:cNvSpPr/>
          <p:nvPr/>
        </p:nvSpPr>
        <p:spPr>
          <a:xfrm>
            <a:off x="4192033"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8" name="Text 6"/>
          <p:cNvSpPr/>
          <p:nvPr/>
        </p:nvSpPr>
        <p:spPr>
          <a:xfrm>
            <a:off x="4647009"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28738"/>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Zero Hunger: food security, nutrition, and sustainable agriculture for smallholder farmers</a:t>
            </a:r>
            <a:endParaRPr lang="en-US" sz="800" dirty="0"/>
          </a:p>
        </p:txBody>
      </p:sp>
      <p:sp>
        <p:nvSpPr>
          <p:cNvPr id="11" name="Text 9"/>
          <p:cNvSpPr/>
          <p:nvPr/>
        </p:nvSpPr>
        <p:spPr>
          <a:xfrm>
            <a:off x="8263971"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2" name="Text 10"/>
          <p:cNvSpPr/>
          <p:nvPr/>
        </p:nvSpPr>
        <p:spPr>
          <a:xfrm>
            <a:off x="575072"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89443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Learners select a community they know well (their own, or a documented</a:t>
            </a:r>
            <a:endParaRPr lang="en-US" sz="800" dirty="0"/>
          </a:p>
        </p:txBody>
      </p:sp>
      <p:sp>
        <p:nvSpPr>
          <p:cNvPr id="15" name="Text 13"/>
          <p:cNvSpPr/>
          <p:nvPr/>
        </p:nvSpPr>
        <p:spPr>
          <a:xfrm>
            <a:off x="4192033" y="197011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964420"/>
            <a:ext cx="3365342" cy="153570"/>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19" name="Text 17"/>
          <p:cNvSpPr/>
          <p:nvPr/>
        </p:nvSpPr>
        <p:spPr>
          <a:xfrm>
            <a:off x="8263971" y="197011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379735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Defining and measuring poverty: income poverty vs. multidimensional poverty</a:t>
            </a:r>
            <a:endParaRPr lang="en-US" sz="872" dirty="0"/>
          </a:p>
        </p:txBody>
      </p:sp>
      <p:sp>
        <p:nvSpPr>
          <p:cNvPr id="8" name="Text 6"/>
          <p:cNvSpPr/>
          <p:nvPr/>
        </p:nvSpPr>
        <p:spPr>
          <a:xfrm>
            <a:off x="828675" y="1546399"/>
            <a:ext cx="379735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Defining and measuring poverty: income poverty vs. multidimensional po</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430611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Zero Hunger: food security, nutrition, and sustainable agriculture for smallholder farmers</a:t>
            </a:r>
            <a:endParaRPr lang="en-US" sz="872" dirty="0"/>
          </a:p>
        </p:txBody>
      </p:sp>
      <p:sp>
        <p:nvSpPr>
          <p:cNvPr id="12" name="Text 10"/>
          <p:cNvSpPr/>
          <p:nvPr/>
        </p:nvSpPr>
        <p:spPr>
          <a:xfrm>
            <a:off x="828675" y="2021235"/>
            <a:ext cx="430611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Zero Hunger: food security, nutrition, and sustainable agriculture for</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420967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Learners select a community they know well (their own, or a documented</a:t>
            </a:r>
            <a:endParaRPr lang="en-US" sz="872" dirty="0"/>
          </a:p>
        </p:txBody>
      </p:sp>
      <p:sp>
        <p:nvSpPr>
          <p:cNvPr id="16" name="Text 14"/>
          <p:cNvSpPr/>
          <p:nvPr/>
        </p:nvSpPr>
        <p:spPr>
          <a:xfrm>
            <a:off x="828675" y="2496071"/>
            <a:ext cx="420967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Learners select a community they know well (their own, or</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0" name="Text 18"/>
          <p:cNvSpPr/>
          <p:nvPr/>
        </p:nvSpPr>
        <p:spPr>
          <a:xfrm>
            <a:off x="828675" y="2970907"/>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5 LESSONS</a:t>
            </a:r>
            <a:endParaRPr lang="en-US" sz="800" dirty="0"/>
          </a:p>
        </p:txBody>
      </p:sp>
      <p:sp>
        <p:nvSpPr>
          <p:cNvPr id="5" name="Text 2"/>
          <p:cNvSpPr/>
          <p:nvPr/>
        </p:nvSpPr>
        <p:spPr>
          <a:xfrm>
            <a:off x="571500" y="1143000"/>
            <a:ext cx="7000875" cy="1171030"/>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Learning, Equality, and Fairness: Education, Gender Equality, and Reduced Inequalities (SDGs 4, 5 &amp; 10)</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By the end of this module, learners will be able to: Explain why inclusive, equitable quality education is described as a foundation for achieving all other SDGs. Identify the main forms of gender-based discrimination and violence targeted by SDG 5.</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28738"/>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Quality Education as an accelerator: literacy, vocational training, and lifelong learning</a:t>
            </a:r>
            <a:endParaRPr lang="en-US" sz="800" dirty="0"/>
          </a:p>
        </p:txBody>
      </p:sp>
      <p:sp>
        <p:nvSpPr>
          <p:cNvPr id="7" name="Text 5"/>
          <p:cNvSpPr/>
          <p:nvPr/>
        </p:nvSpPr>
        <p:spPr>
          <a:xfrm>
            <a:off x="4192033"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8" name="Text 6"/>
          <p:cNvSpPr/>
          <p:nvPr/>
        </p:nvSpPr>
        <p:spPr>
          <a:xfrm>
            <a:off x="4647009"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28738"/>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Gender Equality: closing gaps in pay, leadership, unpaid care work, and harmful practices (child marriage, FGM)</a:t>
            </a:r>
            <a:endParaRPr lang="en-US" sz="800" dirty="0"/>
          </a:p>
        </p:txBody>
      </p:sp>
      <p:sp>
        <p:nvSpPr>
          <p:cNvPr id="11" name="Text 9"/>
          <p:cNvSpPr/>
          <p:nvPr/>
        </p:nvSpPr>
        <p:spPr>
          <a:xfrm>
            <a:off x="8263971"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2" name="Text 10"/>
          <p:cNvSpPr/>
          <p:nvPr/>
        </p:nvSpPr>
        <p:spPr>
          <a:xfrm>
            <a:off x="575072"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89443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Reduced Inequalities: income, social, and political inequality within and among nations</a:t>
            </a:r>
            <a:endParaRPr lang="en-US" sz="800" dirty="0"/>
          </a:p>
        </p:txBody>
      </p:sp>
      <p:sp>
        <p:nvSpPr>
          <p:cNvPr id="15" name="Text 13"/>
          <p:cNvSpPr/>
          <p:nvPr/>
        </p:nvSpPr>
        <p:spPr>
          <a:xfrm>
            <a:off x="4192033" y="197011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6" name="Text 14"/>
          <p:cNvSpPr/>
          <p:nvPr/>
        </p:nvSpPr>
        <p:spPr>
          <a:xfrm>
            <a:off x="4647009"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89443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Intersectionality: how gender, disability, ethnicity, and income compound disadvantage</a:t>
            </a:r>
            <a:endParaRPr lang="en-US" sz="800" dirty="0"/>
          </a:p>
        </p:txBody>
      </p:sp>
      <p:sp>
        <p:nvSpPr>
          <p:cNvPr id="19" name="Text 17"/>
          <p:cNvSpPr/>
          <p:nvPr/>
        </p:nvSpPr>
        <p:spPr>
          <a:xfrm>
            <a:off x="8263971" y="197011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20" name="Text 18"/>
          <p:cNvSpPr/>
          <p:nvPr/>
        </p:nvSpPr>
        <p:spPr>
          <a:xfrm>
            <a:off x="575072" y="2363688"/>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46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468724"/>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3" name="Text 21"/>
          <p:cNvSpPr/>
          <p:nvPr/>
        </p:nvSpPr>
        <p:spPr>
          <a:xfrm>
            <a:off x="4192033" y="2474416"/>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415889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Quality Education as an accelerator: literacy, vocational training, and lifelong learning</a:t>
            </a:r>
            <a:endParaRPr lang="en-US" sz="872" dirty="0"/>
          </a:p>
        </p:txBody>
      </p:sp>
      <p:sp>
        <p:nvSpPr>
          <p:cNvPr id="8" name="Text 6"/>
          <p:cNvSpPr/>
          <p:nvPr/>
        </p:nvSpPr>
        <p:spPr>
          <a:xfrm>
            <a:off x="828675" y="1546399"/>
            <a:ext cx="415889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Quality Education as an accelerator: literacy, vocational training, an</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549387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Gender Equality: closing gaps in pay, leadership, unpaid care work, and harmful practices (child marriage, FGM)</a:t>
            </a:r>
            <a:endParaRPr lang="en-US" sz="872" dirty="0"/>
          </a:p>
        </p:txBody>
      </p:sp>
      <p:sp>
        <p:nvSpPr>
          <p:cNvPr id="12" name="Text 10"/>
          <p:cNvSpPr/>
          <p:nvPr/>
        </p:nvSpPr>
        <p:spPr>
          <a:xfrm>
            <a:off x="828675" y="2021235"/>
            <a:ext cx="549387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Gender Equality: closing gaps in pay, leadership, unpaid care work, an</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422876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Reduced Inequalities: income, social, and political inequality within and among nations</a:t>
            </a:r>
            <a:endParaRPr lang="en-US" sz="872" dirty="0"/>
          </a:p>
        </p:txBody>
      </p:sp>
      <p:sp>
        <p:nvSpPr>
          <p:cNvPr id="16" name="Text 14"/>
          <p:cNvSpPr/>
          <p:nvPr/>
        </p:nvSpPr>
        <p:spPr>
          <a:xfrm>
            <a:off x="828675" y="2496071"/>
            <a:ext cx="422876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Reduced Inequalities: income, social, and political inequality within</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421224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Intersectionality: how gender, disability, ethnicity, and income compound disadvantage</a:t>
            </a:r>
            <a:endParaRPr lang="en-US" sz="872" dirty="0"/>
          </a:p>
        </p:txBody>
      </p:sp>
      <p:sp>
        <p:nvSpPr>
          <p:cNvPr id="20" name="Text 18"/>
          <p:cNvSpPr/>
          <p:nvPr/>
        </p:nvSpPr>
        <p:spPr>
          <a:xfrm>
            <a:off x="828675" y="2970907"/>
            <a:ext cx="421224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Intersectionality: how gender, disability, ethnicity, and income compo</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4" name="Text 22"/>
          <p:cNvSpPr/>
          <p:nvPr/>
        </p:nvSpPr>
        <p:spPr>
          <a:xfrm>
            <a:off x="828675" y="3445743"/>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5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Powering Progress: Water, Energy, Decent Work, and Infrastructure (SDGs 6, 7, 8 &amp; 9)</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By the end of this module, learners will be able to: Explain the linkages between access to clean water/sanitation, energy, and economic opportunity. Describe what constitutes 'decent work' under SDG 8, beyond simply having a job.</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28738"/>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Clean Water and Sanitation: access, quality, and management of water resources (WASH)</a:t>
            </a:r>
            <a:endParaRPr lang="en-US" sz="800" dirty="0"/>
          </a:p>
        </p:txBody>
      </p:sp>
      <p:sp>
        <p:nvSpPr>
          <p:cNvPr id="7" name="Text 5"/>
          <p:cNvSpPr/>
          <p:nvPr/>
        </p:nvSpPr>
        <p:spPr>
          <a:xfrm>
            <a:off x="4192033"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8" name="Text 6"/>
          <p:cNvSpPr/>
          <p:nvPr/>
        </p:nvSpPr>
        <p:spPr>
          <a:xfrm>
            <a:off x="4647009"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28738"/>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Affordable and Clean Energy: the renewable energy transition and universal energy access</a:t>
            </a:r>
            <a:endParaRPr lang="en-US" sz="800" dirty="0"/>
          </a:p>
        </p:txBody>
      </p:sp>
      <p:sp>
        <p:nvSpPr>
          <p:cNvPr id="11" name="Text 9"/>
          <p:cNvSpPr/>
          <p:nvPr/>
        </p:nvSpPr>
        <p:spPr>
          <a:xfrm>
            <a:off x="8263971"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2" name="Text 10"/>
          <p:cNvSpPr/>
          <p:nvPr/>
        </p:nvSpPr>
        <p:spPr>
          <a:xfrm>
            <a:off x="575072"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89443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Decent Work and Economic Growth: informal labour, youth employment, and inclusive growth</a:t>
            </a:r>
            <a:endParaRPr lang="en-US" sz="800" dirty="0"/>
          </a:p>
        </p:txBody>
      </p:sp>
      <p:sp>
        <p:nvSpPr>
          <p:cNvPr id="15" name="Text 13"/>
          <p:cNvSpPr/>
          <p:nvPr/>
        </p:nvSpPr>
        <p:spPr>
          <a:xfrm>
            <a:off x="4192033" y="197011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6" name="Text 14"/>
          <p:cNvSpPr/>
          <p:nvPr/>
        </p:nvSpPr>
        <p:spPr>
          <a:xfrm>
            <a:off x="4647009"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89443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Industry, Innovation and Infrastructure: resilient infrastructure and appropriate technology for development</a:t>
            </a:r>
            <a:endParaRPr lang="en-US" sz="800" dirty="0"/>
          </a:p>
        </p:txBody>
      </p:sp>
      <p:sp>
        <p:nvSpPr>
          <p:cNvPr id="19" name="Text 17"/>
          <p:cNvSpPr/>
          <p:nvPr/>
        </p:nvSpPr>
        <p:spPr>
          <a:xfrm>
            <a:off x="8263971" y="197011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20" name="Text 18"/>
          <p:cNvSpPr/>
          <p:nvPr/>
        </p:nvSpPr>
        <p:spPr>
          <a:xfrm>
            <a:off x="575072" y="2363688"/>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46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468724"/>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3" name="Text 21"/>
          <p:cNvSpPr/>
          <p:nvPr/>
        </p:nvSpPr>
        <p:spPr>
          <a:xfrm>
            <a:off x="4192033" y="2474416"/>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442711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Clean Water and Sanitation: access, quality, and management of water resources (WASH)</a:t>
            </a:r>
            <a:endParaRPr lang="en-US" sz="872" dirty="0"/>
          </a:p>
        </p:txBody>
      </p:sp>
      <p:sp>
        <p:nvSpPr>
          <p:cNvPr id="8" name="Text 6"/>
          <p:cNvSpPr/>
          <p:nvPr/>
        </p:nvSpPr>
        <p:spPr>
          <a:xfrm>
            <a:off x="828675" y="1546399"/>
            <a:ext cx="442711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Clean Water and Sanitation: access, quality, and management of water r</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446060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Affordable and Clean Energy: the renewable energy transition and universal energy access</a:t>
            </a:r>
            <a:endParaRPr lang="en-US" sz="872" dirty="0"/>
          </a:p>
        </p:txBody>
      </p:sp>
      <p:sp>
        <p:nvSpPr>
          <p:cNvPr id="12" name="Text 10"/>
          <p:cNvSpPr/>
          <p:nvPr/>
        </p:nvSpPr>
        <p:spPr>
          <a:xfrm>
            <a:off x="828675" y="2021235"/>
            <a:ext cx="446060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Affordable and Clean Energy: the renewable energy transition and unive</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457691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Decent Work and Economic Growth: informal labour, youth employment, and inclusive growth</a:t>
            </a:r>
            <a:endParaRPr lang="en-US" sz="872" dirty="0"/>
          </a:p>
        </p:txBody>
      </p:sp>
      <p:sp>
        <p:nvSpPr>
          <p:cNvPr id="16" name="Text 14"/>
          <p:cNvSpPr/>
          <p:nvPr/>
        </p:nvSpPr>
        <p:spPr>
          <a:xfrm>
            <a:off x="828675" y="2496071"/>
            <a:ext cx="457691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Decent Work and Economic Growth: informal labour, youth employment, an</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517441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Industry, Innovation and Infrastructure: resilient infrastructure and appropriate technology for development</a:t>
            </a:r>
            <a:endParaRPr lang="en-US" sz="872" dirty="0"/>
          </a:p>
        </p:txBody>
      </p:sp>
      <p:sp>
        <p:nvSpPr>
          <p:cNvPr id="20" name="Text 18"/>
          <p:cNvSpPr/>
          <p:nvPr/>
        </p:nvSpPr>
        <p:spPr>
          <a:xfrm>
            <a:off x="828675" y="2970907"/>
            <a:ext cx="517441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Industry, Innovation and Infrastructure: resilient infrastructure and</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4" name="Text 22"/>
          <p:cNvSpPr/>
          <p:nvPr/>
        </p:nvSpPr>
        <p:spPr>
          <a:xfrm>
            <a:off x="828675" y="3445743"/>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5 LESSONS</a:t>
            </a:r>
            <a:endParaRPr lang="en-US" sz="800" dirty="0"/>
          </a:p>
        </p:txBody>
      </p:sp>
      <p:sp>
        <p:nvSpPr>
          <p:cNvPr id="5" name="Text 2"/>
          <p:cNvSpPr/>
          <p:nvPr/>
        </p:nvSpPr>
        <p:spPr>
          <a:xfrm>
            <a:off x="571500" y="1143000"/>
            <a:ext cx="7000875" cy="1171030"/>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Living Within Planetary Limits: Sustainable Cities, Responsible Consumption, and Climate Action (SDGs 11, 12 &amp; 13)</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By the end of this module, learners will be able to: Describe the characteristics of an inclusive, safe, resilient, and sustainable city. Distinguish between linear and circular models of consumption and production.</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28738"/>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Sustainable Cities and Communities: urbanisation, housing, transport, and public space</a:t>
            </a:r>
            <a:endParaRPr lang="en-US" sz="800" dirty="0"/>
          </a:p>
        </p:txBody>
      </p:sp>
      <p:sp>
        <p:nvSpPr>
          <p:cNvPr id="7" name="Text 5"/>
          <p:cNvSpPr/>
          <p:nvPr/>
        </p:nvSpPr>
        <p:spPr>
          <a:xfrm>
            <a:off x="4192033"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8" name="Text 6"/>
          <p:cNvSpPr/>
          <p:nvPr/>
        </p:nvSpPr>
        <p:spPr>
          <a:xfrm>
            <a:off x="4647009"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28738"/>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Responsible Consumption and Production: circular economy, food waste, and sustainable supply chains</a:t>
            </a:r>
            <a:endParaRPr lang="en-US" sz="800" dirty="0"/>
          </a:p>
        </p:txBody>
      </p:sp>
      <p:sp>
        <p:nvSpPr>
          <p:cNvPr id="11" name="Text 9"/>
          <p:cNvSpPr/>
          <p:nvPr/>
        </p:nvSpPr>
        <p:spPr>
          <a:xfrm>
            <a:off x="8263971"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2" name="Text 10"/>
          <p:cNvSpPr/>
          <p:nvPr/>
        </p:nvSpPr>
        <p:spPr>
          <a:xfrm>
            <a:off x="575072"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89443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Climate Action: mitigation vs. adaptation; the science-policy link (Paris Agreement)</a:t>
            </a:r>
            <a:endParaRPr lang="en-US" sz="800" dirty="0"/>
          </a:p>
        </p:txBody>
      </p:sp>
      <p:sp>
        <p:nvSpPr>
          <p:cNvPr id="15" name="Text 13"/>
          <p:cNvSpPr/>
          <p:nvPr/>
        </p:nvSpPr>
        <p:spPr>
          <a:xfrm>
            <a:off x="4192033" y="197011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6" name="Text 14"/>
          <p:cNvSpPr/>
          <p:nvPr/>
        </p:nvSpPr>
        <p:spPr>
          <a:xfrm>
            <a:off x="4647009"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89443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how climate change intersects with poverty, migration, and conflict</a:t>
            </a:r>
            <a:endParaRPr lang="en-US" sz="800" dirty="0"/>
          </a:p>
        </p:txBody>
      </p:sp>
      <p:sp>
        <p:nvSpPr>
          <p:cNvPr id="19" name="Text 17"/>
          <p:cNvSpPr/>
          <p:nvPr/>
        </p:nvSpPr>
        <p:spPr>
          <a:xfrm>
            <a:off x="8263971" y="197011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20" name="Text 18"/>
          <p:cNvSpPr/>
          <p:nvPr/>
        </p:nvSpPr>
        <p:spPr>
          <a:xfrm>
            <a:off x="575072" y="2363688"/>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46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468724"/>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3" name="Text 21"/>
          <p:cNvSpPr/>
          <p:nvPr/>
        </p:nvSpPr>
        <p:spPr>
          <a:xfrm>
            <a:off x="4192033" y="2474416"/>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428401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Sustainable Cities and Communities: urbanisation, housing, transport, and public space</a:t>
            </a:r>
            <a:endParaRPr lang="en-US" sz="872" dirty="0"/>
          </a:p>
        </p:txBody>
      </p:sp>
      <p:sp>
        <p:nvSpPr>
          <p:cNvPr id="8" name="Text 6"/>
          <p:cNvSpPr/>
          <p:nvPr/>
        </p:nvSpPr>
        <p:spPr>
          <a:xfrm>
            <a:off x="828675" y="1546399"/>
            <a:ext cx="428401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Sustainable Cities and Communities: urbanisation, housing, transport,</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509438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Responsible Consumption and Production: circular economy, food waste, and sustainable supply chains</a:t>
            </a:r>
            <a:endParaRPr lang="en-US" sz="872" dirty="0"/>
          </a:p>
        </p:txBody>
      </p:sp>
      <p:sp>
        <p:nvSpPr>
          <p:cNvPr id="12" name="Text 10"/>
          <p:cNvSpPr/>
          <p:nvPr/>
        </p:nvSpPr>
        <p:spPr>
          <a:xfrm>
            <a:off x="828675" y="2021235"/>
            <a:ext cx="509438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Responsible Consumption and Production: circular economy, food waste,</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402505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Climate Action: mitigation vs. adaptation; the science-policy link (Paris Agreement)</a:t>
            </a:r>
            <a:endParaRPr lang="en-US" sz="872" dirty="0"/>
          </a:p>
        </p:txBody>
      </p:sp>
      <p:sp>
        <p:nvSpPr>
          <p:cNvPr id="16" name="Text 14"/>
          <p:cNvSpPr/>
          <p:nvPr/>
        </p:nvSpPr>
        <p:spPr>
          <a:xfrm>
            <a:off x="828675" y="2496071"/>
            <a:ext cx="402505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Climate Action: mitigation vs. adaptation; the science-policy link (Pa</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385070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how climate change intersects with poverty, migration, and conflict</a:t>
            </a:r>
            <a:endParaRPr lang="en-US" sz="872" dirty="0"/>
          </a:p>
        </p:txBody>
      </p:sp>
      <p:sp>
        <p:nvSpPr>
          <p:cNvPr id="20" name="Text 18"/>
          <p:cNvSpPr/>
          <p:nvPr/>
        </p:nvSpPr>
        <p:spPr>
          <a:xfrm>
            <a:off x="828675" y="2970907"/>
            <a:ext cx="385070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Case study: how climate change intersects with poverty, migration, and</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4" name="Text 22"/>
          <p:cNvSpPr/>
          <p:nvPr/>
        </p:nvSpPr>
        <p:spPr>
          <a:xfrm>
            <a:off x="828675" y="3445743"/>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5 LESSONS</a:t>
            </a:r>
            <a:endParaRPr lang="en-US" sz="800" dirty="0"/>
          </a:p>
        </p:txBody>
      </p:sp>
      <p:sp>
        <p:nvSpPr>
          <p:cNvPr id="5" name="Text 2"/>
          <p:cNvSpPr/>
          <p:nvPr/>
        </p:nvSpPr>
        <p:spPr>
          <a:xfrm>
            <a:off x="571500" y="1143000"/>
            <a:ext cx="7000875" cy="1171030"/>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Protecting People and Planet: Life Below Water, Life on Land, and Peace, Justice &amp; Strong Institutions (SDGs 14, 15 &amp; 16)</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By the end of this module, learners will be able to: Identify the main threats to marine and terrestrial ecosystems and their links to human livelihoods. Explain how deforestation, desertification, and biodiversity loss undermine sustainable development.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28738"/>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Life Below Water: overfishing, pollution, ocean acidification, and coastal livelihoods</a:t>
            </a:r>
            <a:endParaRPr lang="en-US" sz="800" dirty="0"/>
          </a:p>
        </p:txBody>
      </p:sp>
      <p:sp>
        <p:nvSpPr>
          <p:cNvPr id="7" name="Text 5"/>
          <p:cNvSpPr/>
          <p:nvPr/>
        </p:nvSpPr>
        <p:spPr>
          <a:xfrm>
            <a:off x="4192033"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8" name="Text 6"/>
          <p:cNvSpPr/>
          <p:nvPr/>
        </p:nvSpPr>
        <p:spPr>
          <a:xfrm>
            <a:off x="4647009"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28738"/>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Life on Land: deforestation, desertification, land degradation, and biodiversity conservation</a:t>
            </a:r>
            <a:endParaRPr lang="en-US" sz="800" dirty="0"/>
          </a:p>
        </p:txBody>
      </p:sp>
      <p:sp>
        <p:nvSpPr>
          <p:cNvPr id="11" name="Text 9"/>
          <p:cNvSpPr/>
          <p:nvPr/>
        </p:nvSpPr>
        <p:spPr>
          <a:xfrm>
            <a:off x="8263971"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2" name="Text 10"/>
          <p:cNvSpPr/>
          <p:nvPr/>
        </p:nvSpPr>
        <p:spPr>
          <a:xfrm>
            <a:off x="575072"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89443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Peace, Justice, and Strong Institutions: rule of law, anti-corruption, and inclusive governance</a:t>
            </a:r>
            <a:endParaRPr lang="en-US" sz="800" dirty="0"/>
          </a:p>
        </p:txBody>
      </p:sp>
      <p:sp>
        <p:nvSpPr>
          <p:cNvPr id="15" name="Text 13"/>
          <p:cNvSpPr/>
          <p:nvPr/>
        </p:nvSpPr>
        <p:spPr>
          <a:xfrm>
            <a:off x="4192033" y="197011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6" name="Text 14"/>
          <p:cNvSpPr/>
          <p:nvPr/>
        </p:nvSpPr>
        <p:spPr>
          <a:xfrm>
            <a:off x="4647009"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89443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environmental governance and conflict prevention in resource-dependent regions</a:t>
            </a:r>
            <a:endParaRPr lang="en-US" sz="800" dirty="0"/>
          </a:p>
        </p:txBody>
      </p:sp>
      <p:sp>
        <p:nvSpPr>
          <p:cNvPr id="19" name="Text 17"/>
          <p:cNvSpPr/>
          <p:nvPr/>
        </p:nvSpPr>
        <p:spPr>
          <a:xfrm>
            <a:off x="8263971" y="197011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20" name="Text 18"/>
          <p:cNvSpPr/>
          <p:nvPr/>
        </p:nvSpPr>
        <p:spPr>
          <a:xfrm>
            <a:off x="575072" y="2363688"/>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46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468724"/>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3" name="Text 21"/>
          <p:cNvSpPr/>
          <p:nvPr/>
        </p:nvSpPr>
        <p:spPr>
          <a:xfrm>
            <a:off x="4192033" y="2474416"/>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405206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Life Below Water: overfishing, pollution, ocean acidification, and coastal livelihoods</a:t>
            </a:r>
            <a:endParaRPr lang="en-US" sz="872" dirty="0"/>
          </a:p>
        </p:txBody>
      </p:sp>
      <p:sp>
        <p:nvSpPr>
          <p:cNvPr id="8" name="Text 6"/>
          <p:cNvSpPr/>
          <p:nvPr/>
        </p:nvSpPr>
        <p:spPr>
          <a:xfrm>
            <a:off x="828675" y="1546399"/>
            <a:ext cx="405206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Life Below Water: overfishing, pollution, ocean acidification, and coa</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443202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Life on Land: deforestation, desertification, land degradation, and biodiversity conservation</a:t>
            </a:r>
            <a:endParaRPr lang="en-US" sz="872" dirty="0"/>
          </a:p>
        </p:txBody>
      </p:sp>
      <p:sp>
        <p:nvSpPr>
          <p:cNvPr id="12" name="Text 10"/>
          <p:cNvSpPr/>
          <p:nvPr/>
        </p:nvSpPr>
        <p:spPr>
          <a:xfrm>
            <a:off x="828675" y="2021235"/>
            <a:ext cx="443202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Life on Land: deforestation, desertification, land degradation, and bi</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452400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Peace, Justice, and Strong Institutions: rule of law, anti-corruption, and inclusive governance</a:t>
            </a:r>
            <a:endParaRPr lang="en-US" sz="872" dirty="0"/>
          </a:p>
        </p:txBody>
      </p:sp>
      <p:sp>
        <p:nvSpPr>
          <p:cNvPr id="16" name="Text 14"/>
          <p:cNvSpPr/>
          <p:nvPr/>
        </p:nvSpPr>
        <p:spPr>
          <a:xfrm>
            <a:off x="828675" y="2496071"/>
            <a:ext cx="45240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Peace, Justice, and Strong Institutions: rule of law, anti-corruption,</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459186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environmental governance and conflict prevention in resource-dependent regions</a:t>
            </a:r>
            <a:endParaRPr lang="en-US" sz="872" dirty="0"/>
          </a:p>
        </p:txBody>
      </p:sp>
      <p:sp>
        <p:nvSpPr>
          <p:cNvPr id="20" name="Text 18"/>
          <p:cNvSpPr/>
          <p:nvPr/>
        </p:nvSpPr>
        <p:spPr>
          <a:xfrm>
            <a:off x="828675" y="2970907"/>
            <a:ext cx="459186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environmental governance and conflict prevention in resour</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4" name="Text 22"/>
          <p:cNvSpPr/>
          <p:nvPr/>
        </p:nvSpPr>
        <p:spPr>
          <a:xfrm>
            <a:off x="828675" y="3445743"/>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07 · 7 LESSONS</a:t>
            </a:r>
            <a:endParaRPr lang="en-US" sz="800" dirty="0"/>
          </a:p>
        </p:txBody>
      </p:sp>
      <p:sp>
        <p:nvSpPr>
          <p:cNvPr id="5" name="Text 2"/>
          <p:cNvSpPr/>
          <p:nvPr/>
        </p:nvSpPr>
        <p:spPr>
          <a:xfrm>
            <a:off x="571500" y="1143000"/>
            <a:ext cx="7000875" cy="1171030"/>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Working Together: Partnerships for the Goals, Localizing the SDGs, and Capstone Project (SDG 17 + Integration)</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By the end of this module, learners will be able to: Explain why SDG 17 (partnerships) is considered a foundational enabler for all other goals. Describe the roles of government, private sector, civil society, academia, and individuals in SDG implementation.</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28738"/>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Partnerships Matter: finance, technology, capacity-building, trade, and data as means of implementation</a:t>
            </a:r>
            <a:endParaRPr lang="en-US" sz="800" dirty="0"/>
          </a:p>
        </p:txBody>
      </p:sp>
      <p:sp>
        <p:nvSpPr>
          <p:cNvPr id="7" name="Text 5"/>
          <p:cNvSpPr/>
          <p:nvPr/>
        </p:nvSpPr>
        <p:spPr>
          <a:xfrm>
            <a:off x="4192033"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8" name="Text 6"/>
          <p:cNvSpPr/>
          <p:nvPr/>
        </p:nvSpPr>
        <p:spPr>
          <a:xfrm>
            <a:off x="4647009"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28738"/>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Localizing the SDGs: adapting global targets to national and community realities</a:t>
            </a:r>
            <a:endParaRPr lang="en-US" sz="800" dirty="0"/>
          </a:p>
        </p:txBody>
      </p:sp>
      <p:sp>
        <p:nvSpPr>
          <p:cNvPr id="11" name="Text 9"/>
          <p:cNvSpPr/>
          <p:nvPr/>
        </p:nvSpPr>
        <p:spPr>
          <a:xfrm>
            <a:off x="8263971" y="1404417"/>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2" name="Text 10"/>
          <p:cNvSpPr/>
          <p:nvPr/>
        </p:nvSpPr>
        <p:spPr>
          <a:xfrm>
            <a:off x="575072"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89443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From Plan to Action: problem definition, theory of change, stakeholders, and indicators</a:t>
            </a:r>
            <a:endParaRPr lang="en-US" sz="800" dirty="0"/>
          </a:p>
        </p:txBody>
      </p:sp>
      <p:sp>
        <p:nvSpPr>
          <p:cNvPr id="15" name="Text 13"/>
          <p:cNvSpPr/>
          <p:nvPr/>
        </p:nvSpPr>
        <p:spPr>
          <a:xfrm>
            <a:off x="4192033" y="197011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6" name="Text 14"/>
          <p:cNvSpPr/>
          <p:nvPr/>
        </p:nvSpPr>
        <p:spPr>
          <a:xfrm>
            <a:off x="4647009" y="1797993"/>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95582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89443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Capstone Project Studio: Developing, Refining, and Presenting Your SDG Action Plan</a:t>
            </a:r>
            <a:endParaRPr lang="en-US" sz="800" dirty="0"/>
          </a:p>
        </p:txBody>
      </p:sp>
      <p:sp>
        <p:nvSpPr>
          <p:cNvPr id="19" name="Text 17"/>
          <p:cNvSpPr/>
          <p:nvPr/>
        </p:nvSpPr>
        <p:spPr>
          <a:xfrm>
            <a:off x="8263971" y="197011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20" name="Text 18"/>
          <p:cNvSpPr/>
          <p:nvPr/>
        </p:nvSpPr>
        <p:spPr>
          <a:xfrm>
            <a:off x="575072" y="2363688"/>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46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468724"/>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System-Level Marking Rules (for LMS configuration)</a:t>
            </a:r>
            <a:endParaRPr lang="en-US" sz="800" dirty="0"/>
          </a:p>
        </p:txBody>
      </p:sp>
      <p:sp>
        <p:nvSpPr>
          <p:cNvPr id="23" name="Text 21"/>
          <p:cNvSpPr/>
          <p:nvPr/>
        </p:nvSpPr>
        <p:spPr>
          <a:xfrm>
            <a:off x="4192033" y="2474416"/>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363688"/>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46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468724"/>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Capstone Project Rubric (SDG Action Plan) - 100 points</a:t>
            </a:r>
            <a:endParaRPr lang="en-US" sz="800" dirty="0"/>
          </a:p>
        </p:txBody>
      </p:sp>
      <p:sp>
        <p:nvSpPr>
          <p:cNvPr id="27" name="Text 25"/>
          <p:cNvSpPr/>
          <p:nvPr/>
        </p:nvSpPr>
        <p:spPr>
          <a:xfrm>
            <a:off x="8263971" y="2474416"/>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
        <p:nvSpPr>
          <p:cNvPr id="28" name="Text 26"/>
          <p:cNvSpPr/>
          <p:nvPr/>
        </p:nvSpPr>
        <p:spPr>
          <a:xfrm>
            <a:off x="575072" y="2806601"/>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692944" y="2903041"/>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0" name="Text 28"/>
          <p:cNvSpPr/>
          <p:nvPr/>
        </p:nvSpPr>
        <p:spPr>
          <a:xfrm>
            <a:off x="935831" y="2911636"/>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31" name="Text 29"/>
          <p:cNvSpPr/>
          <p:nvPr/>
        </p:nvSpPr>
        <p:spPr>
          <a:xfrm>
            <a:off x="4192033" y="2917329"/>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533426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Why Partnerships Matter: finance, technology, capacity-building, trade, and data as means of implementation</a:t>
            </a:r>
            <a:endParaRPr lang="en-US" sz="872" dirty="0"/>
          </a:p>
        </p:txBody>
      </p:sp>
      <p:sp>
        <p:nvSpPr>
          <p:cNvPr id="8" name="Text 6"/>
          <p:cNvSpPr/>
          <p:nvPr/>
        </p:nvSpPr>
        <p:spPr>
          <a:xfrm>
            <a:off x="828675" y="1546399"/>
            <a:ext cx="533426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Why Partnerships Matter: finance, technology, capacity-building, trade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392080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Localizing the SDGs: adapting global targets to national and community realities</a:t>
            </a:r>
            <a:endParaRPr lang="en-US" sz="872" dirty="0"/>
          </a:p>
        </p:txBody>
      </p:sp>
      <p:sp>
        <p:nvSpPr>
          <p:cNvPr id="12" name="Text 10"/>
          <p:cNvSpPr/>
          <p:nvPr/>
        </p:nvSpPr>
        <p:spPr>
          <a:xfrm>
            <a:off x="828675" y="2021235"/>
            <a:ext cx="392080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Localizing the SDGs: adapting global targets to national and community</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422854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From Plan to Action: problem definition, theory of change, stakeholders, and indicators</a:t>
            </a:r>
            <a:endParaRPr lang="en-US" sz="872" dirty="0"/>
          </a:p>
        </p:txBody>
      </p:sp>
      <p:sp>
        <p:nvSpPr>
          <p:cNvPr id="16" name="Text 14"/>
          <p:cNvSpPr/>
          <p:nvPr/>
        </p:nvSpPr>
        <p:spPr>
          <a:xfrm>
            <a:off x="828675" y="2496071"/>
            <a:ext cx="422854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From Plan to Action: problem definition, theory of change, stakeholder</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419193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Capstone Project Studio: Developing, Refining, and Presenting Your SDG Action Plan</a:t>
            </a:r>
            <a:endParaRPr lang="en-US" sz="872" dirty="0"/>
          </a:p>
        </p:txBody>
      </p:sp>
      <p:sp>
        <p:nvSpPr>
          <p:cNvPr id="20" name="Text 18"/>
          <p:cNvSpPr/>
          <p:nvPr/>
        </p:nvSpPr>
        <p:spPr>
          <a:xfrm>
            <a:off x="828675" y="2970907"/>
            <a:ext cx="419193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Capstone Project Studio: Developing, Refining, and Presenting Your SDG</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56616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System-Level Marking Rules (for LMS configuration)</a:t>
            </a:r>
            <a:endParaRPr lang="en-US" sz="872" dirty="0"/>
          </a:p>
        </p:txBody>
      </p:sp>
      <p:sp>
        <p:nvSpPr>
          <p:cNvPr id="24" name="Text 22"/>
          <p:cNvSpPr/>
          <p:nvPr/>
        </p:nvSpPr>
        <p:spPr>
          <a:xfrm>
            <a:off x="828675" y="3445743"/>
            <a:ext cx="256616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System-Level Marking Rules (for LMS configuration)</a:t>
            </a:r>
            <a:endParaRPr lang="en-US" sz="675"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273884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Capstone Project Rubric (SDG Action Plan) - 100 points</a:t>
            </a:r>
            <a:endParaRPr lang="en-US" sz="872" dirty="0"/>
          </a:p>
        </p:txBody>
      </p:sp>
      <p:sp>
        <p:nvSpPr>
          <p:cNvPr id="28" name="Text 26"/>
          <p:cNvSpPr/>
          <p:nvPr/>
        </p:nvSpPr>
        <p:spPr>
          <a:xfrm>
            <a:off x="828675" y="3920579"/>
            <a:ext cx="273884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Capstone Project Rubric (SDG Action Plan) - 100 points</a:t>
            </a:r>
            <a:endParaRPr lang="en-US" sz="675" dirty="0"/>
          </a:p>
        </p:txBody>
      </p:sp>
    </p:spTree>
  </p:cSld>
  <p:clrMapOvr>
    <a:masterClrMapping/>
  </p:clrMapOvr>
  <p:transition spd="med" advTm="12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35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2026-09-27T04:40:23Z</dcterms:created>
  <dcterms:modified xsi:type="dcterms:W3CDTF">2026-09-27T04:40:23Z</dcterms:modified>
</cp:coreProperties>
</file>