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Sustainable Cities &amp; Urban Development, an Africa Climate Leadership Academy course. This presentation walks you through the whole course. Your instructor is Arch. Mariam Haile. (7 modules, 27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Sustainable Cities &amp; Urban Development answers the defining question of this century: how do cities grow without destroying the systems they depend on? Modules cover the urban sustainability challenge and its costs, what sustainable cities actually are and how progress is measured, the core pillars of design (land use, mobility, green infrastructure, inclusion), enabling systems of governance and finance, co-creation with communities, financing and implementation, and global practices in action — ending with a capstone on your own city initiative.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Explain and apply the core concepts of the urban sustainability challenge. Explain and apply the core concepts of foundations: what is a sustainable city?. Explain and apply the core concepts of core pillars of sustainable city design. Explain and apply the core concepts of enabling systems: governance, finance &amp; technology. Explain and apply the core concepts of capstone project &amp; course assessment. Explain and apply the core concepts of co-creation and community engagement.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The Urban Sustainability Challenge, then Foundations: What Is a Sustainable City?, then Core Pillars of Sustainable City Design, then Enabling Systems: Governance, Finance &amp; Technology, then Capstone Project &amp; Course Assessment, then Co-Creation and Community Engagement, then Financing and Implementation.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The Urban Sustainability Challenge. Four interlocking pressures define the urban sustainability challenge:</a:t>
            </a:r>
          </a:p>
          <a:p>
            <a:r>
              <a:rPr sz="1200"/>
              <a:t>Climate change: cities are both major emitters and, due to heat islands, coastal exposure, and dense populations, among the most climate-vulnerable places on Earth. Extreme heat, flooding, and sea-level rise increasingly threaten urban infrastructure and lives.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Why Cities Are the Frontline of Sustainability; The Cost of Business as Usual; A Whole-System View.</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Foundations: What Is a Sustainable City?. A shared vocabulary of design concepts recurs across sustainable city practice worldwide:</a:t>
            </a:r>
          </a:p>
          <a:p>
            <a:r>
              <a:rPr sz="1200"/>
              <a:t>Compact, connected growth: concentrating development along transit corridors and within existing urban footprints, rather than low-density sprawl, to reduce infrastructure costs, travel distances, and land consumption.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Core Design Concepts; Measuring Progress.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Core Pillars of Sustainable City Design. Foundational unit — recommended starting point</a:t>
            </a:r>
          </a:p>
          <a:p>
            <a:r>
              <a:rPr sz="1200"/>
              <a:t>Land use planning is the foundation on which every other sustainability outcome is built.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Land Use, Compact Growth &amp; Integrated Urban Planning; Sustainable Mobility &amp; Low-Carbon Transport; Green Infrastructure, Climate Resilience &amp; Nature-Based Solutions; Inclusive Housing, Social Equity &amp; Community Participation.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Enabling Systems: Governance, Finance &amp; Technology. Sustainable outcomes depend on clear institutional mandates, coordination across government levels and sectors, and genuine opportunities for public participation.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Governance and Institutions; Financing Sustainable Cities; Data, Digital Tools &amp; Smart City Technology; Common Threads Across Contexts.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5: Capstone Project &amp; Course Assessment. Prepare a Sustainable City Action Plan of approximately 1,500–2,500 words (or an equivalent presentation) that includes the following components:</a:t>
            </a:r>
          </a:p>
          <a:p>
            <a:r>
              <a:rPr sz="1200"/>
              <a:t>Context and challenge (Module 1): describe your chosen place and the two or three most pressing sustainability challenges it faces.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Capstone Project Brief; Course Completion.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6: Co-Creation and Community Engagement. Arnstein's Ladder of Participation distinguishes genuine collaboration and empowerment from tokenistic informing and consultation. A rigorous stakeholder map based on interest and influence should guide the intensity and design of engagement for each group. Underrepresented groups are usually absent because of structural barriers, not lack of interest — inclusive design must actively remove those </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The Ladder of Participation; Tools and Methods for Co-Creation; Principles of Climate-Resilient Design; Public-Private-People Partnerships; Municipal Finance and Innovative Financing Mechanisms; Monitoring, Evaluation, and Learning.</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7: Financing and Implementation. Sustainable urban financing begins with strengthening a city's own revenue base, since reliance on unpredictable transfers or one-off grants undermines long-term planning.</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Municipal Revenue and Own-Source Finance; External and Market-Based Finance; Implementation Arrangements; Common Lessons Across Contexts; Capstone Project Brief; Course Completion.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715250" cy="1002259"/>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Sustainable Cities &amp; Urban Development</a:t>
            </a:r>
            <a:endParaRPr lang="en-US" sz="3263" dirty="0"/>
          </a:p>
        </p:txBody>
      </p:sp>
      <p:sp>
        <p:nvSpPr>
          <p:cNvPr id="5" name="Text 3"/>
          <p:cNvSpPr/>
          <p:nvPr/>
        </p:nvSpPr>
        <p:spPr>
          <a:xfrm>
            <a:off x="571500" y="2156743"/>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What makes a city sustainable — land use, mobility, green infrastructure, governance, finance and citizen co-creation.…</a:t>
            </a:r>
            <a:endParaRPr lang="en-US" sz="1125" dirty="0"/>
          </a:p>
        </p:txBody>
      </p:sp>
      <p:sp>
        <p:nvSpPr>
          <p:cNvPr id="6" name="Text 4"/>
          <p:cNvSpPr/>
          <p:nvPr/>
        </p:nvSpPr>
        <p:spPr>
          <a:xfrm>
            <a:off x="548640" y="3955552"/>
            <a:ext cx="838788"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793068"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Beginner</a:t>
            </a:r>
            <a:endParaRPr lang="en-US" sz="844" dirty="0"/>
          </a:p>
        </p:txBody>
      </p:sp>
      <p:sp>
        <p:nvSpPr>
          <p:cNvPr id="8" name="Text 6"/>
          <p:cNvSpPr/>
          <p:nvPr/>
        </p:nvSpPr>
        <p:spPr>
          <a:xfrm>
            <a:off x="1470295"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493155"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7 modules</a:t>
            </a:r>
            <a:endParaRPr lang="en-US" sz="844" dirty="0"/>
          </a:p>
        </p:txBody>
      </p:sp>
      <p:sp>
        <p:nvSpPr>
          <p:cNvPr id="10" name="Text 8"/>
          <p:cNvSpPr/>
          <p:nvPr/>
        </p:nvSpPr>
        <p:spPr>
          <a:xfrm>
            <a:off x="2457472"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480332"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27 lessons</a:t>
            </a:r>
            <a:endParaRPr lang="en-US" sz="844" dirty="0"/>
          </a:p>
        </p:txBody>
      </p:sp>
      <p:sp>
        <p:nvSpPr>
          <p:cNvPr id="12" name="Text 10"/>
          <p:cNvSpPr/>
          <p:nvPr/>
        </p:nvSpPr>
        <p:spPr>
          <a:xfrm>
            <a:off x="571500" y="4582716"/>
            <a:ext cx="2459794"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Arch. Mariam Haile</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8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1514721"/>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Sustainable Cities &amp; Urban Development answers the defining question of this century: how do cities grow without destroying the systems they depend on? Modules cover the urban sustainability challenge and its costs, what sustainable cities actually are and how progress is measured, the core pillars of design (land use, mobility, green infrastructure, inclusion), enabling systems of governance and finance, co-creation with communities, financing and implementation, and global practices in action — ending with a capstone on your own city initiative.</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7</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27</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the urban sustainability challenge.</a:t>
            </a:r>
            <a:endParaRPr lang="en-US" sz="816" dirty="0"/>
          </a:p>
        </p:txBody>
      </p:sp>
      <p:sp>
        <p:nvSpPr>
          <p:cNvPr id="8" name="Text 6"/>
          <p:cNvSpPr/>
          <p:nvPr/>
        </p:nvSpPr>
        <p:spPr>
          <a:xfrm>
            <a:off x="4654153"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foundations: what is a sustainable city?.</a:t>
            </a:r>
            <a:endParaRPr lang="en-US" sz="816" dirty="0"/>
          </a:p>
        </p:txBody>
      </p:sp>
      <p:sp>
        <p:nvSpPr>
          <p:cNvPr id="12" name="Text 10"/>
          <p:cNvSpPr/>
          <p:nvPr/>
        </p:nvSpPr>
        <p:spPr>
          <a:xfrm>
            <a:off x="575072"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core pillars of sustainable city design.</a:t>
            </a:r>
            <a:endParaRPr lang="en-US" sz="816" dirty="0"/>
          </a:p>
        </p:txBody>
      </p:sp>
      <p:sp>
        <p:nvSpPr>
          <p:cNvPr id="16" name="Text 14"/>
          <p:cNvSpPr/>
          <p:nvPr/>
        </p:nvSpPr>
        <p:spPr>
          <a:xfrm>
            <a:off x="4654153"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enabling systems: governance, finance &amp; technology.</a:t>
            </a:r>
            <a:endParaRPr lang="en-US" sz="816" dirty="0"/>
          </a:p>
        </p:txBody>
      </p:sp>
      <p:sp>
        <p:nvSpPr>
          <p:cNvPr id="20" name="Text 18"/>
          <p:cNvSpPr/>
          <p:nvPr/>
        </p:nvSpPr>
        <p:spPr>
          <a:xfrm>
            <a:off x="575072"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707231"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2" name="Text 20"/>
          <p:cNvSpPr/>
          <p:nvPr/>
        </p:nvSpPr>
        <p:spPr>
          <a:xfrm>
            <a:off x="707231"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5</a:t>
            </a:r>
            <a:endParaRPr lang="en-US" sz="844" dirty="0"/>
          </a:p>
        </p:txBody>
      </p:sp>
      <p:sp>
        <p:nvSpPr>
          <p:cNvPr id="23" name="Text 21"/>
          <p:cNvSpPr/>
          <p:nvPr/>
        </p:nvSpPr>
        <p:spPr>
          <a:xfrm>
            <a:off x="1035844"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capstone project &amp; course assessment.</a:t>
            </a:r>
            <a:endParaRPr lang="en-US" sz="816" dirty="0"/>
          </a:p>
        </p:txBody>
      </p:sp>
      <p:sp>
        <p:nvSpPr>
          <p:cNvPr id="24" name="Text 22"/>
          <p:cNvSpPr/>
          <p:nvPr/>
        </p:nvSpPr>
        <p:spPr>
          <a:xfrm>
            <a:off x="4654153"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86313"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6" name="Text 24"/>
          <p:cNvSpPr/>
          <p:nvPr/>
        </p:nvSpPr>
        <p:spPr>
          <a:xfrm>
            <a:off x="4786313"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6</a:t>
            </a:r>
            <a:endParaRPr lang="en-US" sz="844" dirty="0"/>
          </a:p>
        </p:txBody>
      </p:sp>
      <p:sp>
        <p:nvSpPr>
          <p:cNvPr id="27" name="Text 25"/>
          <p:cNvSpPr/>
          <p:nvPr/>
        </p:nvSpPr>
        <p:spPr>
          <a:xfrm>
            <a:off x="5114925"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and apply the core concepts of co-creation and community engagement.</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2136280"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The Urban Sustainability Challenge</a:t>
            </a:r>
            <a:endParaRPr lang="en-US" sz="928" dirty="0"/>
          </a:p>
        </p:txBody>
      </p:sp>
      <p:sp>
        <p:nvSpPr>
          <p:cNvPr id="9" name="Text 7"/>
          <p:cNvSpPr/>
          <p:nvPr/>
        </p:nvSpPr>
        <p:spPr>
          <a:xfrm>
            <a:off x="1000125" y="1569839"/>
            <a:ext cx="2076939"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3 lessons · 6m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2503840"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Foundations: What Is a Sustainable City?</a:t>
            </a:r>
            <a:endParaRPr lang="en-US" sz="928" dirty="0"/>
          </a:p>
        </p:txBody>
      </p:sp>
      <p:sp>
        <p:nvSpPr>
          <p:cNvPr id="14" name="Text 12"/>
          <p:cNvSpPr/>
          <p:nvPr/>
        </p:nvSpPr>
        <p:spPr>
          <a:xfrm>
            <a:off x="1000125" y="2030611"/>
            <a:ext cx="2434289"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2 lessons · 4m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2348691"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Core Pillars of Sustainable City Design</a:t>
            </a:r>
            <a:endParaRPr lang="en-US" sz="928" dirty="0"/>
          </a:p>
        </p:txBody>
      </p:sp>
      <p:sp>
        <p:nvSpPr>
          <p:cNvPr id="19" name="Text 17"/>
          <p:cNvSpPr/>
          <p:nvPr/>
        </p:nvSpPr>
        <p:spPr>
          <a:xfrm>
            <a:off x="1000125" y="2491383"/>
            <a:ext cx="2283449"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9m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3082863"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Enabling Systems: Governance, Finance &amp; Technology</a:t>
            </a:r>
            <a:endParaRPr lang="en-US" sz="928" dirty="0"/>
          </a:p>
        </p:txBody>
      </p:sp>
      <p:sp>
        <p:nvSpPr>
          <p:cNvPr id="24" name="Text 22"/>
          <p:cNvSpPr/>
          <p:nvPr/>
        </p:nvSpPr>
        <p:spPr>
          <a:xfrm>
            <a:off x="1000125" y="2952155"/>
            <a:ext cx="323700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8m</a:t>
            </a:r>
            <a:endParaRPr lang="en-US" sz="800" dirty="0"/>
          </a:p>
        </p:txBody>
      </p:sp>
      <p:sp>
        <p:nvSpPr>
          <p:cNvPr id="25" name="Shape 23"/>
          <p:cNvSpPr/>
          <p:nvPr/>
        </p:nvSpPr>
        <p:spPr>
          <a:xfrm>
            <a:off x="571500" y="3614738"/>
            <a:ext cx="7715250" cy="0"/>
          </a:xfrm>
          <a:prstGeom prst="line">
            <a:avLst/>
          </a:prstGeom>
          <a:noFill/>
          <a:ln w="7144">
            <a:solidFill>
              <a:srgbClr val="9FB3CE"/>
            </a:solidFill>
            <a:prstDash val="solid"/>
          </a:ln>
        </p:spPr>
      </p:sp>
      <p:sp>
        <p:nvSpPr>
          <p:cNvPr id="26" name="Text 24"/>
          <p:cNvSpPr/>
          <p:nvPr/>
        </p:nvSpPr>
        <p:spPr>
          <a:xfrm>
            <a:off x="571500" y="3221831"/>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7" name="Text 25"/>
          <p:cNvSpPr/>
          <p:nvPr/>
        </p:nvSpPr>
        <p:spPr>
          <a:xfrm>
            <a:off x="571500" y="3221831"/>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05</a:t>
            </a:r>
            <a:endParaRPr lang="en-US" sz="956" dirty="0"/>
          </a:p>
        </p:txBody>
      </p:sp>
      <p:sp>
        <p:nvSpPr>
          <p:cNvPr id="28" name="Text 26"/>
          <p:cNvSpPr/>
          <p:nvPr/>
        </p:nvSpPr>
        <p:spPr>
          <a:xfrm>
            <a:off x="1000125" y="3221831"/>
            <a:ext cx="2428978"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Capstone Project &amp; Course Assessment</a:t>
            </a:r>
            <a:endParaRPr lang="en-US" sz="928" dirty="0"/>
          </a:p>
        </p:txBody>
      </p:sp>
      <p:sp>
        <p:nvSpPr>
          <p:cNvPr id="29" name="Text 27"/>
          <p:cNvSpPr/>
          <p:nvPr/>
        </p:nvSpPr>
        <p:spPr>
          <a:xfrm>
            <a:off x="1000125" y="3412927"/>
            <a:ext cx="236150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2 lessons · 4m</a:t>
            </a:r>
            <a:endParaRPr lang="en-US" sz="800" dirty="0"/>
          </a:p>
        </p:txBody>
      </p:sp>
      <p:sp>
        <p:nvSpPr>
          <p:cNvPr id="30" name="Shape 28"/>
          <p:cNvSpPr/>
          <p:nvPr/>
        </p:nvSpPr>
        <p:spPr>
          <a:xfrm>
            <a:off x="571500" y="4075509"/>
            <a:ext cx="7715250" cy="0"/>
          </a:xfrm>
          <a:prstGeom prst="line">
            <a:avLst/>
          </a:prstGeom>
          <a:noFill/>
          <a:ln w="7144">
            <a:solidFill>
              <a:srgbClr val="9FB3CE"/>
            </a:solidFill>
            <a:prstDash val="solid"/>
          </a:ln>
        </p:spPr>
      </p:sp>
      <p:sp>
        <p:nvSpPr>
          <p:cNvPr id="31" name="Text 29"/>
          <p:cNvSpPr/>
          <p:nvPr/>
        </p:nvSpPr>
        <p:spPr>
          <a:xfrm>
            <a:off x="571500" y="3682603"/>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2" name="Text 30"/>
          <p:cNvSpPr/>
          <p:nvPr/>
        </p:nvSpPr>
        <p:spPr>
          <a:xfrm>
            <a:off x="571500" y="3682603"/>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06</a:t>
            </a:r>
            <a:endParaRPr lang="en-US" sz="956" dirty="0"/>
          </a:p>
        </p:txBody>
      </p:sp>
      <p:sp>
        <p:nvSpPr>
          <p:cNvPr id="33" name="Text 31"/>
          <p:cNvSpPr/>
          <p:nvPr/>
        </p:nvSpPr>
        <p:spPr>
          <a:xfrm>
            <a:off x="1000125" y="3682603"/>
            <a:ext cx="2525057"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Co-Creation and Community Engagement</a:t>
            </a:r>
            <a:endParaRPr lang="en-US" sz="928" dirty="0"/>
          </a:p>
        </p:txBody>
      </p:sp>
      <p:sp>
        <p:nvSpPr>
          <p:cNvPr id="34" name="Text 32"/>
          <p:cNvSpPr/>
          <p:nvPr/>
        </p:nvSpPr>
        <p:spPr>
          <a:xfrm>
            <a:off x="1000125" y="3873698"/>
            <a:ext cx="245491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26m</a:t>
            </a:r>
            <a:endParaRPr lang="en-US" sz="800" dirty="0"/>
          </a:p>
        </p:txBody>
      </p:sp>
      <p:sp>
        <p:nvSpPr>
          <p:cNvPr id="35" name="Shape 33"/>
          <p:cNvSpPr/>
          <p:nvPr/>
        </p:nvSpPr>
        <p:spPr>
          <a:xfrm>
            <a:off x="571500" y="4536281"/>
            <a:ext cx="7715250" cy="0"/>
          </a:xfrm>
          <a:prstGeom prst="line">
            <a:avLst/>
          </a:prstGeom>
          <a:noFill/>
          <a:ln w="7144">
            <a:solidFill>
              <a:srgbClr val="9FB3CE"/>
            </a:solidFill>
            <a:prstDash val="solid"/>
          </a:ln>
        </p:spPr>
      </p:sp>
      <p:sp>
        <p:nvSpPr>
          <p:cNvPr id="36" name="Text 34"/>
          <p:cNvSpPr/>
          <p:nvPr/>
        </p:nvSpPr>
        <p:spPr>
          <a:xfrm>
            <a:off x="571500" y="4143375"/>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7" name="Text 35"/>
          <p:cNvSpPr/>
          <p:nvPr/>
        </p:nvSpPr>
        <p:spPr>
          <a:xfrm>
            <a:off x="571500" y="4143375"/>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07</a:t>
            </a:r>
            <a:endParaRPr lang="en-US" sz="956" dirty="0"/>
          </a:p>
        </p:txBody>
      </p:sp>
      <p:sp>
        <p:nvSpPr>
          <p:cNvPr id="38" name="Text 36"/>
          <p:cNvSpPr/>
          <p:nvPr/>
        </p:nvSpPr>
        <p:spPr>
          <a:xfrm>
            <a:off x="1000125" y="4143375"/>
            <a:ext cx="1839002"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Financing and Implementation</a:t>
            </a:r>
            <a:endParaRPr lang="en-US" sz="928" dirty="0"/>
          </a:p>
        </p:txBody>
      </p:sp>
      <p:sp>
        <p:nvSpPr>
          <p:cNvPr id="39" name="Text 37"/>
          <p:cNvSpPr/>
          <p:nvPr/>
        </p:nvSpPr>
        <p:spPr>
          <a:xfrm>
            <a:off x="1000125" y="4334470"/>
            <a:ext cx="1787919"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3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The Urban Sustainability Challenge</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Four interlocking pressures define the urban sustainability challenge: Climate change: cities are both major emitters and, due to heat islands, coastal exposure, and dense populations, among the most climate-vulnerable places on Earth. Extreme heat, flooding, and sea-level rise increasingly threaten urban infrastructure and lives.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Why Cities Are the Frontline of Sustainability</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Cost of Business as Usual</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 Whole-System View</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35291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Why Cities Are the Frontline of Sustainability</a:t>
            </a:r>
            <a:endParaRPr lang="en-US" sz="872" dirty="0"/>
          </a:p>
        </p:txBody>
      </p:sp>
      <p:sp>
        <p:nvSpPr>
          <p:cNvPr id="8" name="Text 6"/>
          <p:cNvSpPr/>
          <p:nvPr/>
        </p:nvSpPr>
        <p:spPr>
          <a:xfrm>
            <a:off x="828675" y="1546399"/>
            <a:ext cx="235291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Why Cities Are the Frontline of Sustainability</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63515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Cost of Business as Usual</a:t>
            </a:r>
            <a:endParaRPr lang="en-US" sz="872" dirty="0"/>
          </a:p>
        </p:txBody>
      </p:sp>
      <p:sp>
        <p:nvSpPr>
          <p:cNvPr id="12" name="Text 10"/>
          <p:cNvSpPr/>
          <p:nvPr/>
        </p:nvSpPr>
        <p:spPr>
          <a:xfrm>
            <a:off x="828675" y="2021235"/>
            <a:ext cx="163515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Cost of Business as Usual</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274186"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 Whole-System View</a:t>
            </a:r>
            <a:endParaRPr lang="en-US" sz="872" dirty="0"/>
          </a:p>
        </p:txBody>
      </p:sp>
      <p:sp>
        <p:nvSpPr>
          <p:cNvPr id="16" name="Text 14"/>
          <p:cNvSpPr/>
          <p:nvPr/>
        </p:nvSpPr>
        <p:spPr>
          <a:xfrm>
            <a:off x="828675" y="2496071"/>
            <a:ext cx="1274186"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A Whole-System View</a:t>
            </a:r>
            <a:endParaRPr lang="en-US" sz="800"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2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Foundations: What Is a Sustainable City?</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 shared vocabulary of design concepts recurs across sustainable city practice worldwide: Compact, connected growth: concentrating development along transit corridors and within existing urban footprints, rather than low-density sprawl, to reduce infrastructure costs, travel distances, and land consumption.</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Core Design Concepts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Measuring Progress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30571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Core Design Concepts</a:t>
            </a:r>
            <a:endParaRPr lang="en-US" sz="872" dirty="0"/>
          </a:p>
        </p:txBody>
      </p:sp>
      <p:sp>
        <p:nvSpPr>
          <p:cNvPr id="8" name="Text 6"/>
          <p:cNvSpPr/>
          <p:nvPr/>
        </p:nvSpPr>
        <p:spPr>
          <a:xfrm>
            <a:off x="828675" y="1546399"/>
            <a:ext cx="130571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Core Design Concepts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161288"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Measuring Progress</a:t>
            </a:r>
            <a:endParaRPr lang="en-US" sz="872" dirty="0"/>
          </a:p>
        </p:txBody>
      </p:sp>
      <p:sp>
        <p:nvSpPr>
          <p:cNvPr id="12" name="Text 10"/>
          <p:cNvSpPr/>
          <p:nvPr/>
        </p:nvSpPr>
        <p:spPr>
          <a:xfrm>
            <a:off x="828675" y="2021235"/>
            <a:ext cx="1161288"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Measuring Progress</a:t>
            </a:r>
            <a:endParaRPr lang="en-US" sz="800"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4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Core Pillars of Sustainable City Design</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Foundational unit — recommended starting point Land use planning is the foundation on which every other sustainability outcome is built.</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Land Use, Compact Growth &amp; Integrated Urban Planning</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Sustainable Mobility &amp; Low-Carbon Transport</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247951"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Green Infrastructure, Climate Resilience &amp; Nature-Based Solutions</a:t>
            </a:r>
            <a:endParaRPr lang="en-US" sz="788"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247951"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Inclusive Housing, Social Equity &amp; Community Participation</a:t>
            </a:r>
            <a:endParaRPr lang="en-US" sz="788"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79443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Land Use, Compact Growth &amp; Integrated Urban Planning</a:t>
            </a:r>
            <a:endParaRPr lang="en-US" sz="872" dirty="0"/>
          </a:p>
        </p:txBody>
      </p:sp>
      <p:sp>
        <p:nvSpPr>
          <p:cNvPr id="8" name="Text 6"/>
          <p:cNvSpPr/>
          <p:nvPr/>
        </p:nvSpPr>
        <p:spPr>
          <a:xfrm>
            <a:off x="828675" y="1546399"/>
            <a:ext cx="279443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Land Use, Compact Growth &amp; Integrated Urban Planning</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39956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Sustainable Mobility &amp; Low-Carbon Transport</a:t>
            </a:r>
            <a:endParaRPr lang="en-US" sz="872" dirty="0"/>
          </a:p>
        </p:txBody>
      </p:sp>
      <p:sp>
        <p:nvSpPr>
          <p:cNvPr id="12" name="Text 10"/>
          <p:cNvSpPr/>
          <p:nvPr/>
        </p:nvSpPr>
        <p:spPr>
          <a:xfrm>
            <a:off x="828675" y="2021235"/>
            <a:ext cx="239956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Sustainable Mobility &amp; Low-Carbon Transport</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327418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Green Infrastructure, Climate Resilience &amp; Nature-Based Solutions</a:t>
            </a:r>
            <a:endParaRPr lang="en-US" sz="872" dirty="0"/>
          </a:p>
        </p:txBody>
      </p:sp>
      <p:sp>
        <p:nvSpPr>
          <p:cNvPr id="16" name="Text 14"/>
          <p:cNvSpPr/>
          <p:nvPr/>
        </p:nvSpPr>
        <p:spPr>
          <a:xfrm>
            <a:off x="828675" y="2496071"/>
            <a:ext cx="327418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Green Infrastructure, Climate Resilience &amp; Nature-Based Solutions</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90493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Inclusive Housing, Social Equity &amp; Community Participation</a:t>
            </a:r>
            <a:endParaRPr lang="en-US" sz="872" dirty="0"/>
          </a:p>
        </p:txBody>
      </p:sp>
      <p:sp>
        <p:nvSpPr>
          <p:cNvPr id="20" name="Text 18"/>
          <p:cNvSpPr/>
          <p:nvPr/>
        </p:nvSpPr>
        <p:spPr>
          <a:xfrm>
            <a:off x="828675" y="2970907"/>
            <a:ext cx="290493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Inclusive Housing, Social Equity &amp; Community Participation</a:t>
            </a:r>
            <a:endParaRPr lang="en-US" sz="675" dirty="0"/>
          </a:p>
        </p:txBody>
      </p:sp>
    </p:spTree>
  </p:cSld>
  <p:clrMapOvr>
    <a:masterClrMapping/>
  </p:clrMapOvr>
  <p:transition spd="med" advTm="12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4 LESSONS</a:t>
            </a:r>
            <a:endParaRPr lang="en-US" sz="800" dirty="0"/>
          </a:p>
        </p:txBody>
      </p:sp>
      <p:sp>
        <p:nvSpPr>
          <p:cNvPr id="5" name="Text 2"/>
          <p:cNvSpPr/>
          <p:nvPr/>
        </p:nvSpPr>
        <p:spPr>
          <a:xfrm>
            <a:off x="571500" y="1143000"/>
            <a:ext cx="756094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Enabling Systems: Governance, Finance &amp; Technology</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Sustainable outcomes depend on clear institutional mandates, coordination across government levels and sectors, and genuine opportunities for public participation.</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Governance and Institutions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Financing Sustainable Cities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Data, Digital Tools &amp; Smart City Technology</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Common Threads Across Contexts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48916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Governance and Institutions</a:t>
            </a:r>
            <a:endParaRPr lang="en-US" sz="872" dirty="0"/>
          </a:p>
        </p:txBody>
      </p:sp>
      <p:sp>
        <p:nvSpPr>
          <p:cNvPr id="8" name="Text 6"/>
          <p:cNvSpPr/>
          <p:nvPr/>
        </p:nvSpPr>
        <p:spPr>
          <a:xfrm>
            <a:off x="828675" y="1546399"/>
            <a:ext cx="148916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Governance and Institutions</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50905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Financing Sustainable Cities</a:t>
            </a:r>
            <a:endParaRPr lang="en-US" sz="872" dirty="0"/>
          </a:p>
        </p:txBody>
      </p:sp>
      <p:sp>
        <p:nvSpPr>
          <p:cNvPr id="12" name="Text 10"/>
          <p:cNvSpPr/>
          <p:nvPr/>
        </p:nvSpPr>
        <p:spPr>
          <a:xfrm>
            <a:off x="828675" y="2021235"/>
            <a:ext cx="1509055"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Financing Sustainable Cities</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30203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Data, Digital Tools &amp; Smart City Technology</a:t>
            </a:r>
            <a:endParaRPr lang="en-US" sz="872" dirty="0"/>
          </a:p>
        </p:txBody>
      </p:sp>
      <p:sp>
        <p:nvSpPr>
          <p:cNvPr id="16" name="Text 14"/>
          <p:cNvSpPr/>
          <p:nvPr/>
        </p:nvSpPr>
        <p:spPr>
          <a:xfrm>
            <a:off x="828675" y="2496071"/>
            <a:ext cx="2302038"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Data, Digital Tools &amp; Smart City Technology</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85214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Common Threads Across Contexts</a:t>
            </a:r>
            <a:endParaRPr lang="en-US" sz="872" dirty="0"/>
          </a:p>
        </p:txBody>
      </p:sp>
      <p:sp>
        <p:nvSpPr>
          <p:cNvPr id="20" name="Text 18"/>
          <p:cNvSpPr/>
          <p:nvPr/>
        </p:nvSpPr>
        <p:spPr>
          <a:xfrm>
            <a:off x="828675" y="2970907"/>
            <a:ext cx="1852142"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Common Threads Across Contexts</a:t>
            </a:r>
            <a:endParaRPr lang="en-US" sz="800" dirty="0"/>
          </a:p>
        </p:txBody>
      </p:sp>
    </p:spTree>
  </p:cSld>
  <p:clrMapOvr>
    <a:masterClrMapping/>
  </p:clrMapOvr>
  <p:transition spd="med" advTm="12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05 · 2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Capstone Project &amp; Course Assessment</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Prepare a Sustainable City Action Plan of approximately 1,500–2,500 words (or an equivalent presentation) that includes the following components: Context and challenge (Module 1): describe your chosen place and the two or three most pressing sustainability challenges it faces.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Capstone Project Brief</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Course Completion</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218623"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Capstone Project Brief</a:t>
            </a:r>
            <a:endParaRPr lang="en-US" sz="872" dirty="0"/>
          </a:p>
        </p:txBody>
      </p:sp>
      <p:sp>
        <p:nvSpPr>
          <p:cNvPr id="8" name="Text 6"/>
          <p:cNvSpPr/>
          <p:nvPr/>
        </p:nvSpPr>
        <p:spPr>
          <a:xfrm>
            <a:off x="828675" y="1546399"/>
            <a:ext cx="1218623"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Capstone Project Brief</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110923"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Course Completion</a:t>
            </a:r>
            <a:endParaRPr lang="en-US" sz="872" dirty="0"/>
          </a:p>
        </p:txBody>
      </p:sp>
      <p:sp>
        <p:nvSpPr>
          <p:cNvPr id="12" name="Text 10"/>
          <p:cNvSpPr/>
          <p:nvPr/>
        </p:nvSpPr>
        <p:spPr>
          <a:xfrm>
            <a:off x="828675" y="2021235"/>
            <a:ext cx="1110923"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Course Completion</a:t>
            </a:r>
            <a:endParaRPr lang="en-US" sz="800" dirty="0"/>
          </a:p>
        </p:txBody>
      </p:sp>
    </p:spTree>
  </p:cSld>
  <p:clrMapOvr>
    <a:masterClrMapping/>
  </p:clrMapOvr>
  <p:transition spd="med" advTm="12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06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Co-Creation and Community Engagement</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Arnstein's Ladder of Participation distinguishes genuine collaboration and empowerment from tokenistic informing and consultation. A rigorous stakeholder map based on interest and influence should guide the intensity and design of engagement for each group.</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Ladder of Participation</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5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Tools and Methods for Co-Creation</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Principles of Climate-Resilient Design</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5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Public-Private-People Partnerships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Municipal Finance and Innovative Financing Mechanisms</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Monitoring, Evaluation, and Learning</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5 min</a:t>
            </a:r>
            <a:endParaRPr lang="en-US" sz="675" dirty="0"/>
          </a:p>
        </p:txBody>
      </p:sp>
    </p:spTree>
  </p:cSld>
  <p:clrMapOvr>
    <a:masterClrMapping/>
  </p:clrMapOvr>
  <p:transition spd="med" advTm="12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43600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Ladder of Participation</a:t>
            </a:r>
            <a:endParaRPr lang="en-US" sz="872" dirty="0"/>
          </a:p>
        </p:txBody>
      </p:sp>
      <p:sp>
        <p:nvSpPr>
          <p:cNvPr id="8" name="Text 6"/>
          <p:cNvSpPr/>
          <p:nvPr/>
        </p:nvSpPr>
        <p:spPr>
          <a:xfrm>
            <a:off x="828675" y="1546399"/>
            <a:ext cx="143600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The Ladder of Participation</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85455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Tools and Methods for Co-Creation</a:t>
            </a:r>
            <a:endParaRPr lang="en-US" sz="872" dirty="0"/>
          </a:p>
        </p:txBody>
      </p:sp>
      <p:sp>
        <p:nvSpPr>
          <p:cNvPr id="12" name="Text 10"/>
          <p:cNvSpPr/>
          <p:nvPr/>
        </p:nvSpPr>
        <p:spPr>
          <a:xfrm>
            <a:off x="828675" y="2021235"/>
            <a:ext cx="185455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Tools and Methods for Co-Creation</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99391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Principles of Climate-Resilient Design</a:t>
            </a:r>
            <a:endParaRPr lang="en-US" sz="872" dirty="0"/>
          </a:p>
        </p:txBody>
      </p:sp>
      <p:sp>
        <p:nvSpPr>
          <p:cNvPr id="16" name="Text 14"/>
          <p:cNvSpPr/>
          <p:nvPr/>
        </p:nvSpPr>
        <p:spPr>
          <a:xfrm>
            <a:off x="828675" y="2496071"/>
            <a:ext cx="199391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Principles of Climate-Resilient Design</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85455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Public-Private-People Partnerships</a:t>
            </a:r>
            <a:endParaRPr lang="en-US" sz="872" dirty="0"/>
          </a:p>
        </p:txBody>
      </p:sp>
      <p:sp>
        <p:nvSpPr>
          <p:cNvPr id="20" name="Text 18"/>
          <p:cNvSpPr/>
          <p:nvPr/>
        </p:nvSpPr>
        <p:spPr>
          <a:xfrm>
            <a:off x="828675" y="2970907"/>
            <a:ext cx="185455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Public-Private-People Partnerships</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280660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Municipal Finance and Innovative Financing Mechanisms</a:t>
            </a:r>
            <a:endParaRPr lang="en-US" sz="872" dirty="0"/>
          </a:p>
        </p:txBody>
      </p:sp>
      <p:sp>
        <p:nvSpPr>
          <p:cNvPr id="24" name="Text 22"/>
          <p:cNvSpPr/>
          <p:nvPr/>
        </p:nvSpPr>
        <p:spPr>
          <a:xfrm>
            <a:off x="828675" y="3445743"/>
            <a:ext cx="280660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Municipal Finance and Innovative Financing Mechanisms</a:t>
            </a:r>
            <a:endParaRPr lang="en-US" sz="675"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94798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Monitoring, Evaluation, and Learning</a:t>
            </a:r>
            <a:endParaRPr lang="en-US" sz="872" dirty="0"/>
          </a:p>
        </p:txBody>
      </p:sp>
      <p:sp>
        <p:nvSpPr>
          <p:cNvPr id="28" name="Text 26"/>
          <p:cNvSpPr/>
          <p:nvPr/>
        </p:nvSpPr>
        <p:spPr>
          <a:xfrm>
            <a:off x="828675" y="3920579"/>
            <a:ext cx="194798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Monitoring, Evaluation, and Learning</a:t>
            </a:r>
            <a:endParaRPr lang="en-US" sz="675" dirty="0"/>
          </a:p>
        </p:txBody>
      </p:sp>
    </p:spTree>
  </p:cSld>
  <p:clrMapOvr>
    <a:masterClrMapping/>
  </p:clrMapOvr>
  <p:transition spd="med" advTm="12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07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Financing and Implementation</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Sustainable urban financing begins with strengthening a city's own revenue base, since reliance on unpredictable transfers or one-off grants undermines long-term planning.</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Municipal Revenue and Own-Source Finance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External and Market-Based Finance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Implementation Arrangements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Common Lessons Across Contexts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Capstone Project Brief</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Course Completion</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40643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Municipal Revenue and Own-Source Finance</a:t>
            </a:r>
            <a:endParaRPr lang="en-US" sz="872" dirty="0"/>
          </a:p>
        </p:txBody>
      </p:sp>
      <p:sp>
        <p:nvSpPr>
          <p:cNvPr id="8" name="Text 6"/>
          <p:cNvSpPr/>
          <p:nvPr/>
        </p:nvSpPr>
        <p:spPr>
          <a:xfrm>
            <a:off x="828675" y="1546399"/>
            <a:ext cx="240643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Municipal Revenue and Own-Source Finance</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90783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External and Market-Based Finance</a:t>
            </a:r>
            <a:endParaRPr lang="en-US" sz="872" dirty="0"/>
          </a:p>
        </p:txBody>
      </p:sp>
      <p:sp>
        <p:nvSpPr>
          <p:cNvPr id="12" name="Text 10"/>
          <p:cNvSpPr/>
          <p:nvPr/>
        </p:nvSpPr>
        <p:spPr>
          <a:xfrm>
            <a:off x="828675" y="2021235"/>
            <a:ext cx="190783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External and Market-Based Finance</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59536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Implementation Arrangements</a:t>
            </a:r>
            <a:endParaRPr lang="en-US" sz="872" dirty="0"/>
          </a:p>
        </p:txBody>
      </p:sp>
      <p:sp>
        <p:nvSpPr>
          <p:cNvPr id="16" name="Text 14"/>
          <p:cNvSpPr/>
          <p:nvPr/>
        </p:nvSpPr>
        <p:spPr>
          <a:xfrm>
            <a:off x="828675" y="2496071"/>
            <a:ext cx="159536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Implementation Arrangements</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86106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Common Lessons Across Contexts</a:t>
            </a:r>
            <a:endParaRPr lang="en-US" sz="872" dirty="0"/>
          </a:p>
        </p:txBody>
      </p:sp>
      <p:sp>
        <p:nvSpPr>
          <p:cNvPr id="20" name="Text 18"/>
          <p:cNvSpPr/>
          <p:nvPr/>
        </p:nvSpPr>
        <p:spPr>
          <a:xfrm>
            <a:off x="828675" y="2970907"/>
            <a:ext cx="186106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Common Lessons Across Contexts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218623"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Capstone Project Brief</a:t>
            </a:r>
            <a:endParaRPr lang="en-US" sz="872" dirty="0"/>
          </a:p>
        </p:txBody>
      </p:sp>
      <p:sp>
        <p:nvSpPr>
          <p:cNvPr id="24" name="Text 22"/>
          <p:cNvSpPr/>
          <p:nvPr/>
        </p:nvSpPr>
        <p:spPr>
          <a:xfrm>
            <a:off x="828675" y="3445743"/>
            <a:ext cx="1218623"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Capstone Project Brief</a:t>
            </a:r>
            <a:endParaRPr lang="en-US" sz="675"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110923"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Course Completion</a:t>
            </a:r>
            <a:endParaRPr lang="en-US" sz="872" dirty="0"/>
          </a:p>
        </p:txBody>
      </p:sp>
      <p:sp>
        <p:nvSpPr>
          <p:cNvPr id="28" name="Text 26"/>
          <p:cNvSpPr/>
          <p:nvPr/>
        </p:nvSpPr>
        <p:spPr>
          <a:xfrm>
            <a:off x="828675" y="3920579"/>
            <a:ext cx="1110923"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Course Completion</a:t>
            </a:r>
            <a:endParaRPr lang="en-US" sz="800" dirty="0"/>
          </a:p>
        </p:txBody>
      </p:sp>
    </p:spTree>
  </p:cSld>
  <p:clrMapOvr>
    <a:masterClrMapping/>
  </p:clrMapOvr>
  <p:transition spd="med" advTm="12000">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27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2026-09-27T04:39:48Z</dcterms:created>
  <dcterms:modified xsi:type="dcterms:W3CDTF">2026-09-27T04:39:48Z</dcterms:modified>
</cp:coreProperties>
</file>