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Sustainable Agriculture &amp; Food Systems, an Africa Climate Leadership Academy course. This presentation walks you through the whole course. Your instructor is Ms. Fatou Ndiaye. (6 modules, 30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Sustainable Agriculture and Food Systems is a comprehensive, international-standard foundational course designed to build a rigorous, systems-based understanding of how the world grows, moves, and manages food and how it can do so sustainably. The course is intended for learners with no prior formal background in agriculture, including students, early-career professionals, agricultural extension staff, policy and development practitioners, and anyone seeking a structured, credible introduction to the subject. Rather than treating sustainable agriculture as a single topic, this course is built around a systems foundations approach: each module examines a distinct component of the food system soil, water, biodiversity and pest management, value chains and food security, and policy and economics while consistently returning to how these components interact with and depend on one another. Ev</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the three pillars of sustainable agriculture and describe the structure of a modern food system, from production to consumption. Describe the structure and function of healthy soil, identify the drivers of soil degradation, and explain sustainable land management practices. Compare irrigation methods by water-use efficiency, and explain the principles of climate-resilient farming. Define agroecology and Integrated Pest Management, and critically evaluate the evidence around organic and genetically modified crops. Trace a food product's journey through the value chain, explain the causes of food loss and waste, and define the four dimensions of food security. Explain how agricultural policy, subsidies, and economic instruments shape farming practices and food system outcomes at scale. Critically analyse real-world case studies — from the Dust Bowl to the Aral Sea to the EU's Farm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Sustainable Agriculture and Food Systems, then Soil Health and Sustainable Land Management, then Water Management and Climate-Resilient Farming, then Agroecology, Biodiversity, and Integrated Pest Management, then Food Systems, Value Chains, and Food Security, then Policy, Economics, and the Future of Sustainable Food Systems.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Sustainable Agriculture and Food Systems. Sustainable agriculture is commonly defined as farming that meets society's current food and textile needs without compromising the ability of future generations to meet their own...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Sustainable Agriculture?; Understanding Food Systems; The Green Revolution and Its Legacy; Conventional, Sustainable, and Regenerative Agriculture; Systems Thinking Applied to Agriculture.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Soil Health and Sustainable Land Management. Soil health refers to the continued capacity of soil to function as a living ecosystem that sustains plants, animals, and humans. Healthy soil is not simply inert mineral...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Makes Soil “Healthy”?; The Soil Profile; Drivers of Soil Degradation; Sustainable Land Management Practices; Soil as a Climate Solution.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Water Management and Climate-Resilient Farming. Agriculture is by far the largest human use of freshwater globally, accounting for roughly 70% of global freshwater withdrawals. Water availability, more than almost any other...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Water as Agriculture's Limiting Resource; Irrigation Methods and Water-Use Efficiency; What Is Climate-Resilient Farming?; Strategies for Improving Water-Use Efficiency; Water Governance and Shared Resources.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Agroecology, Biodiversity, and Integrated Pest Management. Agroecology applies ecological concepts and principles to the design and management of agricultural systems, treating a farm as an ecosystem rather than simply a production...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Agroecology?; Biodiversity in Agricultural Systems; Integrated Pest Management (IPM); Organic Farming and Genetically Modified Crops: A Systems View; Pollinators and Natural Pest Predators.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Food Systems, Value Chains, and Food Security. A food value chain describes the full sequence of stages a food product passes through from farm to consumer: production, storage and handling, processing, distribution and...</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Food Value Chain; Food Loss and Food Waste; Defining Food Security; Shocks to Global Food Value Chains; Building More Resilient and Equitable Value Chains.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Policy, Economics, and the Future of Sustainable Food Systems. Government policy including subsidies, trade rules, environmental regulation, and research funding has an outsized influence on what farmers grow, how they grow it, and who...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How Policy Shapes Agriculture; Smallholder Farmers in the Global Food System; Economic Instruments for Sustainability; Emerging Approaches and Technologies; Synthesis: A Systems View of Sustainable Food Policy.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Sustainable Agriculture &amp; Food Systems</a:t>
            </a:r>
            <a:endParaRPr lang="en-US" sz="3263" dirty="0"/>
          </a:p>
        </p:txBody>
      </p:sp>
      <p:sp>
        <p:nvSpPr>
          <p:cNvPr id="5" name="Text 3"/>
          <p:cNvSpPr/>
          <p:nvPr/>
        </p:nvSpPr>
        <p:spPr>
          <a:xfrm>
            <a:off x="571500" y="2156743"/>
            <a:ext cx="6429375" cy="231458"/>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Regenerative, water-smart, and climate-resilient farming techniques for African smallholders.…</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6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30 lessons</a:t>
            </a:r>
            <a:endParaRPr lang="en-US" sz="844" dirty="0"/>
          </a:p>
        </p:txBody>
      </p:sp>
      <p:sp>
        <p:nvSpPr>
          <p:cNvPr id="12" name="Text 10"/>
          <p:cNvSpPr/>
          <p:nvPr/>
        </p:nvSpPr>
        <p:spPr>
          <a:xfrm>
            <a:off x="571500" y="4582716"/>
            <a:ext cx="2566285"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Ms. Fatou Ndiaye</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6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Sustainable Agriculture and Food Systems is a comprehensive, international-standard foundational course designed to build a rigorous, systems-based understanding of how the world grows, moves, and manages food and how it can do so sustainably. The course is intended for learners with no prior formal background in agriculture, including students, early-career professionals, agricultural extension staff, policy and development practitioners, and anyone seeking a structured, credible introduction to the subject.</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30</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three pillars of sustainable agriculture and describe the structure of a modern food system, from production to consumption.</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structure and function of healthy soil, identify the drivers of soil degradation, and explain sustainable land management practices.</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Compare irrigation methods by water-use efficiency, and explain the principles of climate-resilient farming.</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agroecology and Integrated Pest Management, and critically evaluate the evidence around organic and genetically modified crops.</a:t>
            </a:r>
            <a:endParaRPr lang="en-US" sz="816" dirty="0"/>
          </a:p>
        </p:txBody>
      </p:sp>
      <p:sp>
        <p:nvSpPr>
          <p:cNvPr id="20" name="Text 18"/>
          <p:cNvSpPr/>
          <p:nvPr/>
        </p:nvSpPr>
        <p:spPr>
          <a:xfrm>
            <a:off x="575072" y="2596753"/>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Trace a food product's journey through the value chain, explain the causes of food loss and waste, and define the four dimensions of food security.</a:t>
            </a:r>
            <a:endParaRPr lang="en-US" sz="816" dirty="0"/>
          </a:p>
        </p:txBody>
      </p:sp>
      <p:sp>
        <p:nvSpPr>
          <p:cNvPr id="24" name="Text 22"/>
          <p:cNvSpPr/>
          <p:nvPr/>
        </p:nvSpPr>
        <p:spPr>
          <a:xfrm>
            <a:off x="4654153" y="2596753"/>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how agricultural policy, subsidies, and economic instruments shape farming practices and food system outcomes at scale.</a:t>
            </a:r>
            <a:endParaRPr lang="en-US" sz="816" dirty="0"/>
          </a:p>
        </p:txBody>
      </p:sp>
      <p:sp>
        <p:nvSpPr>
          <p:cNvPr id="28" name="Text 26"/>
          <p:cNvSpPr/>
          <p:nvPr/>
        </p:nvSpPr>
        <p:spPr>
          <a:xfrm>
            <a:off x="575072" y="3405783"/>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52365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52365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523655"/>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Critically analyse real-world case studies — from the Dust Bowl to the Aral Sea to the EU's Farm to Fork Strategy — using the conceptual tools deve…</a:t>
            </a:r>
            <a:endParaRPr lang="en-US" sz="816" dirty="0"/>
          </a:p>
        </p:txBody>
      </p:sp>
      <p:sp>
        <p:nvSpPr>
          <p:cNvPr id="32" name="Text 30"/>
          <p:cNvSpPr/>
          <p:nvPr/>
        </p:nvSpPr>
        <p:spPr>
          <a:xfrm>
            <a:off x="4654153" y="3405783"/>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52365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52365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523655"/>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Demonstrate foundational food-systems literacy sufficient for further study, professional application, or informed engagement with agricultural pol…</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328333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Sustainable Agriculture and Food Systems</a:t>
            </a:r>
            <a:endParaRPr lang="en-US" sz="928" dirty="0"/>
          </a:p>
        </p:txBody>
      </p:sp>
      <p:sp>
        <p:nvSpPr>
          <p:cNvPr id="9" name="Text 7"/>
          <p:cNvSpPr/>
          <p:nvPr/>
        </p:nvSpPr>
        <p:spPr>
          <a:xfrm>
            <a:off x="1000125" y="1569839"/>
            <a:ext cx="344750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82233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Soil Health and Sustainable Land Management</a:t>
            </a:r>
            <a:endParaRPr lang="en-US" sz="928" dirty="0"/>
          </a:p>
        </p:txBody>
      </p:sp>
      <p:sp>
        <p:nvSpPr>
          <p:cNvPr id="14" name="Text 12"/>
          <p:cNvSpPr/>
          <p:nvPr/>
        </p:nvSpPr>
        <p:spPr>
          <a:xfrm>
            <a:off x="1000125" y="2030611"/>
            <a:ext cx="274393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302992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Water Management and Climate-Resilient Farming</a:t>
            </a:r>
            <a:endParaRPr lang="en-US" sz="928" dirty="0"/>
          </a:p>
        </p:txBody>
      </p:sp>
      <p:sp>
        <p:nvSpPr>
          <p:cNvPr id="19" name="Text 17"/>
          <p:cNvSpPr/>
          <p:nvPr/>
        </p:nvSpPr>
        <p:spPr>
          <a:xfrm>
            <a:off x="1000125" y="2491383"/>
            <a:ext cx="294575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335566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Agroecology, Biodiversity, and Integrated Pest Management</a:t>
            </a:r>
            <a:endParaRPr lang="en-US" sz="928" dirty="0"/>
          </a:p>
        </p:txBody>
      </p:sp>
      <p:sp>
        <p:nvSpPr>
          <p:cNvPr id="24" name="Text 22"/>
          <p:cNvSpPr/>
          <p:nvPr/>
        </p:nvSpPr>
        <p:spPr>
          <a:xfrm>
            <a:off x="1000125" y="2952155"/>
            <a:ext cx="352344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914556"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Food Systems, Value Chains, and Food Security</a:t>
            </a:r>
            <a:endParaRPr lang="en-US" sz="928" dirty="0"/>
          </a:p>
        </p:txBody>
      </p:sp>
      <p:sp>
        <p:nvSpPr>
          <p:cNvPr id="29" name="Text 27"/>
          <p:cNvSpPr/>
          <p:nvPr/>
        </p:nvSpPr>
        <p:spPr>
          <a:xfrm>
            <a:off x="1000125" y="3412927"/>
            <a:ext cx="283359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359364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Policy, Economics, and the Future of Sustainable Food Systems</a:t>
            </a:r>
            <a:endParaRPr lang="en-US" sz="928" dirty="0"/>
          </a:p>
        </p:txBody>
      </p:sp>
      <p:sp>
        <p:nvSpPr>
          <p:cNvPr id="34" name="Text 32"/>
          <p:cNvSpPr/>
          <p:nvPr/>
        </p:nvSpPr>
        <p:spPr>
          <a:xfrm>
            <a:off x="1000125" y="3873698"/>
            <a:ext cx="377332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Sustainable Agriculture and Food Systems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Sustainable agriculture is commonly defined as farming that meets society's current food and textile needs without compromising the ability of future generations to meet their own...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Sustainable Agriculture?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Understanding Food Systems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Green Revolution and Its Legacy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Conventional, Sustainable, and Regenerative Agriculture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Systems Thinking Applied to Agriculture</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72833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Sustainable Agriculture?</a:t>
            </a:r>
            <a:endParaRPr lang="en-US" sz="872" dirty="0"/>
          </a:p>
        </p:txBody>
      </p:sp>
      <p:sp>
        <p:nvSpPr>
          <p:cNvPr id="8" name="Text 6"/>
          <p:cNvSpPr/>
          <p:nvPr/>
        </p:nvSpPr>
        <p:spPr>
          <a:xfrm>
            <a:off x="828675" y="1546399"/>
            <a:ext cx="172833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What Is Sustainable Agriculture?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5753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Food Systems</a:t>
            </a:r>
            <a:endParaRPr lang="en-US" sz="872" dirty="0"/>
          </a:p>
        </p:txBody>
      </p:sp>
      <p:sp>
        <p:nvSpPr>
          <p:cNvPr id="12" name="Text 10"/>
          <p:cNvSpPr/>
          <p:nvPr/>
        </p:nvSpPr>
        <p:spPr>
          <a:xfrm>
            <a:off x="828675" y="2021235"/>
            <a:ext cx="157535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Understanding Food Systems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98101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Green Revolution and Its Legacy</a:t>
            </a:r>
            <a:endParaRPr lang="en-US" sz="872" dirty="0"/>
          </a:p>
        </p:txBody>
      </p:sp>
      <p:sp>
        <p:nvSpPr>
          <p:cNvPr id="16" name="Text 14"/>
          <p:cNvSpPr/>
          <p:nvPr/>
        </p:nvSpPr>
        <p:spPr>
          <a:xfrm>
            <a:off x="828675" y="2496071"/>
            <a:ext cx="198101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Green Revolution and Its Legacy</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77624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Conventional, Sustainable, and Regenerative Agriculture</a:t>
            </a:r>
            <a:endParaRPr lang="en-US" sz="872" dirty="0"/>
          </a:p>
        </p:txBody>
      </p:sp>
      <p:sp>
        <p:nvSpPr>
          <p:cNvPr id="20" name="Text 18"/>
          <p:cNvSpPr/>
          <p:nvPr/>
        </p:nvSpPr>
        <p:spPr>
          <a:xfrm>
            <a:off x="828675" y="2970907"/>
            <a:ext cx="277624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Conventional, Sustainable, and Regenerative Agriculture</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09842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Systems Thinking Applied to Agriculture</a:t>
            </a:r>
            <a:endParaRPr lang="en-US" sz="872" dirty="0"/>
          </a:p>
        </p:txBody>
      </p:sp>
      <p:sp>
        <p:nvSpPr>
          <p:cNvPr id="24" name="Text 22"/>
          <p:cNvSpPr/>
          <p:nvPr/>
        </p:nvSpPr>
        <p:spPr>
          <a:xfrm>
            <a:off x="828675" y="3445743"/>
            <a:ext cx="209842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Systems Thinking Applied to Agriculture</a:t>
            </a:r>
            <a:endParaRPr lang="en-US" sz="675"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Soil Health and Sustainable Land Management</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Soil health refers to the continued capacity of soil to function as a living ecosystem that sustains plants, animals, and humans. Healthy soil is not simply inert mineral...</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Makes Soil “Healthy”?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Soil Profile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Drivers of Soil Degradation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Sustainable Land Management Practices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Soil as a Climate Solution</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48205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Makes Soil “Healthy”?</a:t>
            </a:r>
            <a:endParaRPr lang="en-US" sz="872" dirty="0"/>
          </a:p>
        </p:txBody>
      </p:sp>
      <p:sp>
        <p:nvSpPr>
          <p:cNvPr id="8" name="Text 6"/>
          <p:cNvSpPr/>
          <p:nvPr/>
        </p:nvSpPr>
        <p:spPr>
          <a:xfrm>
            <a:off x="828675" y="1546399"/>
            <a:ext cx="148205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Makes Soil “Healthy”?</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88002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Soil Profile</a:t>
            </a:r>
            <a:endParaRPr lang="en-US" sz="872" dirty="0"/>
          </a:p>
        </p:txBody>
      </p:sp>
      <p:sp>
        <p:nvSpPr>
          <p:cNvPr id="12" name="Text 10"/>
          <p:cNvSpPr/>
          <p:nvPr/>
        </p:nvSpPr>
        <p:spPr>
          <a:xfrm>
            <a:off x="828675" y="2021235"/>
            <a:ext cx="880026"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Soil Profile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4291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Drivers of Soil Degradation</a:t>
            </a:r>
            <a:endParaRPr lang="en-US" sz="872" dirty="0"/>
          </a:p>
        </p:txBody>
      </p:sp>
      <p:sp>
        <p:nvSpPr>
          <p:cNvPr id="16" name="Text 14"/>
          <p:cNvSpPr/>
          <p:nvPr/>
        </p:nvSpPr>
        <p:spPr>
          <a:xfrm>
            <a:off x="828675" y="2496071"/>
            <a:ext cx="142913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Drivers of Soil Degradation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1805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Sustainable Land Management Practices</a:t>
            </a:r>
            <a:endParaRPr lang="en-US" sz="872" dirty="0"/>
          </a:p>
        </p:txBody>
      </p:sp>
      <p:sp>
        <p:nvSpPr>
          <p:cNvPr id="20" name="Text 18"/>
          <p:cNvSpPr/>
          <p:nvPr/>
        </p:nvSpPr>
        <p:spPr>
          <a:xfrm>
            <a:off x="828675" y="2970907"/>
            <a:ext cx="218052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Sustainable Land Management Practices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38794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Soil as a Climate Solution</a:t>
            </a:r>
            <a:endParaRPr lang="en-US" sz="872" dirty="0"/>
          </a:p>
        </p:txBody>
      </p:sp>
      <p:sp>
        <p:nvSpPr>
          <p:cNvPr id="24" name="Text 22"/>
          <p:cNvSpPr/>
          <p:nvPr/>
        </p:nvSpPr>
        <p:spPr>
          <a:xfrm>
            <a:off x="828675" y="3445743"/>
            <a:ext cx="1387941"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Soil as a Climate Solution</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Water Management and Climate-Resilient Farming</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Agriculture is by far the largest human use of freshwater globally, accounting for roughly 70% of global freshwater withdrawals. Water availability, more than almost any other...</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Water as Agriculture's Limiting Resource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Irrigation Methods and Water-Use Efficiency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Climate-Resilient Farming?</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Strategies for Improving Water-Use Efficiency</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Water Governance and Shared Resources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1452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Water as Agriculture's Limiting Resource</a:t>
            </a:r>
            <a:endParaRPr lang="en-US" sz="872" dirty="0"/>
          </a:p>
        </p:txBody>
      </p:sp>
      <p:sp>
        <p:nvSpPr>
          <p:cNvPr id="8" name="Text 6"/>
          <p:cNvSpPr/>
          <p:nvPr/>
        </p:nvSpPr>
        <p:spPr>
          <a:xfrm>
            <a:off x="828675" y="1546399"/>
            <a:ext cx="214520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Water as Agriculture's Limiting Resource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33301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Irrigation Methods and Water-Use Efficiency</a:t>
            </a:r>
            <a:endParaRPr lang="en-US" sz="872" dirty="0"/>
          </a:p>
        </p:txBody>
      </p:sp>
      <p:sp>
        <p:nvSpPr>
          <p:cNvPr id="12" name="Text 10"/>
          <p:cNvSpPr/>
          <p:nvPr/>
        </p:nvSpPr>
        <p:spPr>
          <a:xfrm>
            <a:off x="828675" y="2021235"/>
            <a:ext cx="233301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Irrigation Methods and Water-Use Efficiency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8807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Climate-Resilient Farming?</a:t>
            </a:r>
            <a:endParaRPr lang="en-US" sz="872" dirty="0"/>
          </a:p>
        </p:txBody>
      </p:sp>
      <p:sp>
        <p:nvSpPr>
          <p:cNvPr id="16" name="Text 14"/>
          <p:cNvSpPr/>
          <p:nvPr/>
        </p:nvSpPr>
        <p:spPr>
          <a:xfrm>
            <a:off x="828675" y="2496071"/>
            <a:ext cx="188071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What Is Climate-Resilient Farming?</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41258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Strategies for Improving Water-Use Efficiency</a:t>
            </a:r>
            <a:endParaRPr lang="en-US" sz="872" dirty="0"/>
          </a:p>
        </p:txBody>
      </p:sp>
      <p:sp>
        <p:nvSpPr>
          <p:cNvPr id="20" name="Text 18"/>
          <p:cNvSpPr/>
          <p:nvPr/>
        </p:nvSpPr>
        <p:spPr>
          <a:xfrm>
            <a:off x="828675" y="2970907"/>
            <a:ext cx="241258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Strategies for Improving Water-Use Efficiency</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25562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Water Governance and Shared Resources</a:t>
            </a:r>
            <a:endParaRPr lang="en-US" sz="872" dirty="0"/>
          </a:p>
        </p:txBody>
      </p:sp>
      <p:sp>
        <p:nvSpPr>
          <p:cNvPr id="24" name="Text 22"/>
          <p:cNvSpPr/>
          <p:nvPr/>
        </p:nvSpPr>
        <p:spPr>
          <a:xfrm>
            <a:off x="828675" y="3445743"/>
            <a:ext cx="225562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Water Governance and Shared Resources</a:t>
            </a:r>
            <a:endParaRPr lang="en-US" sz="800"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Agroecology, Biodiversity, and Integrated Pest Management</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Agroecology applies ecological concepts and principles to the design and management of agricultural systems, treating a farm as an ecosystem rather than simply a production...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Agroecology?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Biodiversity in Agricultural Systems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Integrated Pest Management (IPM)</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Organic Farming and Genetically Modified Crops: A Systems View</a:t>
            </a:r>
            <a:endParaRPr lang="en-US" sz="788"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Pollinators and Natural Pest Predators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26241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Agroecology?</a:t>
            </a:r>
            <a:endParaRPr lang="en-US" sz="872" dirty="0"/>
          </a:p>
        </p:txBody>
      </p:sp>
      <p:sp>
        <p:nvSpPr>
          <p:cNvPr id="8" name="Text 6"/>
          <p:cNvSpPr/>
          <p:nvPr/>
        </p:nvSpPr>
        <p:spPr>
          <a:xfrm>
            <a:off x="828675" y="1546399"/>
            <a:ext cx="126241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Agroecology?</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85431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Biodiversity in Agricultural Systems</a:t>
            </a:r>
            <a:endParaRPr lang="en-US" sz="872" dirty="0"/>
          </a:p>
        </p:txBody>
      </p:sp>
      <p:sp>
        <p:nvSpPr>
          <p:cNvPr id="12" name="Text 10"/>
          <p:cNvSpPr/>
          <p:nvPr/>
        </p:nvSpPr>
        <p:spPr>
          <a:xfrm>
            <a:off x="828675" y="2021235"/>
            <a:ext cx="185431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Biodiversity in Agricultural Systems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86781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Integrated Pest Management (IPM)</a:t>
            </a:r>
            <a:endParaRPr lang="en-US" sz="872" dirty="0"/>
          </a:p>
        </p:txBody>
      </p:sp>
      <p:sp>
        <p:nvSpPr>
          <p:cNvPr id="16" name="Text 14"/>
          <p:cNvSpPr/>
          <p:nvPr/>
        </p:nvSpPr>
        <p:spPr>
          <a:xfrm>
            <a:off x="828675" y="2496071"/>
            <a:ext cx="186781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Integrated Pest Management (IPM)</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324125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Organic Farming and Genetically Modified Crops: A Systems View</a:t>
            </a:r>
            <a:endParaRPr lang="en-US" sz="872" dirty="0"/>
          </a:p>
        </p:txBody>
      </p:sp>
      <p:sp>
        <p:nvSpPr>
          <p:cNvPr id="20" name="Text 18"/>
          <p:cNvSpPr/>
          <p:nvPr/>
        </p:nvSpPr>
        <p:spPr>
          <a:xfrm>
            <a:off x="828675" y="2970907"/>
            <a:ext cx="324125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Organic Farming and Genetically Modified Crops: A Systems View</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03405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Pollinators and Natural Pest Predators</a:t>
            </a:r>
            <a:endParaRPr lang="en-US" sz="872" dirty="0"/>
          </a:p>
        </p:txBody>
      </p:sp>
      <p:sp>
        <p:nvSpPr>
          <p:cNvPr id="24" name="Text 22"/>
          <p:cNvSpPr/>
          <p:nvPr/>
        </p:nvSpPr>
        <p:spPr>
          <a:xfrm>
            <a:off x="828675" y="3445743"/>
            <a:ext cx="203405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Pollinators and Natural Pest Predators</a:t>
            </a:r>
            <a:endParaRPr lang="en-US" sz="675"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Food Systems, Value Chains, and Food Security</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food value chain describes the full sequence of stages a food product passes through from farm to consumer: production, storage and handling, processing, distribution and...</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Food Value Chain</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Food Loss and Food Waste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Defining Food Security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Shocks to Global Food Value Chains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More Resilient and Equitable Value Chains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288969"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Food Value Chain</a:t>
            </a:r>
            <a:endParaRPr lang="en-US" sz="872" dirty="0"/>
          </a:p>
        </p:txBody>
      </p:sp>
      <p:sp>
        <p:nvSpPr>
          <p:cNvPr id="8" name="Text 6"/>
          <p:cNvSpPr/>
          <p:nvPr/>
        </p:nvSpPr>
        <p:spPr>
          <a:xfrm>
            <a:off x="828675" y="1546399"/>
            <a:ext cx="128896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Food Value Chain</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49181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Food Loss and Food Waste</a:t>
            </a:r>
            <a:endParaRPr lang="en-US" sz="872" dirty="0"/>
          </a:p>
        </p:txBody>
      </p:sp>
      <p:sp>
        <p:nvSpPr>
          <p:cNvPr id="12" name="Text 10"/>
          <p:cNvSpPr/>
          <p:nvPr/>
        </p:nvSpPr>
        <p:spPr>
          <a:xfrm>
            <a:off x="828675" y="2021235"/>
            <a:ext cx="149181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Food Loss and Food Waste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23225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Defining Food Security</a:t>
            </a:r>
            <a:endParaRPr lang="en-US" sz="872" dirty="0"/>
          </a:p>
        </p:txBody>
      </p:sp>
      <p:sp>
        <p:nvSpPr>
          <p:cNvPr id="16" name="Text 14"/>
          <p:cNvSpPr/>
          <p:nvPr/>
        </p:nvSpPr>
        <p:spPr>
          <a:xfrm>
            <a:off x="828675" y="2496071"/>
            <a:ext cx="1232252"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Defining Food Security</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9455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Shocks to Global Food Value Chains</a:t>
            </a:r>
            <a:endParaRPr lang="en-US" sz="872" dirty="0"/>
          </a:p>
        </p:txBody>
      </p:sp>
      <p:sp>
        <p:nvSpPr>
          <p:cNvPr id="20" name="Text 18"/>
          <p:cNvSpPr/>
          <p:nvPr/>
        </p:nvSpPr>
        <p:spPr>
          <a:xfrm>
            <a:off x="828675" y="2970907"/>
            <a:ext cx="194556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Shocks to Global Food Value Chains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52163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Building More Resilient and Equitable Value Chains</a:t>
            </a:r>
            <a:endParaRPr lang="en-US" sz="872" dirty="0"/>
          </a:p>
        </p:txBody>
      </p:sp>
      <p:sp>
        <p:nvSpPr>
          <p:cNvPr id="24" name="Text 22"/>
          <p:cNvSpPr/>
          <p:nvPr/>
        </p:nvSpPr>
        <p:spPr>
          <a:xfrm>
            <a:off x="828675" y="3445743"/>
            <a:ext cx="252163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Building More Resilient and Equitable Value Chains</a:t>
            </a:r>
            <a:endParaRPr lang="en-US" sz="675"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Policy, Economics, and the Future of Sustainable Food Systems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Government policy including subsidies, trade rules, environmental regulation, and research funding has an outsized influence on what farmers grow, how they grow it, and who...</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How Policy Shapes Agriculture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Smallholder Farmers in the Global Food System</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Economic Instruments for Sustainability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Emerging Approaches and Technologies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Synthesis: A Systems View of Sustainable Food Policy</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285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How Policy Shapes Agriculture</a:t>
            </a:r>
            <a:endParaRPr lang="en-US" sz="872" dirty="0"/>
          </a:p>
        </p:txBody>
      </p:sp>
      <p:sp>
        <p:nvSpPr>
          <p:cNvPr id="8" name="Text 6"/>
          <p:cNvSpPr/>
          <p:nvPr/>
        </p:nvSpPr>
        <p:spPr>
          <a:xfrm>
            <a:off x="828675" y="1546399"/>
            <a:ext cx="162852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How Policy Shapes Agriculture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5523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Smallholder Farmers in the Global Food System</a:t>
            </a:r>
            <a:endParaRPr lang="en-US" sz="872" dirty="0"/>
          </a:p>
        </p:txBody>
      </p:sp>
      <p:sp>
        <p:nvSpPr>
          <p:cNvPr id="12" name="Text 10"/>
          <p:cNvSpPr/>
          <p:nvPr/>
        </p:nvSpPr>
        <p:spPr>
          <a:xfrm>
            <a:off x="828675" y="2021235"/>
            <a:ext cx="255230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Smallholder Farmers in the Global Food System</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09372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Economic Instruments for Sustainability</a:t>
            </a:r>
            <a:endParaRPr lang="en-US" sz="872" dirty="0"/>
          </a:p>
        </p:txBody>
      </p:sp>
      <p:sp>
        <p:nvSpPr>
          <p:cNvPr id="16" name="Text 14"/>
          <p:cNvSpPr/>
          <p:nvPr/>
        </p:nvSpPr>
        <p:spPr>
          <a:xfrm>
            <a:off x="828675" y="2496071"/>
            <a:ext cx="209372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Economic Instruments for Sustainability</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13857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Emerging Approaches and Technologies</a:t>
            </a:r>
            <a:endParaRPr lang="en-US" sz="872" dirty="0"/>
          </a:p>
        </p:txBody>
      </p:sp>
      <p:sp>
        <p:nvSpPr>
          <p:cNvPr id="20" name="Text 18"/>
          <p:cNvSpPr/>
          <p:nvPr/>
        </p:nvSpPr>
        <p:spPr>
          <a:xfrm>
            <a:off x="828675" y="2970907"/>
            <a:ext cx="213857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Emerging Approaches and Technologies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66919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Synthesis: A Systems View of Sustainable Food Policy</a:t>
            </a:r>
            <a:endParaRPr lang="en-US" sz="872" dirty="0"/>
          </a:p>
        </p:txBody>
      </p:sp>
      <p:sp>
        <p:nvSpPr>
          <p:cNvPr id="24" name="Text 22"/>
          <p:cNvSpPr/>
          <p:nvPr/>
        </p:nvSpPr>
        <p:spPr>
          <a:xfrm>
            <a:off x="828675" y="3445743"/>
            <a:ext cx="266919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Synthesis: A Systems View of Sustainable Food Policy</a:t>
            </a:r>
            <a:endParaRPr lang="en-US" sz="675"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30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2026-09-27T04:31:48Z</dcterms:created>
  <dcterms:modified xsi:type="dcterms:W3CDTF">2026-09-27T04:31:48Z</dcterms:modified>
</cp:coreProperties>
</file>