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notesMasterIdLst>
    <p:notesMasterId r:id="rId2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notesMaster" Target="notesMasters/notesMaster1.xml"/><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Welcome to Renewable Energy for Africa, an Africa Climate Leadership Academy course. This presentation walks you through the whole course. Your instructor is Eng. Kwame Boateng. (6 modules, 18 lessons.)</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Renewable Energy for Africa is a comprehensive, self-paced course designed for students, professionals, entrepreneurs, policymakers, and anyone seeking a solid, practical understanding of how renewable energy technologies work and how they are being deployed across the African continent. The course combines technical fundamentals with real African case studies from Kenya's geothermal fields to Ethiopia's Grand Renaissance Dam, so that learners understand not just how each technology works, but how it performs in practice, what has made projects succeed or struggle, and what policy and financing tools are shaping the sector's future. The course is organised into six modules, each covering a major renewable energy theme, complete with explanatory content, a real-world case study, curated YouTube videos for further learning, and a 15-question multiple-choice quiz to check understanding. The</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By the end of this course you will be able to: The scientific and engineering fundamentals behind solar, wind, hydropower, geothermal, and bioenergy technologies. Why Africa is considered to have some of the richest renewable energy potential in the world, and the specific factors (irradiation, wind corridors, rift geology, river systems) that make this true. Real African case studies, including Kenya's renewable-dominant grid, Egypt's Benban Solar Park, the Lake Turkana wind farm, Ethiopia's Grand Ethiopian Renaissance Dam, Kenya's Olkaria geothermal complex, and Nigeria's mini-grid programme. How energy storage and mini-grids extend the reach and reliability of renewable power, particularly for communities not served by national grids. The policy tools (feed-in tariffs, competitive auctions, net metering) and financing mechanisms (blended finance, development finance institutions) that determine whether renewable projects get built</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Here is your learning journey. We will move through Foundations of Renewable Energy and Africa's Energy Landscape, then Solar Energy for Africa, then Wind Energy for Africa, then Hydropower for Africa, then Geothermal and Bioenergy for Africa, then Energy Storage, Mini-Grids, Policy and Financing for Scaling Renewable Energy in Africa.</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1: Foundations of Renewable Energy and Africa's Energy Landscape. Renewable energy is energy collected from resources that are naturally replenished on a human timescale: sunlight, wind, flowing and falling water, geothermal heat, and organic...</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What Counts as Renewable Energy; Africa's Current Energy Mix and Access Gap; Why Africa's Renewable Potential Is Considered Exceptional.</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2: Solar Energy for Africa. Solar PV panels are made of semiconductor cells, most commonly silicon, that convert sunlight directly into direct current (DC) electricity through the photovoltaic effect. An...</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How Solar Photovoltaic (PV) Technology Works; Why Africa Is Well Suited to Solar; Scales of Solar Deployment.</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3: Wind Energy for Africa. A wind turbine converts the kinetic energy of moving air into rotational motion via blades attached to a rotor, which spins a generator to produce electricity. Turbine output...</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How Wind Turbines Generate Electricity; Africa's Wind Corridors; Challenges Specific to Wind Development in Africa.</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4: Hydropower for Africa. Hydropower generates electricity by using the force of flowing or falling water to spin a turbine connected to a generator. Large hydropower plants typically involve a dam that...</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How Hydropower Works; Large-Scale Hydropower in Africa; Small and Micro-Hydro.</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5: Geothermal and Bioenergy for Africa. Geothermal power taps heat stored underground, usually where magma lies relatively close to the surface, heating groundwater into steam or hot water that can be brought to the...</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How Geothermal Energy Works; Africa's Geothermal Potential Along the Rift Valley; Bioenergy: Traditional Use and Modern Potential.</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6: Energy Storage, Mini-Grids, Policy and Financing for Scaling Renewable Energy in Africa. Solar and wind are variable: they generate electricity only when the sun shines or the wind blows, which creates a mismatch with continuous demand. Battery energy storage systems...</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Why Energy Storage Matters; Mini-Grids and Decentralised Energy Access; Policy, Regulation and Financing for Scale-Up.</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Every module ends with a quiz — 60% to pass, with explanations for every answer. The final test needs 80%, and passing earns your verified ACLA certificate, downloadable as a PDF and verifiable at acla.io/verify. XP rewards keep you motivated.</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Start learning today — the course is completely free in the Tapi Learn app, and the full study guide PDF is at acla.io/courses. Good luck!</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D4A017"/>
          </a:solidFill>
          <a:ln/>
        </p:spPr>
        <p:txBody>
          <a:bodyPr wrap="square" rtlCol="0" anchor="ctr"/>
          <a:lstStyle/>
          <a:p>
            <a:pPr indent="0" marL="0">
              <a:buNone/>
            </a:pPr>
            <a:endParaRPr lang="en-US" dirty="0"/>
          </a:p>
        </p:txBody>
      </p:sp>
      <p:sp>
        <p:nvSpPr>
          <p:cNvPr id="3" name="Text 1"/>
          <p:cNvSpPr/>
          <p:nvPr/>
        </p:nvSpPr>
        <p:spPr>
          <a:xfrm>
            <a:off x="571500" y="471488"/>
            <a:ext cx="3876835" cy="125403"/>
          </a:xfrm>
          <a:prstGeom prst="rect">
            <a:avLst/>
          </a:prstGeom>
          <a:noFill/>
          <a:ln/>
        </p:spPr>
        <p:txBody>
          <a:bodyPr wrap="square" lIns="0" tIns="0" rIns="0" bIns="0" rtlCol="0" anchor="t"/>
          <a:lstStyle/>
          <a:p>
            <a:pPr algn="l" indent="0" marL="0">
              <a:lnSpc>
                <a:spcPts val="1181"/>
              </a:lnSpc>
              <a:buNone/>
            </a:pPr>
            <a:r>
              <a:rPr lang="en-US" sz="800" spc="225" kern="0" dirty="0">
                <a:solidFill>
                  <a:srgbClr val="D4A017"/>
                </a:solidFill>
                <a:latin typeface="Carlito" pitchFamily="34" charset="0"/>
                <a:ea typeface="Carlito" pitchFamily="34" charset="-122"/>
                <a:cs typeface="Carlito" pitchFamily="34" charset="-120"/>
              </a:rPr>
              <a:t>AFRICA CLIMATE LEADERSHIP ACADEMY</a:t>
            </a:r>
            <a:endParaRPr lang="en-US" sz="800" dirty="0"/>
          </a:p>
        </p:txBody>
      </p:sp>
      <p:sp>
        <p:nvSpPr>
          <p:cNvPr id="4" name="Text 2"/>
          <p:cNvSpPr/>
          <p:nvPr/>
        </p:nvSpPr>
        <p:spPr>
          <a:xfrm>
            <a:off x="571500" y="1071563"/>
            <a:ext cx="7715250" cy="501130"/>
          </a:xfrm>
          <a:prstGeom prst="rect">
            <a:avLst/>
          </a:prstGeom>
          <a:noFill/>
          <a:ln/>
        </p:spPr>
        <p:txBody>
          <a:bodyPr wrap="square" lIns="0" tIns="0" rIns="0" bIns="0" rtlCol="0" anchor="t"/>
          <a:lstStyle/>
          <a:p>
            <a:pPr algn="l" indent="0" marL="0">
              <a:lnSpc>
                <a:spcPts val="3654"/>
              </a:lnSpc>
              <a:buNone/>
            </a:pPr>
            <a:r>
              <a:rPr lang="en-US" sz="3263" b="1" dirty="0">
                <a:solidFill>
                  <a:srgbClr val="F2F5F9"/>
                </a:solidFill>
                <a:latin typeface="Tinos" pitchFamily="34" charset="0"/>
                <a:ea typeface="Tinos" pitchFamily="34" charset="-122"/>
                <a:cs typeface="Tinos" pitchFamily="34" charset="-120"/>
              </a:rPr>
              <a:t>Renewable Energy for Africa</a:t>
            </a:r>
            <a:endParaRPr lang="en-US" sz="3263" dirty="0"/>
          </a:p>
        </p:txBody>
      </p:sp>
      <p:sp>
        <p:nvSpPr>
          <p:cNvPr id="5" name="Text 3"/>
          <p:cNvSpPr/>
          <p:nvPr/>
        </p:nvSpPr>
        <p:spPr>
          <a:xfrm>
            <a:off x="571500" y="1692734"/>
            <a:ext cx="6429375" cy="462915"/>
          </a:xfrm>
          <a:prstGeom prst="rect">
            <a:avLst/>
          </a:prstGeom>
          <a:noFill/>
          <a:ln/>
        </p:spPr>
        <p:txBody>
          <a:bodyPr wrap="square" lIns="0" tIns="0" rIns="0" bIns="0" rtlCol="0" anchor="t"/>
          <a:lstStyle/>
          <a:p>
            <a:pPr algn="l" indent="0" marL="0">
              <a:lnSpc>
                <a:spcPts val="1688"/>
              </a:lnSpc>
              <a:buNone/>
            </a:pPr>
            <a:r>
              <a:rPr lang="en-US" sz="1125" dirty="0">
                <a:solidFill>
                  <a:srgbClr val="9FB3CE"/>
                </a:solidFill>
                <a:latin typeface="Carlito" pitchFamily="34" charset="0"/>
                <a:ea typeface="Carlito" pitchFamily="34" charset="-122"/>
                <a:cs typeface="Carlito" pitchFamily="34" charset="-120"/>
              </a:rPr>
              <a:t>From solar to wind to hydro to geothermal — master the technologies powering Africa's clean energy future.…</a:t>
            </a:r>
            <a:endParaRPr lang="en-US" sz="1125" dirty="0"/>
          </a:p>
        </p:txBody>
      </p:sp>
      <p:sp>
        <p:nvSpPr>
          <p:cNvPr id="6" name="Text 4"/>
          <p:cNvSpPr/>
          <p:nvPr/>
        </p:nvSpPr>
        <p:spPr>
          <a:xfrm>
            <a:off x="548640" y="3955552"/>
            <a:ext cx="838788" cy="343500"/>
          </a:xfrm>
          <a:prstGeom prst="roundRect">
            <a:avLst>
              <a:gd name="adj" fmla="val 2770153"/>
            </a:avLst>
          </a:prstGeom>
          <a:noFill/>
          <a:ln w="7144">
            <a:solidFill>
              <a:srgbClr val="D4A017"/>
            </a:solidFill>
            <a:prstDash val="solid"/>
          </a:ln>
        </p:spPr>
        <p:txBody>
          <a:bodyPr wrap="square" rtlCol="0" anchor="ctr"/>
          <a:lstStyle/>
          <a:p>
            <a:pPr indent="0" marL="0">
              <a:buNone/>
            </a:pPr>
            <a:endParaRPr lang="en-US" dirty="0"/>
          </a:p>
        </p:txBody>
      </p:sp>
      <p:sp>
        <p:nvSpPr>
          <p:cNvPr id="7" name="Text 5"/>
          <p:cNvSpPr/>
          <p:nvPr/>
        </p:nvSpPr>
        <p:spPr>
          <a:xfrm>
            <a:off x="571500" y="3968353"/>
            <a:ext cx="793068" cy="317897"/>
          </a:xfrm>
          <a:prstGeom prst="rect">
            <a:avLst/>
          </a:prstGeom>
          <a:noFill/>
          <a:ln/>
        </p:spPr>
        <p:txBody>
          <a:bodyPr wrap="none" lIns="0" tIns="0" rIns="0" bIns="0" rtlCol="0" anchor="ctr"/>
          <a:lstStyle/>
          <a:p>
            <a:pPr algn="ctr" indent="0" marL="0">
              <a:lnSpc>
                <a:spcPts val="1266"/>
              </a:lnSpc>
              <a:buNone/>
            </a:pPr>
            <a:r>
              <a:rPr lang="en-US" sz="844" dirty="0">
                <a:solidFill>
                  <a:srgbClr val="E9C46A"/>
                </a:solidFill>
                <a:latin typeface="Carlito" pitchFamily="34" charset="0"/>
                <a:ea typeface="Carlito" pitchFamily="34" charset="-122"/>
                <a:cs typeface="Carlito" pitchFamily="34" charset="-120"/>
              </a:rPr>
              <a:t>Beginner</a:t>
            </a:r>
            <a:endParaRPr lang="en-US" sz="844" dirty="0"/>
          </a:p>
        </p:txBody>
      </p:sp>
      <p:sp>
        <p:nvSpPr>
          <p:cNvPr id="8" name="Text 6"/>
          <p:cNvSpPr/>
          <p:nvPr/>
        </p:nvSpPr>
        <p:spPr>
          <a:xfrm>
            <a:off x="1470295" y="3955552"/>
            <a:ext cx="904309" cy="343500"/>
          </a:xfrm>
          <a:prstGeom prst="roundRect">
            <a:avLst>
              <a:gd name="adj" fmla="val 2770153"/>
            </a:avLst>
          </a:prstGeom>
          <a:noFill/>
          <a:ln w="7144">
            <a:solidFill>
              <a:srgbClr val="3AA0C2"/>
            </a:solidFill>
            <a:prstDash val="solid"/>
          </a:ln>
        </p:spPr>
        <p:txBody>
          <a:bodyPr wrap="square" rtlCol="0" anchor="ctr"/>
          <a:lstStyle/>
          <a:p>
            <a:pPr indent="0" marL="0">
              <a:buNone/>
            </a:pPr>
            <a:endParaRPr lang="en-US" dirty="0"/>
          </a:p>
        </p:txBody>
      </p:sp>
      <p:sp>
        <p:nvSpPr>
          <p:cNvPr id="9" name="Text 7"/>
          <p:cNvSpPr/>
          <p:nvPr/>
        </p:nvSpPr>
        <p:spPr>
          <a:xfrm>
            <a:off x="1493155" y="3968353"/>
            <a:ext cx="858589" cy="317897"/>
          </a:xfrm>
          <a:prstGeom prst="rect">
            <a:avLst/>
          </a:prstGeom>
          <a:noFill/>
          <a:ln/>
        </p:spPr>
        <p:txBody>
          <a:bodyPr wrap="none" lIns="0" tIns="0" rIns="0" bIns="0" rtlCol="0" anchor="ctr"/>
          <a:lstStyle/>
          <a:p>
            <a:pPr algn="ctr" indent="0" marL="0">
              <a:lnSpc>
                <a:spcPts val="1266"/>
              </a:lnSpc>
              <a:buNone/>
            </a:pPr>
            <a:r>
              <a:rPr lang="en-US" sz="844" dirty="0">
                <a:solidFill>
                  <a:srgbClr val="3AA0C2"/>
                </a:solidFill>
                <a:latin typeface="Liberation Sans Narrow" pitchFamily="34" charset="0"/>
                <a:ea typeface="Liberation Sans Narrow" pitchFamily="34" charset="-122"/>
                <a:cs typeface="Liberation Sans Narrow" pitchFamily="34" charset="-120"/>
              </a:rPr>
              <a:t>6 modules</a:t>
            </a:r>
            <a:endParaRPr lang="en-US" sz="844" dirty="0"/>
          </a:p>
        </p:txBody>
      </p:sp>
      <p:sp>
        <p:nvSpPr>
          <p:cNvPr id="10" name="Text 8"/>
          <p:cNvSpPr/>
          <p:nvPr/>
        </p:nvSpPr>
        <p:spPr>
          <a:xfrm>
            <a:off x="2457472" y="3955552"/>
            <a:ext cx="922392" cy="343500"/>
          </a:xfrm>
          <a:prstGeom prst="roundRect">
            <a:avLst>
              <a:gd name="adj" fmla="val 2770153"/>
            </a:avLst>
          </a:prstGeom>
          <a:noFill/>
          <a:ln w="7144">
            <a:solidFill>
              <a:srgbClr val="9FB3CE"/>
            </a:solidFill>
            <a:prstDash val="solid"/>
          </a:ln>
        </p:spPr>
        <p:txBody>
          <a:bodyPr wrap="square" rtlCol="0" anchor="ctr"/>
          <a:lstStyle/>
          <a:p>
            <a:pPr indent="0" marL="0">
              <a:buNone/>
            </a:pPr>
            <a:endParaRPr lang="en-US" dirty="0"/>
          </a:p>
        </p:txBody>
      </p:sp>
      <p:sp>
        <p:nvSpPr>
          <p:cNvPr id="11" name="Text 9"/>
          <p:cNvSpPr/>
          <p:nvPr/>
        </p:nvSpPr>
        <p:spPr>
          <a:xfrm>
            <a:off x="2480332" y="3968353"/>
            <a:ext cx="876672" cy="317897"/>
          </a:xfrm>
          <a:prstGeom prst="rect">
            <a:avLst/>
          </a:prstGeom>
          <a:noFill/>
          <a:ln/>
        </p:spPr>
        <p:txBody>
          <a:bodyPr wrap="none" lIns="0" tIns="0" rIns="0" bIns="0" rtlCol="0" anchor="ctr"/>
          <a:lstStyle/>
          <a:p>
            <a:pPr algn="ctr" indent="0" marL="0">
              <a:lnSpc>
                <a:spcPts val="1266"/>
              </a:lnSpc>
              <a:buNone/>
            </a:pPr>
            <a:r>
              <a:rPr lang="en-US" sz="844" dirty="0">
                <a:solidFill>
                  <a:srgbClr val="9FB3CE"/>
                </a:solidFill>
                <a:latin typeface="Liberation Sans Narrow" pitchFamily="34" charset="0"/>
                <a:ea typeface="Liberation Sans Narrow" pitchFamily="34" charset="-122"/>
                <a:cs typeface="Liberation Sans Narrow" pitchFamily="34" charset="-120"/>
              </a:rPr>
              <a:t>18 lessons</a:t>
            </a:r>
            <a:endParaRPr lang="en-US" sz="844" dirty="0"/>
          </a:p>
        </p:txBody>
      </p:sp>
      <p:sp>
        <p:nvSpPr>
          <p:cNvPr id="12" name="Text 10"/>
          <p:cNvSpPr/>
          <p:nvPr/>
        </p:nvSpPr>
        <p:spPr>
          <a:xfrm>
            <a:off x="571500" y="4582716"/>
            <a:ext cx="2590502" cy="173593"/>
          </a:xfrm>
          <a:prstGeom prst="rect">
            <a:avLst/>
          </a:prstGeom>
          <a:noFill/>
          <a:ln/>
        </p:spPr>
        <p:txBody>
          <a:bodyPr wrap="square" lIns="0" tIns="0" rIns="0" bIns="0" rtlCol="0" anchor="t"/>
          <a:lstStyle/>
          <a:p>
            <a:pPr algn="l" indent="0" marL="0">
              <a:lnSpc>
                <a:spcPts val="1266"/>
              </a:lnSpc>
              <a:buNone/>
            </a:pPr>
            <a:r>
              <a:rPr lang="en-US" sz="844" dirty="0">
                <a:solidFill>
                  <a:srgbClr val="F2F5F9"/>
                </a:solidFill>
                <a:latin typeface="Carlito" pitchFamily="34" charset="0"/>
                <a:ea typeface="Carlito" pitchFamily="34" charset="-122"/>
                <a:cs typeface="Carlito" pitchFamily="34" charset="-120"/>
              </a:rPr>
              <a:t>Eng. Kwame Boateng</a:t>
            </a:r>
            <a:pPr algn="l" indent="0" marL="0">
              <a:lnSpc>
                <a:spcPts val="1266"/>
              </a:lnSpc>
              <a:buNone/>
            </a:pPr>
            <a:r>
              <a:rPr lang="en-US" sz="844" dirty="0">
                <a:solidFill>
                  <a:srgbClr val="9FB3CE"/>
                </a:solidFill>
                <a:latin typeface="Liberation Sans Narrow" pitchFamily="34" charset="0"/>
                <a:ea typeface="Liberation Sans Narrow" pitchFamily="34" charset="-122"/>
                <a:cs typeface="Liberation Sans Narrow" pitchFamily="34" charset="-120"/>
              </a:rPr>
              <a:t> · 6 weeks · Certificate included</a:t>
            </a:r>
            <a:endParaRPr lang="en-US" sz="844" dirty="0"/>
          </a:p>
        </p:txBody>
      </p:sp>
      <p:sp>
        <p:nvSpPr>
          <p:cNvPr id="13" name="Text 11"/>
          <p:cNvSpPr/>
          <p:nvPr/>
        </p:nvSpPr>
        <p:spPr>
          <a:xfrm>
            <a:off x="7418673" y="4604147"/>
            <a:ext cx="1664576" cy="164592"/>
          </a:xfrm>
          <a:prstGeom prst="rect">
            <a:avLst/>
          </a:prstGeom>
          <a:noFill/>
          <a:ln/>
        </p:spPr>
        <p:txBody>
          <a:bodyPr wrap="none" lIns="0" tIns="0" rIns="0" bIns="0" rtlCol="0" anchor="t"/>
          <a:lstStyle/>
          <a:p>
            <a:pPr algn="l" indent="0" marL="0">
              <a:lnSpc>
                <a:spcPts val="1097"/>
              </a:lnSpc>
              <a:buNone/>
            </a:pPr>
            <a:r>
              <a:rPr lang="en-US" sz="800" spc="113" kern="0" dirty="0">
                <a:solidFill>
                  <a:srgbClr val="9FB3CE"/>
                </a:solidFill>
                <a:latin typeface="Carlito" pitchFamily="34" charset="0"/>
                <a:ea typeface="Carlito" pitchFamily="34" charset="-122"/>
                <a:cs typeface="Carlito" pitchFamily="34" charset="-120"/>
              </a:rPr>
              <a:t>ACLA.IO · TAPI LEARN</a:t>
            </a:r>
            <a:endParaRPr lang="en-US" sz="800" dirty="0"/>
          </a:p>
        </p:txBody>
      </p:sp>
    </p:spTree>
  </p:cSld>
  <p:clrMapOvr>
    <a:masterClrMapping/>
  </p:clrMapOvr>
  <p:transition spd="med" advTm="12000">
    <p:fade/>
  </p:transition>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71488"/>
            <a:ext cx="2161288"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Carlito" pitchFamily="34" charset="0"/>
                <a:ea typeface="Carlito" pitchFamily="34" charset="-122"/>
                <a:cs typeface="Carlito" pitchFamily="34" charset="-120"/>
              </a:rPr>
              <a:t>ABOUT THIS COURSE</a:t>
            </a:r>
            <a:endParaRPr lang="en-US" sz="800" dirty="0"/>
          </a:p>
        </p:txBody>
      </p:sp>
      <p:sp>
        <p:nvSpPr>
          <p:cNvPr id="3" name="Text 1"/>
          <p:cNvSpPr/>
          <p:nvPr/>
        </p:nvSpPr>
        <p:spPr>
          <a:xfrm>
            <a:off x="571500" y="785813"/>
            <a:ext cx="4800600" cy="333202"/>
          </a:xfrm>
          <a:prstGeom prst="rect">
            <a:avLst/>
          </a:prstGeom>
          <a:noFill/>
          <a:ln/>
        </p:spPr>
        <p:txBody>
          <a:bodyPr wrap="none" lIns="0" tIns="0" rIns="0" bIns="0" rtlCol="0" anchor="t"/>
          <a:lstStyle/>
          <a:p>
            <a:pPr algn="l" indent="0" marL="0">
              <a:lnSpc>
                <a:spcPts val="2430"/>
              </a:lnSpc>
              <a:buNone/>
            </a:pPr>
            <a:r>
              <a:rPr lang="en-US" sz="2025" b="1" dirty="0">
                <a:solidFill>
                  <a:srgbClr val="152238"/>
                </a:solidFill>
                <a:latin typeface="Tinos" pitchFamily="34" charset="0"/>
                <a:ea typeface="Tinos" pitchFamily="34" charset="-122"/>
                <a:cs typeface="Tinos" pitchFamily="34" charset="-120"/>
              </a:rPr>
              <a:t>Why this course matters</a:t>
            </a:r>
            <a:endParaRPr lang="en-US" sz="2025" dirty="0"/>
          </a:p>
        </p:txBody>
      </p:sp>
      <p:sp>
        <p:nvSpPr>
          <p:cNvPr id="4" name="Text 2"/>
          <p:cNvSpPr/>
          <p:nvPr/>
        </p:nvSpPr>
        <p:spPr>
          <a:xfrm>
            <a:off x="571500" y="1237208"/>
            <a:ext cx="4572000" cy="865555"/>
          </a:xfrm>
          <a:prstGeom prst="rect">
            <a:avLst/>
          </a:prstGeom>
          <a:noFill/>
          <a:ln/>
        </p:spPr>
        <p:txBody>
          <a:bodyPr wrap="square" lIns="0" tIns="0" rIns="0" bIns="0" rtlCol="0" anchor="t"/>
          <a:lstStyle/>
          <a:p>
            <a:pPr algn="l" indent="0" marL="0">
              <a:lnSpc>
                <a:spcPts val="1578"/>
              </a:lnSpc>
              <a:buNone/>
            </a:pPr>
            <a:r>
              <a:rPr lang="en-US" sz="956" dirty="0">
                <a:solidFill>
                  <a:srgbClr val="33425C"/>
                </a:solidFill>
                <a:latin typeface="Carlito" pitchFamily="34" charset="0"/>
                <a:ea typeface="Carlito" pitchFamily="34" charset="-122"/>
                <a:cs typeface="Carlito" pitchFamily="34" charset="-120"/>
              </a:rPr>
              <a:t>Renewable Energy for Africa is a comprehensive, self-paced course designed for students, professionals, entrepreneurs, policymakers, and anyone seeking a solid, practical understanding of how renewable energy technologies work and how they are being deployed across the African continent.</a:t>
            </a:r>
            <a:endParaRPr lang="en-US" sz="956" dirty="0"/>
          </a:p>
        </p:txBody>
      </p:sp>
      <p:sp>
        <p:nvSpPr>
          <p:cNvPr id="5" name="Text 3"/>
          <p:cNvSpPr/>
          <p:nvPr/>
        </p:nvSpPr>
        <p:spPr>
          <a:xfrm>
            <a:off x="5775722" y="846534"/>
            <a:ext cx="1371600" cy="796528"/>
          </a:xfrm>
          <a:prstGeom prst="roundRect">
            <a:avLst>
              <a:gd name="adj" fmla="val 1674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6" name="Text 4"/>
          <p:cNvSpPr/>
          <p:nvPr/>
        </p:nvSpPr>
        <p:spPr>
          <a:xfrm>
            <a:off x="5922169" y="978694"/>
            <a:ext cx="1078706" cy="365474"/>
          </a:xfrm>
          <a:prstGeom prst="rect">
            <a:avLst/>
          </a:prstGeom>
          <a:noFill/>
          <a:ln/>
        </p:spPr>
        <p:txBody>
          <a:bodyPr wrap="none" lIns="0" tIns="0" rIns="0" bIns="0" rtlCol="0" anchor="t">
            <a:normAutofit/>
          </a:bodyPr>
          <a:lstStyle/>
          <a:p>
            <a:pPr algn="l" indent="0" marL="0">
              <a:lnSpc>
                <a:spcPts val="2869"/>
              </a:lnSpc>
              <a:buNone/>
            </a:pPr>
            <a:r>
              <a:rPr lang="en-US" sz="1913" b="1" dirty="0">
                <a:solidFill>
                  <a:srgbClr val="D4A017"/>
                </a:solidFill>
                <a:latin typeface="Liberation Sans Narrow" pitchFamily="34" charset="0"/>
                <a:ea typeface="Liberation Sans Narrow" pitchFamily="34" charset="-122"/>
                <a:cs typeface="Liberation Sans Narrow" pitchFamily="34" charset="-120"/>
              </a:rPr>
              <a:t>6</a:t>
            </a:r>
            <a:endParaRPr lang="en-US" sz="1913" dirty="0"/>
          </a:p>
        </p:txBody>
      </p:sp>
      <p:sp>
        <p:nvSpPr>
          <p:cNvPr id="7" name="Text 5"/>
          <p:cNvSpPr/>
          <p:nvPr/>
        </p:nvSpPr>
        <p:spPr>
          <a:xfrm>
            <a:off x="5922169" y="1371600"/>
            <a:ext cx="1078706" cy="139303"/>
          </a:xfrm>
          <a:prstGeom prst="rect">
            <a:avLst/>
          </a:prstGeom>
          <a:noFill/>
          <a:ln/>
        </p:spPr>
        <p:txBody>
          <a:bodyPr wrap="none" lIns="0" tIns="0" rIns="0" bIns="0" rtlCol="0" anchor="t"/>
          <a:lstStyle/>
          <a:p>
            <a:pPr algn="l" indent="0" marL="0">
              <a:lnSpc>
                <a:spcPts val="1097"/>
              </a:lnSpc>
              <a:buNone/>
            </a:pPr>
            <a:r>
              <a:rPr lang="en-US" sz="800" dirty="0">
                <a:solidFill>
                  <a:srgbClr val="5B6B85"/>
                </a:solidFill>
                <a:latin typeface="Carlito" pitchFamily="34" charset="0"/>
                <a:ea typeface="Carlito" pitchFamily="34" charset="-122"/>
                <a:cs typeface="Carlito" pitchFamily="34" charset="-120"/>
              </a:rPr>
              <a:t>Modules</a:t>
            </a:r>
            <a:endParaRPr lang="en-US" sz="800" dirty="0"/>
          </a:p>
        </p:txBody>
      </p:sp>
      <p:sp>
        <p:nvSpPr>
          <p:cNvPr id="8" name="Text 6"/>
          <p:cNvSpPr/>
          <p:nvPr/>
        </p:nvSpPr>
        <p:spPr>
          <a:xfrm>
            <a:off x="7254478" y="846534"/>
            <a:ext cx="1371600" cy="796528"/>
          </a:xfrm>
          <a:prstGeom prst="roundRect">
            <a:avLst>
              <a:gd name="adj" fmla="val 1674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7400925" y="978694"/>
            <a:ext cx="1078706" cy="365474"/>
          </a:xfrm>
          <a:prstGeom prst="rect">
            <a:avLst/>
          </a:prstGeom>
          <a:noFill/>
          <a:ln/>
        </p:spPr>
        <p:txBody>
          <a:bodyPr wrap="none" lIns="0" tIns="0" rIns="0" bIns="0" rtlCol="0" anchor="t">
            <a:normAutofit/>
          </a:bodyPr>
          <a:lstStyle/>
          <a:p>
            <a:pPr algn="l" indent="0" marL="0">
              <a:lnSpc>
                <a:spcPts val="2869"/>
              </a:lnSpc>
              <a:buNone/>
            </a:pPr>
            <a:r>
              <a:rPr lang="en-US" sz="1913" b="1" dirty="0">
                <a:solidFill>
                  <a:srgbClr val="D4A017"/>
                </a:solidFill>
                <a:latin typeface="Liberation Sans Narrow" pitchFamily="34" charset="0"/>
                <a:ea typeface="Liberation Sans Narrow" pitchFamily="34" charset="-122"/>
                <a:cs typeface="Liberation Sans Narrow" pitchFamily="34" charset="-120"/>
              </a:rPr>
              <a:t>18</a:t>
            </a:r>
            <a:endParaRPr lang="en-US" sz="1913" dirty="0"/>
          </a:p>
        </p:txBody>
      </p:sp>
      <p:sp>
        <p:nvSpPr>
          <p:cNvPr id="10" name="Text 8"/>
          <p:cNvSpPr/>
          <p:nvPr/>
        </p:nvSpPr>
        <p:spPr>
          <a:xfrm>
            <a:off x="7400925" y="1371600"/>
            <a:ext cx="1078706" cy="139303"/>
          </a:xfrm>
          <a:prstGeom prst="rect">
            <a:avLst/>
          </a:prstGeom>
          <a:noFill/>
          <a:ln/>
        </p:spPr>
        <p:txBody>
          <a:bodyPr wrap="none" lIns="0" tIns="0" rIns="0" bIns="0" rtlCol="0" anchor="t"/>
          <a:lstStyle/>
          <a:p>
            <a:pPr algn="l" indent="0" marL="0">
              <a:lnSpc>
                <a:spcPts val="1097"/>
              </a:lnSpc>
              <a:buNone/>
            </a:pPr>
            <a:r>
              <a:rPr lang="en-US" sz="800" dirty="0">
                <a:solidFill>
                  <a:srgbClr val="5B6B85"/>
                </a:solidFill>
                <a:latin typeface="Carlito" pitchFamily="34" charset="0"/>
                <a:ea typeface="Carlito" pitchFamily="34" charset="-122"/>
                <a:cs typeface="Carlito" pitchFamily="34" charset="-120"/>
              </a:rPr>
              <a:t>Deep lessons</a:t>
            </a:r>
            <a:endParaRPr lang="en-US" sz="800" dirty="0"/>
          </a:p>
        </p:txBody>
      </p:sp>
      <p:sp>
        <p:nvSpPr>
          <p:cNvPr id="11" name="Text 9"/>
          <p:cNvSpPr/>
          <p:nvPr/>
        </p:nvSpPr>
        <p:spPr>
          <a:xfrm>
            <a:off x="5775722" y="1750219"/>
            <a:ext cx="1371600" cy="1160859"/>
          </a:xfrm>
          <a:prstGeom prst="roundRect">
            <a:avLst>
              <a:gd name="adj" fmla="val 11487"/>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2" name="Text 10"/>
          <p:cNvSpPr/>
          <p:nvPr/>
        </p:nvSpPr>
        <p:spPr>
          <a:xfrm>
            <a:off x="5922169" y="1882378"/>
            <a:ext cx="1078706" cy="729806"/>
          </a:xfrm>
          <a:prstGeom prst="rect">
            <a:avLst/>
          </a:prstGeom>
          <a:noFill/>
          <a:ln/>
        </p:spPr>
        <p:txBody>
          <a:bodyPr wrap="none" lIns="0" tIns="0" rIns="0" bIns="0" rtlCol="0" anchor="t">
            <a:normAutofit/>
          </a:bodyPr>
          <a:lstStyle/>
          <a:p>
            <a:pPr algn="l" indent="0" marL="0">
              <a:lnSpc>
                <a:spcPts val="2869"/>
              </a:lnSpc>
              <a:buNone/>
            </a:pPr>
            <a:r>
              <a:rPr lang="en-US" sz="1913" b="1" dirty="0">
                <a:solidFill>
                  <a:srgbClr val="D4A017"/>
                </a:solidFill>
                <a:latin typeface="Liberation Sans Narrow" pitchFamily="34" charset="0"/>
                <a:ea typeface="Liberation Sans Narrow" pitchFamily="34" charset="-122"/>
                <a:cs typeface="Liberation Sans Narrow" pitchFamily="34" charset="-120"/>
              </a:rPr>
              <a:t>60% / 80%</a:t>
            </a:r>
            <a:endParaRPr lang="en-US" sz="1913" dirty="0"/>
          </a:p>
        </p:txBody>
      </p:sp>
      <p:sp>
        <p:nvSpPr>
          <p:cNvPr id="13" name="Text 11"/>
          <p:cNvSpPr/>
          <p:nvPr/>
        </p:nvSpPr>
        <p:spPr>
          <a:xfrm>
            <a:off x="5922169" y="2639616"/>
            <a:ext cx="1078706" cy="139303"/>
          </a:xfrm>
          <a:prstGeom prst="rect">
            <a:avLst/>
          </a:prstGeom>
          <a:noFill/>
          <a:ln/>
        </p:spPr>
        <p:txBody>
          <a:bodyPr wrap="none" lIns="0" tIns="0" rIns="0" bIns="0" rtlCol="0" anchor="t"/>
          <a:lstStyle/>
          <a:p>
            <a:pPr algn="l" indent="0" marL="0">
              <a:lnSpc>
                <a:spcPts val="1097"/>
              </a:lnSpc>
              <a:buNone/>
            </a:pPr>
            <a:r>
              <a:rPr lang="en-US" sz="731" dirty="0">
                <a:solidFill>
                  <a:srgbClr val="5B6B85"/>
                </a:solidFill>
                <a:latin typeface="Carlito" pitchFamily="34" charset="0"/>
                <a:ea typeface="Carlito" pitchFamily="34" charset="-122"/>
                <a:cs typeface="Carlito" pitchFamily="34" charset="-120"/>
              </a:rPr>
              <a:t>Quiz / final pass marks</a:t>
            </a:r>
            <a:endParaRPr lang="en-US" sz="731" dirty="0"/>
          </a:p>
        </p:txBody>
      </p:sp>
      <p:sp>
        <p:nvSpPr>
          <p:cNvPr id="14" name="Text 12"/>
          <p:cNvSpPr/>
          <p:nvPr/>
        </p:nvSpPr>
        <p:spPr>
          <a:xfrm>
            <a:off x="7254478" y="1750219"/>
            <a:ext cx="1371600" cy="1160859"/>
          </a:xfrm>
          <a:prstGeom prst="roundRect">
            <a:avLst>
              <a:gd name="adj" fmla="val 11487"/>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5" name="Text 13"/>
          <p:cNvSpPr/>
          <p:nvPr/>
        </p:nvSpPr>
        <p:spPr>
          <a:xfrm>
            <a:off x="7400925" y="1882378"/>
            <a:ext cx="1078706" cy="365474"/>
          </a:xfrm>
          <a:prstGeom prst="rect">
            <a:avLst/>
          </a:prstGeom>
          <a:noFill/>
          <a:ln/>
        </p:spPr>
        <p:txBody>
          <a:bodyPr wrap="none" lIns="0" tIns="0" rIns="0" bIns="0" rtlCol="0" anchor="t">
            <a:normAutofit/>
          </a:bodyPr>
          <a:lstStyle/>
          <a:p>
            <a:pPr algn="l" indent="0" marL="0">
              <a:lnSpc>
                <a:spcPts val="2869"/>
              </a:lnSpc>
              <a:buNone/>
            </a:pPr>
            <a:r>
              <a:rPr lang="en-US" sz="1913" b="1" dirty="0">
                <a:solidFill>
                  <a:srgbClr val="D4A017"/>
                </a:solidFill>
                <a:latin typeface="Tinos" pitchFamily="34" charset="0"/>
                <a:ea typeface="Tinos" pitchFamily="34" charset="-122"/>
                <a:cs typeface="Tinos" pitchFamily="34" charset="-120"/>
              </a:rPr>
              <a:t>PDF</a:t>
            </a:r>
            <a:endParaRPr lang="en-US" sz="1913" dirty="0"/>
          </a:p>
        </p:txBody>
      </p:sp>
      <p:sp>
        <p:nvSpPr>
          <p:cNvPr id="16" name="Text 14"/>
          <p:cNvSpPr/>
          <p:nvPr/>
        </p:nvSpPr>
        <p:spPr>
          <a:xfrm>
            <a:off x="7400925" y="2275284"/>
            <a:ext cx="1078706" cy="164592"/>
          </a:xfrm>
          <a:prstGeom prst="rect">
            <a:avLst/>
          </a:prstGeom>
          <a:noFill/>
          <a:ln/>
        </p:spPr>
        <p:txBody>
          <a:bodyPr wrap="none" lIns="0" tIns="0" rIns="0" bIns="0" rtlCol="0" anchor="t"/>
          <a:lstStyle/>
          <a:p>
            <a:pPr algn="l" indent="0" marL="0">
              <a:lnSpc>
                <a:spcPts val="1097"/>
              </a:lnSpc>
              <a:buNone/>
            </a:pPr>
            <a:r>
              <a:rPr lang="en-US" sz="731" dirty="0">
                <a:solidFill>
                  <a:srgbClr val="5B6B85"/>
                </a:solidFill>
                <a:latin typeface="Carlito" pitchFamily="34" charset="0"/>
                <a:ea typeface="Carlito" pitchFamily="34" charset="-122"/>
                <a:cs typeface="Carlito" pitchFamily="34" charset="-120"/>
              </a:rPr>
              <a:t>Certificate on pass</a:t>
            </a:r>
            <a:endParaRPr lang="en-US" sz="731" dirty="0"/>
          </a:p>
        </p:txBody>
      </p:sp>
      <p:sp>
        <p:nvSpPr>
          <p:cNvPr id="17" name="Text 15"/>
          <p:cNvSpPr/>
          <p:nvPr/>
        </p:nvSpPr>
        <p:spPr>
          <a:xfrm>
            <a:off x="571500" y="4632722"/>
            <a:ext cx="2400412" cy="164592"/>
          </a:xfrm>
          <a:prstGeom prst="rect">
            <a:avLst/>
          </a:prstGeom>
          <a:noFill/>
          <a:ln/>
        </p:spPr>
        <p:txBody>
          <a:bodyPr wrap="square" lIns="0" tIns="0" rIns="0" bIns="0" rtlCol="0" anchor="t"/>
          <a:lstStyle/>
          <a:p>
            <a:pPr algn="l" indent="0" marL="0">
              <a:lnSpc>
                <a:spcPts val="1097"/>
              </a:lnSpc>
              <a:buNone/>
            </a:pPr>
            <a:r>
              <a:rPr lang="en-US" sz="731" dirty="0">
                <a:solidFill>
                  <a:srgbClr val="5B6B85"/>
                </a:solidFill>
                <a:latin typeface="Carlito" pitchFamily="34" charset="0"/>
                <a:ea typeface="Carlito" pitchFamily="34" charset="-122"/>
                <a:cs typeface="Carlito" pitchFamily="34" charset="-120"/>
              </a:rPr>
              <a:t>Study guide PDF &amp; these slides are free at acla.io/courses</a:t>
            </a:r>
            <a:endParaRPr lang="en-US" sz="731" dirty="0"/>
          </a:p>
        </p:txBody>
      </p:sp>
    </p:spTree>
  </p:cSld>
  <p:clrMapOvr>
    <a:masterClrMapping/>
  </p:clrMapOvr>
  <p:transition spd="med" advTm="16000">
    <p:fade/>
  </p:transition>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224627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Carlito" pitchFamily="34" charset="0"/>
                <a:ea typeface="Carlito" pitchFamily="34" charset="-122"/>
                <a:cs typeface="Carlito" pitchFamily="34" charset="-120"/>
              </a:rPr>
              <a:t>LEARNING OUTCOMES</a:t>
            </a:r>
            <a:endParaRPr lang="en-US" sz="800" dirty="0"/>
          </a:p>
        </p:txBody>
      </p:sp>
      <p:sp>
        <p:nvSpPr>
          <p:cNvPr id="3" name="Text 1"/>
          <p:cNvSpPr/>
          <p:nvPr/>
        </p:nvSpPr>
        <p:spPr>
          <a:xfrm>
            <a:off x="571500" y="742950"/>
            <a:ext cx="3150745" cy="416624"/>
          </a:xfrm>
          <a:prstGeom prst="rect">
            <a:avLst/>
          </a:prstGeom>
          <a:noFill/>
          <a:ln/>
        </p:spPr>
        <p:txBody>
          <a:bodyPr wrap="none" lIns="0" tIns="0" rIns="0" bIns="0" rtlCol="0" anchor="t"/>
          <a:lstStyle/>
          <a:p>
            <a:pPr algn="l" indent="0" marL="0">
              <a:lnSpc>
                <a:spcPts val="3038"/>
              </a:lnSpc>
              <a:buNone/>
            </a:pPr>
            <a:r>
              <a:rPr lang="en-US" sz="2025" b="1" dirty="0">
                <a:solidFill>
                  <a:srgbClr val="152238"/>
                </a:solidFill>
                <a:latin typeface="Tinos" pitchFamily="34" charset="0"/>
                <a:ea typeface="Tinos" pitchFamily="34" charset="-122"/>
                <a:cs typeface="Tinos" pitchFamily="34" charset="-120"/>
              </a:rPr>
              <a:t>What you will be able to do</a:t>
            </a:r>
            <a:endParaRPr lang="en-US" sz="2025" dirty="0"/>
          </a:p>
        </p:txBody>
      </p:sp>
      <p:sp>
        <p:nvSpPr>
          <p:cNvPr id="4" name="Text 2"/>
          <p:cNvSpPr/>
          <p:nvPr/>
        </p:nvSpPr>
        <p:spPr>
          <a:xfrm>
            <a:off x="575072" y="1289447"/>
            <a:ext cx="3971925" cy="701873"/>
          </a:xfrm>
          <a:prstGeom prst="roundRect">
            <a:avLst>
              <a:gd name="adj" fmla="val 18999"/>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707231" y="1407319"/>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6" name="Text 4"/>
          <p:cNvSpPr/>
          <p:nvPr/>
        </p:nvSpPr>
        <p:spPr>
          <a:xfrm>
            <a:off x="707231" y="1407319"/>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1</a:t>
            </a:r>
            <a:endParaRPr lang="en-US" sz="844" dirty="0"/>
          </a:p>
        </p:txBody>
      </p:sp>
      <p:sp>
        <p:nvSpPr>
          <p:cNvPr id="7" name="Text 5"/>
          <p:cNvSpPr/>
          <p:nvPr/>
        </p:nvSpPr>
        <p:spPr>
          <a:xfrm>
            <a:off x="1035844" y="1407319"/>
            <a:ext cx="3378994" cy="466130"/>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The scientific and engineering fundamentals behind solar, wind, hydropower, geothermal, and bioenergy technologies.</a:t>
            </a:r>
            <a:endParaRPr lang="en-US" sz="816" dirty="0"/>
          </a:p>
        </p:txBody>
      </p:sp>
      <p:sp>
        <p:nvSpPr>
          <p:cNvPr id="8" name="Text 6"/>
          <p:cNvSpPr/>
          <p:nvPr/>
        </p:nvSpPr>
        <p:spPr>
          <a:xfrm>
            <a:off x="4654153" y="1289447"/>
            <a:ext cx="3971925" cy="701873"/>
          </a:xfrm>
          <a:prstGeom prst="roundRect">
            <a:avLst>
              <a:gd name="adj" fmla="val 18999"/>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86313" y="1407319"/>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10" name="Text 8"/>
          <p:cNvSpPr/>
          <p:nvPr/>
        </p:nvSpPr>
        <p:spPr>
          <a:xfrm>
            <a:off x="4786313" y="1407319"/>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2</a:t>
            </a:r>
            <a:endParaRPr lang="en-US" sz="844" dirty="0"/>
          </a:p>
        </p:txBody>
      </p:sp>
      <p:sp>
        <p:nvSpPr>
          <p:cNvPr id="11" name="Text 9"/>
          <p:cNvSpPr/>
          <p:nvPr/>
        </p:nvSpPr>
        <p:spPr>
          <a:xfrm>
            <a:off x="5114925" y="1407319"/>
            <a:ext cx="3378994" cy="466130"/>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Why Africa is considered to have some of the richest renewable energy potential in the world, and the specific factors (irradiation, wind corridors…</a:t>
            </a:r>
            <a:endParaRPr lang="en-US" sz="816" dirty="0"/>
          </a:p>
        </p:txBody>
      </p:sp>
      <p:sp>
        <p:nvSpPr>
          <p:cNvPr id="12" name="Text 10"/>
          <p:cNvSpPr/>
          <p:nvPr/>
        </p:nvSpPr>
        <p:spPr>
          <a:xfrm>
            <a:off x="575072" y="2098477"/>
            <a:ext cx="3971925" cy="701873"/>
          </a:xfrm>
          <a:prstGeom prst="roundRect">
            <a:avLst>
              <a:gd name="adj" fmla="val 18999"/>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707231" y="2216348"/>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14" name="Text 12"/>
          <p:cNvSpPr/>
          <p:nvPr/>
        </p:nvSpPr>
        <p:spPr>
          <a:xfrm>
            <a:off x="707231" y="2216348"/>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3</a:t>
            </a:r>
            <a:endParaRPr lang="en-US" sz="844" dirty="0"/>
          </a:p>
        </p:txBody>
      </p:sp>
      <p:sp>
        <p:nvSpPr>
          <p:cNvPr id="15" name="Text 13"/>
          <p:cNvSpPr/>
          <p:nvPr/>
        </p:nvSpPr>
        <p:spPr>
          <a:xfrm>
            <a:off x="1035844" y="2216348"/>
            <a:ext cx="3378994" cy="466130"/>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Real African case studies, including Kenya's renewable-dominant grid, Egypt's Benban Solar Park, the Lake Turkana wind farm, Ethiopia's Grand Ethio…</a:t>
            </a:r>
            <a:endParaRPr lang="en-US" sz="816" dirty="0"/>
          </a:p>
        </p:txBody>
      </p:sp>
      <p:sp>
        <p:nvSpPr>
          <p:cNvPr id="16" name="Text 14"/>
          <p:cNvSpPr/>
          <p:nvPr/>
        </p:nvSpPr>
        <p:spPr>
          <a:xfrm>
            <a:off x="4654153" y="2098477"/>
            <a:ext cx="3971925" cy="701873"/>
          </a:xfrm>
          <a:prstGeom prst="roundRect">
            <a:avLst>
              <a:gd name="adj" fmla="val 18999"/>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86313" y="2216348"/>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18" name="Text 16"/>
          <p:cNvSpPr/>
          <p:nvPr/>
        </p:nvSpPr>
        <p:spPr>
          <a:xfrm>
            <a:off x="4786313" y="2216348"/>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4</a:t>
            </a:r>
            <a:endParaRPr lang="en-US" sz="844" dirty="0"/>
          </a:p>
        </p:txBody>
      </p:sp>
      <p:sp>
        <p:nvSpPr>
          <p:cNvPr id="19" name="Text 17"/>
          <p:cNvSpPr/>
          <p:nvPr/>
        </p:nvSpPr>
        <p:spPr>
          <a:xfrm>
            <a:off x="5114925" y="2216348"/>
            <a:ext cx="3378994" cy="466130"/>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How energy storage and mini-grids extend the reach and reliability of renewable power, particularly for communities not served by national grids.</a:t>
            </a:r>
            <a:endParaRPr lang="en-US" sz="816" dirty="0"/>
          </a:p>
        </p:txBody>
      </p:sp>
      <p:sp>
        <p:nvSpPr>
          <p:cNvPr id="20" name="Text 18"/>
          <p:cNvSpPr/>
          <p:nvPr/>
        </p:nvSpPr>
        <p:spPr>
          <a:xfrm>
            <a:off x="575072" y="2907506"/>
            <a:ext cx="3971925" cy="701873"/>
          </a:xfrm>
          <a:prstGeom prst="roundRect">
            <a:avLst>
              <a:gd name="adj" fmla="val 18999"/>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707231" y="3025378"/>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22" name="Text 20"/>
          <p:cNvSpPr/>
          <p:nvPr/>
        </p:nvSpPr>
        <p:spPr>
          <a:xfrm>
            <a:off x="707231" y="3025378"/>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5</a:t>
            </a:r>
            <a:endParaRPr lang="en-US" sz="844" dirty="0"/>
          </a:p>
        </p:txBody>
      </p:sp>
      <p:sp>
        <p:nvSpPr>
          <p:cNvPr id="23" name="Text 21"/>
          <p:cNvSpPr/>
          <p:nvPr/>
        </p:nvSpPr>
        <p:spPr>
          <a:xfrm>
            <a:off x="1035844" y="3025378"/>
            <a:ext cx="3378994" cy="466130"/>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The policy tools (feed-in tariffs, competitive auctions, net metering) and financing mechanisms (blended finance, development finance institutions)…</a:t>
            </a:r>
            <a:endParaRPr lang="en-US" sz="816" dirty="0"/>
          </a:p>
        </p:txBody>
      </p:sp>
      <p:sp>
        <p:nvSpPr>
          <p:cNvPr id="24" name="Text 22"/>
          <p:cNvSpPr/>
          <p:nvPr/>
        </p:nvSpPr>
        <p:spPr>
          <a:xfrm>
            <a:off x="4654153" y="2907506"/>
            <a:ext cx="3971925" cy="701873"/>
          </a:xfrm>
          <a:prstGeom prst="roundRect">
            <a:avLst>
              <a:gd name="adj" fmla="val 18999"/>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5" name="Text 23"/>
          <p:cNvSpPr/>
          <p:nvPr/>
        </p:nvSpPr>
        <p:spPr>
          <a:xfrm>
            <a:off x="4786313" y="3025378"/>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26" name="Text 24"/>
          <p:cNvSpPr/>
          <p:nvPr/>
        </p:nvSpPr>
        <p:spPr>
          <a:xfrm>
            <a:off x="4786313" y="3025378"/>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6</a:t>
            </a:r>
            <a:endParaRPr lang="en-US" sz="844" dirty="0"/>
          </a:p>
        </p:txBody>
      </p:sp>
      <p:sp>
        <p:nvSpPr>
          <p:cNvPr id="27" name="Text 25"/>
          <p:cNvSpPr/>
          <p:nvPr/>
        </p:nvSpPr>
        <p:spPr>
          <a:xfrm>
            <a:off x="5114925" y="3025378"/>
            <a:ext cx="3378994" cy="466130"/>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How to critically evaluate the trade-offs, economic, environmental, social and geopolitical — involved in scaling renewable energy across diverse A…</a:t>
            </a:r>
            <a:endParaRPr lang="en-US" sz="816" dirty="0"/>
          </a:p>
        </p:txBody>
      </p:sp>
    </p:spTree>
  </p:cSld>
  <p:clrMapOvr>
    <a:masterClrMapping/>
  </p:clrMapOvr>
  <p:transition spd="med" advTm="14000">
    <p:fade/>
  </p:transition>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D4A017"/>
          </a:solidFill>
          <a:ln/>
        </p:spPr>
        <p:txBody>
          <a:bodyPr wrap="square" rtlCol="0" anchor="ctr"/>
          <a:lstStyle/>
          <a:p>
            <a:pPr indent="0" marL="0">
              <a:buNone/>
            </a:pPr>
            <a:endParaRPr lang="en-US" dirty="0"/>
          </a:p>
        </p:txBody>
      </p:sp>
      <p:sp>
        <p:nvSpPr>
          <p:cNvPr id="3" name="Text 1"/>
          <p:cNvSpPr/>
          <p:nvPr/>
        </p:nvSpPr>
        <p:spPr>
          <a:xfrm>
            <a:off x="571500" y="442913"/>
            <a:ext cx="1341521"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Carlito" pitchFamily="34" charset="0"/>
                <a:ea typeface="Carlito" pitchFamily="34" charset="-122"/>
                <a:cs typeface="Carlito" pitchFamily="34" charset="-120"/>
              </a:rPr>
              <a:t>COURSE MAP</a:t>
            </a:r>
            <a:endParaRPr lang="en-US" sz="800" dirty="0"/>
          </a:p>
        </p:txBody>
      </p:sp>
      <p:sp>
        <p:nvSpPr>
          <p:cNvPr id="4" name="Text 2"/>
          <p:cNvSpPr/>
          <p:nvPr/>
        </p:nvSpPr>
        <p:spPr>
          <a:xfrm>
            <a:off x="571500" y="757238"/>
            <a:ext cx="2560515" cy="416624"/>
          </a:xfrm>
          <a:prstGeom prst="rect">
            <a:avLst/>
          </a:prstGeom>
          <a:noFill/>
          <a:ln/>
        </p:spPr>
        <p:txBody>
          <a:bodyPr wrap="none" lIns="0" tIns="0" rIns="0" bIns="0" rtlCol="0" anchor="t"/>
          <a:lstStyle/>
          <a:p>
            <a:pPr algn="l" indent="0" marL="0">
              <a:lnSpc>
                <a:spcPts val="3038"/>
              </a:lnSpc>
              <a:buNone/>
            </a:pPr>
            <a:r>
              <a:rPr lang="en-US" sz="2025" b="1" dirty="0">
                <a:solidFill>
                  <a:srgbClr val="F2F5F9"/>
                </a:solidFill>
                <a:latin typeface="Tinos" pitchFamily="34" charset="0"/>
                <a:ea typeface="Tinos" pitchFamily="34" charset="-122"/>
                <a:cs typeface="Tinos" pitchFamily="34" charset="-120"/>
              </a:rPr>
              <a:t>Your learning journey</a:t>
            </a:r>
            <a:endParaRPr lang="en-US" sz="2025" dirty="0"/>
          </a:p>
        </p:txBody>
      </p:sp>
      <p:sp>
        <p:nvSpPr>
          <p:cNvPr id="5" name="Shape 3"/>
          <p:cNvSpPr/>
          <p:nvPr/>
        </p:nvSpPr>
        <p:spPr>
          <a:xfrm>
            <a:off x="571500" y="1771650"/>
            <a:ext cx="7715250" cy="0"/>
          </a:xfrm>
          <a:prstGeom prst="line">
            <a:avLst/>
          </a:prstGeom>
          <a:noFill/>
          <a:ln w="7144">
            <a:solidFill>
              <a:srgbClr val="9FB3CE"/>
            </a:solidFill>
            <a:prstDash val="solid"/>
          </a:ln>
        </p:spPr>
      </p:sp>
      <p:sp>
        <p:nvSpPr>
          <p:cNvPr id="6" name="Text 4"/>
          <p:cNvSpPr/>
          <p:nvPr/>
        </p:nvSpPr>
        <p:spPr>
          <a:xfrm>
            <a:off x="571500" y="1378744"/>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7" name="Text 5"/>
          <p:cNvSpPr/>
          <p:nvPr/>
        </p:nvSpPr>
        <p:spPr>
          <a:xfrm>
            <a:off x="571500" y="1378744"/>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01</a:t>
            </a:r>
            <a:endParaRPr lang="en-US" sz="956" dirty="0"/>
          </a:p>
        </p:txBody>
      </p:sp>
      <p:sp>
        <p:nvSpPr>
          <p:cNvPr id="8" name="Text 6"/>
          <p:cNvSpPr/>
          <p:nvPr/>
        </p:nvSpPr>
        <p:spPr>
          <a:xfrm>
            <a:off x="1000125" y="1378744"/>
            <a:ext cx="3711290"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Foundations of Renewable Energy and Africa's Energy Landscape</a:t>
            </a:r>
            <a:endParaRPr lang="en-US" sz="928" dirty="0"/>
          </a:p>
        </p:txBody>
      </p:sp>
      <p:sp>
        <p:nvSpPr>
          <p:cNvPr id="9" name="Text 7"/>
          <p:cNvSpPr/>
          <p:nvPr/>
        </p:nvSpPr>
        <p:spPr>
          <a:xfrm>
            <a:off x="1000125" y="1569839"/>
            <a:ext cx="3896854"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3 lessons · 6m</a:t>
            </a:r>
            <a:endParaRPr lang="en-US" sz="800" dirty="0"/>
          </a:p>
        </p:txBody>
      </p:sp>
      <p:sp>
        <p:nvSpPr>
          <p:cNvPr id="10" name="Shape 8"/>
          <p:cNvSpPr/>
          <p:nvPr/>
        </p:nvSpPr>
        <p:spPr>
          <a:xfrm>
            <a:off x="571500" y="2232422"/>
            <a:ext cx="7715250" cy="0"/>
          </a:xfrm>
          <a:prstGeom prst="line">
            <a:avLst/>
          </a:prstGeom>
          <a:noFill/>
          <a:ln w="7144">
            <a:solidFill>
              <a:srgbClr val="9FB3CE"/>
            </a:solidFill>
            <a:prstDash val="solid"/>
          </a:ln>
        </p:spPr>
      </p:sp>
      <p:sp>
        <p:nvSpPr>
          <p:cNvPr id="11" name="Text 9"/>
          <p:cNvSpPr/>
          <p:nvPr/>
        </p:nvSpPr>
        <p:spPr>
          <a:xfrm>
            <a:off x="571500" y="1839516"/>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12" name="Text 10"/>
          <p:cNvSpPr/>
          <p:nvPr/>
        </p:nvSpPr>
        <p:spPr>
          <a:xfrm>
            <a:off x="571500" y="1839516"/>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02</a:t>
            </a:r>
            <a:endParaRPr lang="en-US" sz="956" dirty="0"/>
          </a:p>
        </p:txBody>
      </p:sp>
      <p:sp>
        <p:nvSpPr>
          <p:cNvPr id="13" name="Text 11"/>
          <p:cNvSpPr/>
          <p:nvPr/>
        </p:nvSpPr>
        <p:spPr>
          <a:xfrm>
            <a:off x="1000125" y="1839516"/>
            <a:ext cx="1407464" cy="163663"/>
          </a:xfrm>
          <a:prstGeom prst="rect">
            <a:avLst/>
          </a:prstGeom>
          <a:noFill/>
          <a:ln/>
        </p:spPr>
        <p:txBody>
          <a:bodyPr wrap="non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Solar Energy for Africa</a:t>
            </a:r>
            <a:endParaRPr lang="en-US" sz="928" dirty="0"/>
          </a:p>
        </p:txBody>
      </p:sp>
      <p:sp>
        <p:nvSpPr>
          <p:cNvPr id="14" name="Text 12"/>
          <p:cNvSpPr/>
          <p:nvPr/>
        </p:nvSpPr>
        <p:spPr>
          <a:xfrm>
            <a:off x="1000125" y="2030611"/>
            <a:ext cx="1499589"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3 lessons · 6m</a:t>
            </a:r>
            <a:endParaRPr lang="en-US" sz="800" dirty="0"/>
          </a:p>
        </p:txBody>
      </p:sp>
      <p:sp>
        <p:nvSpPr>
          <p:cNvPr id="15" name="Shape 13"/>
          <p:cNvSpPr/>
          <p:nvPr/>
        </p:nvSpPr>
        <p:spPr>
          <a:xfrm>
            <a:off x="571500" y="2693194"/>
            <a:ext cx="7715250" cy="0"/>
          </a:xfrm>
          <a:prstGeom prst="line">
            <a:avLst/>
          </a:prstGeom>
          <a:noFill/>
          <a:ln w="7144">
            <a:solidFill>
              <a:srgbClr val="9FB3CE"/>
            </a:solidFill>
            <a:prstDash val="solid"/>
          </a:ln>
        </p:spPr>
      </p:sp>
      <p:sp>
        <p:nvSpPr>
          <p:cNvPr id="16" name="Text 14"/>
          <p:cNvSpPr/>
          <p:nvPr/>
        </p:nvSpPr>
        <p:spPr>
          <a:xfrm>
            <a:off x="571500" y="2300288"/>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17" name="Text 15"/>
          <p:cNvSpPr/>
          <p:nvPr/>
        </p:nvSpPr>
        <p:spPr>
          <a:xfrm>
            <a:off x="571500" y="2300288"/>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03</a:t>
            </a:r>
            <a:endParaRPr lang="en-US" sz="956" dirty="0"/>
          </a:p>
        </p:txBody>
      </p:sp>
      <p:sp>
        <p:nvSpPr>
          <p:cNvPr id="18" name="Text 16"/>
          <p:cNvSpPr/>
          <p:nvPr/>
        </p:nvSpPr>
        <p:spPr>
          <a:xfrm>
            <a:off x="1000125" y="2300288"/>
            <a:ext cx="1398869" cy="163663"/>
          </a:xfrm>
          <a:prstGeom prst="rect">
            <a:avLst/>
          </a:prstGeom>
          <a:noFill/>
          <a:ln/>
        </p:spPr>
        <p:txBody>
          <a:bodyPr wrap="non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Wind Energy for Africa</a:t>
            </a:r>
            <a:endParaRPr lang="en-US" sz="928" dirty="0"/>
          </a:p>
        </p:txBody>
      </p:sp>
      <p:sp>
        <p:nvSpPr>
          <p:cNvPr id="19" name="Text 17"/>
          <p:cNvSpPr/>
          <p:nvPr/>
        </p:nvSpPr>
        <p:spPr>
          <a:xfrm>
            <a:off x="1000125" y="2491383"/>
            <a:ext cx="1490431"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3 lessons · 6m</a:t>
            </a:r>
            <a:endParaRPr lang="en-US" sz="800" dirty="0"/>
          </a:p>
        </p:txBody>
      </p:sp>
      <p:sp>
        <p:nvSpPr>
          <p:cNvPr id="20" name="Shape 18"/>
          <p:cNvSpPr/>
          <p:nvPr/>
        </p:nvSpPr>
        <p:spPr>
          <a:xfrm>
            <a:off x="571500" y="3153966"/>
            <a:ext cx="7715250" cy="0"/>
          </a:xfrm>
          <a:prstGeom prst="line">
            <a:avLst/>
          </a:prstGeom>
          <a:noFill/>
          <a:ln w="7144">
            <a:solidFill>
              <a:srgbClr val="9FB3CE"/>
            </a:solidFill>
            <a:prstDash val="solid"/>
          </a:ln>
        </p:spPr>
      </p:sp>
      <p:sp>
        <p:nvSpPr>
          <p:cNvPr id="21" name="Text 19"/>
          <p:cNvSpPr/>
          <p:nvPr/>
        </p:nvSpPr>
        <p:spPr>
          <a:xfrm>
            <a:off x="571500" y="2761059"/>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22" name="Text 20"/>
          <p:cNvSpPr/>
          <p:nvPr/>
        </p:nvSpPr>
        <p:spPr>
          <a:xfrm>
            <a:off x="571500" y="2761059"/>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04</a:t>
            </a:r>
            <a:endParaRPr lang="en-US" sz="956" dirty="0"/>
          </a:p>
        </p:txBody>
      </p:sp>
      <p:sp>
        <p:nvSpPr>
          <p:cNvPr id="23" name="Text 21"/>
          <p:cNvSpPr/>
          <p:nvPr/>
        </p:nvSpPr>
        <p:spPr>
          <a:xfrm>
            <a:off x="1000125" y="2761059"/>
            <a:ext cx="1453409" cy="163663"/>
          </a:xfrm>
          <a:prstGeom prst="rect">
            <a:avLst/>
          </a:prstGeom>
          <a:noFill/>
          <a:ln/>
        </p:spPr>
        <p:txBody>
          <a:bodyPr wrap="non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Hydropower for Africa</a:t>
            </a:r>
            <a:endParaRPr lang="en-US" sz="928" dirty="0"/>
          </a:p>
        </p:txBody>
      </p:sp>
      <p:sp>
        <p:nvSpPr>
          <p:cNvPr id="24" name="Text 22"/>
          <p:cNvSpPr/>
          <p:nvPr/>
        </p:nvSpPr>
        <p:spPr>
          <a:xfrm>
            <a:off x="1000125" y="2952155"/>
            <a:ext cx="1453409"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3 lessons · 6m</a:t>
            </a:r>
            <a:endParaRPr lang="en-US" sz="800" dirty="0"/>
          </a:p>
        </p:txBody>
      </p:sp>
      <p:sp>
        <p:nvSpPr>
          <p:cNvPr id="25" name="Shape 23"/>
          <p:cNvSpPr/>
          <p:nvPr/>
        </p:nvSpPr>
        <p:spPr>
          <a:xfrm>
            <a:off x="571500" y="3614738"/>
            <a:ext cx="7715250" cy="0"/>
          </a:xfrm>
          <a:prstGeom prst="line">
            <a:avLst/>
          </a:prstGeom>
          <a:noFill/>
          <a:ln w="7144">
            <a:solidFill>
              <a:srgbClr val="9FB3CE"/>
            </a:solidFill>
            <a:prstDash val="solid"/>
          </a:ln>
        </p:spPr>
      </p:sp>
      <p:sp>
        <p:nvSpPr>
          <p:cNvPr id="26" name="Text 24"/>
          <p:cNvSpPr/>
          <p:nvPr/>
        </p:nvSpPr>
        <p:spPr>
          <a:xfrm>
            <a:off x="571500" y="3221831"/>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27" name="Text 25"/>
          <p:cNvSpPr/>
          <p:nvPr/>
        </p:nvSpPr>
        <p:spPr>
          <a:xfrm>
            <a:off x="571500" y="3221831"/>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05</a:t>
            </a:r>
            <a:endParaRPr lang="en-US" sz="956" dirty="0"/>
          </a:p>
        </p:txBody>
      </p:sp>
      <p:sp>
        <p:nvSpPr>
          <p:cNvPr id="28" name="Text 26"/>
          <p:cNvSpPr/>
          <p:nvPr/>
        </p:nvSpPr>
        <p:spPr>
          <a:xfrm>
            <a:off x="1000125" y="3221831"/>
            <a:ext cx="2223559"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Geothermal and Bioenergy for Africa</a:t>
            </a:r>
            <a:endParaRPr lang="en-US" sz="928" dirty="0"/>
          </a:p>
        </p:txBody>
      </p:sp>
      <p:sp>
        <p:nvSpPr>
          <p:cNvPr id="29" name="Text 27"/>
          <p:cNvSpPr/>
          <p:nvPr/>
        </p:nvSpPr>
        <p:spPr>
          <a:xfrm>
            <a:off x="1000125" y="3412927"/>
            <a:ext cx="2161794"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3 lessons · 6m</a:t>
            </a:r>
            <a:endParaRPr lang="en-US" sz="800" dirty="0"/>
          </a:p>
        </p:txBody>
      </p:sp>
      <p:sp>
        <p:nvSpPr>
          <p:cNvPr id="30" name="Shape 28"/>
          <p:cNvSpPr/>
          <p:nvPr/>
        </p:nvSpPr>
        <p:spPr>
          <a:xfrm>
            <a:off x="571500" y="4075509"/>
            <a:ext cx="7715250" cy="0"/>
          </a:xfrm>
          <a:prstGeom prst="line">
            <a:avLst/>
          </a:prstGeom>
          <a:noFill/>
          <a:ln w="7144">
            <a:solidFill>
              <a:srgbClr val="9FB3CE"/>
            </a:solidFill>
            <a:prstDash val="solid"/>
          </a:ln>
        </p:spPr>
      </p:sp>
      <p:sp>
        <p:nvSpPr>
          <p:cNvPr id="31" name="Text 29"/>
          <p:cNvSpPr/>
          <p:nvPr/>
        </p:nvSpPr>
        <p:spPr>
          <a:xfrm>
            <a:off x="571500" y="3682603"/>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32" name="Text 30"/>
          <p:cNvSpPr/>
          <p:nvPr/>
        </p:nvSpPr>
        <p:spPr>
          <a:xfrm>
            <a:off x="571500" y="3682603"/>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06</a:t>
            </a:r>
            <a:endParaRPr lang="en-US" sz="956" dirty="0"/>
          </a:p>
        </p:txBody>
      </p:sp>
      <p:sp>
        <p:nvSpPr>
          <p:cNvPr id="33" name="Text 31"/>
          <p:cNvSpPr/>
          <p:nvPr/>
        </p:nvSpPr>
        <p:spPr>
          <a:xfrm>
            <a:off x="1000125" y="3682603"/>
            <a:ext cx="4986672"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Energy Storage, Mini-Grids, Policy and Financing for Scaling Renewable Energy in Africa</a:t>
            </a:r>
            <a:endParaRPr lang="en-US" sz="928" dirty="0"/>
          </a:p>
        </p:txBody>
      </p:sp>
      <p:sp>
        <p:nvSpPr>
          <p:cNvPr id="34" name="Text 32"/>
          <p:cNvSpPr/>
          <p:nvPr/>
        </p:nvSpPr>
        <p:spPr>
          <a:xfrm>
            <a:off x="1000125" y="3873698"/>
            <a:ext cx="5236006"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3 lessons · 6m</a:t>
            </a:r>
            <a:endParaRPr lang="en-US" sz="800" dirty="0"/>
          </a:p>
        </p:txBody>
      </p:sp>
    </p:spTree>
  </p:cSld>
  <p:clrMapOvr>
    <a:masterClrMapping/>
  </p:clrMapOvr>
  <p:transition spd="med" advTm="14000">
    <p:fade/>
  </p:transition>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01 · 3 LESSONS</a:t>
            </a:r>
            <a:endParaRPr lang="en-US" sz="800" dirty="0"/>
          </a:p>
        </p:txBody>
      </p:sp>
      <p:sp>
        <p:nvSpPr>
          <p:cNvPr id="5" name="Text 2"/>
          <p:cNvSpPr/>
          <p:nvPr/>
        </p:nvSpPr>
        <p:spPr>
          <a:xfrm>
            <a:off x="571500" y="1143000"/>
            <a:ext cx="7000875" cy="780687"/>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Foundations of Renewable Energy and Africa's Energy Landscape</a:t>
            </a:r>
            <a:endParaRPr lang="en-US" sz="2475" dirty="0"/>
          </a:p>
        </p:txBody>
      </p:sp>
      <p:sp>
        <p:nvSpPr>
          <p:cNvPr id="6" name="Text 3"/>
          <p:cNvSpPr/>
          <p:nvPr/>
        </p:nvSpPr>
        <p:spPr>
          <a:xfrm>
            <a:off x="571500" y="2286000"/>
            <a:ext cx="6143625" cy="419517"/>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Renewable energy is energy collected from resources that are naturally replenished on a human timescale: sunlight, wind, flowing and falling water, geothermal heat, and organic...</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01</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What Counts as Renewable Energy</a:t>
            </a:r>
            <a:endParaRPr lang="en-US" sz="800" dirty="0"/>
          </a:p>
        </p:txBody>
      </p:sp>
      <p:sp>
        <p:nvSpPr>
          <p:cNvPr id="7" name="Text 5"/>
          <p:cNvSpPr/>
          <p:nvPr/>
        </p:nvSpPr>
        <p:spPr>
          <a:xfrm>
            <a:off x="4192033"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Africa's Current Energy Mix and Access Gap</a:t>
            </a:r>
            <a:endParaRPr lang="en-US" sz="800" dirty="0"/>
          </a:p>
        </p:txBody>
      </p:sp>
      <p:sp>
        <p:nvSpPr>
          <p:cNvPr id="11" name="Text 9"/>
          <p:cNvSpPr/>
          <p:nvPr/>
        </p:nvSpPr>
        <p:spPr>
          <a:xfrm>
            <a:off x="8263971"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247951" cy="148568"/>
          </a:xfrm>
          <a:prstGeom prst="rect">
            <a:avLst/>
          </a:prstGeom>
          <a:noFill/>
          <a:ln/>
        </p:spPr>
        <p:txBody>
          <a:bodyPr wrap="square" lIns="0" tIns="0" rIns="0" bIns="0" rtlCol="0" anchor="t"/>
          <a:lstStyle/>
          <a:p>
            <a:pPr algn="l" indent="0" marL="0">
              <a:lnSpc>
                <a:spcPts val="1103"/>
              </a:lnSpc>
              <a:buNone/>
            </a:pPr>
            <a:r>
              <a:rPr lang="en-US" sz="788" dirty="0">
                <a:solidFill>
                  <a:srgbClr val="33425C"/>
                </a:solidFill>
                <a:latin typeface="Carlito" pitchFamily="34" charset="0"/>
                <a:ea typeface="Carlito" pitchFamily="34" charset="-122"/>
                <a:cs typeface="Carlito" pitchFamily="34" charset="-120"/>
              </a:rPr>
              <a:t>Why Africa's Renewable Potential Is Considered Exceptional</a:t>
            </a:r>
            <a:endParaRPr lang="en-US" sz="788" dirty="0"/>
          </a:p>
        </p:txBody>
      </p:sp>
      <p:sp>
        <p:nvSpPr>
          <p:cNvPr id="15" name="Text 13"/>
          <p:cNvSpPr/>
          <p:nvPr/>
        </p:nvSpPr>
        <p:spPr>
          <a:xfrm>
            <a:off x="4192033"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Tree>
  </p:cSld>
  <p:clrMapOvr>
    <a:masterClrMapping/>
  </p:clrMapOvr>
  <p:transition spd="med" advTm="12000">
    <p:fade/>
  </p:transition>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01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1894576"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What Counts as Renewable Energy</a:t>
            </a:r>
            <a:endParaRPr lang="en-US" sz="872" dirty="0"/>
          </a:p>
        </p:txBody>
      </p:sp>
      <p:sp>
        <p:nvSpPr>
          <p:cNvPr id="8" name="Text 6"/>
          <p:cNvSpPr/>
          <p:nvPr/>
        </p:nvSpPr>
        <p:spPr>
          <a:xfrm>
            <a:off x="828675" y="1546399"/>
            <a:ext cx="1894576"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What Counts as Renewable Energy</a:t>
            </a:r>
            <a:endParaRPr lang="en-US" sz="800"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2355803"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Africa's Current Energy Mix and Access Gap</a:t>
            </a:r>
            <a:endParaRPr lang="en-US" sz="872" dirty="0"/>
          </a:p>
        </p:txBody>
      </p:sp>
      <p:sp>
        <p:nvSpPr>
          <p:cNvPr id="12" name="Text 10"/>
          <p:cNvSpPr/>
          <p:nvPr/>
        </p:nvSpPr>
        <p:spPr>
          <a:xfrm>
            <a:off x="828675" y="2021235"/>
            <a:ext cx="2355803"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Africa's Current Energy Mix and Access Gap</a:t>
            </a:r>
            <a:endParaRPr lang="en-US" sz="675"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2969344"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Why Africa's Renewable Potential Is Considered Exceptional</a:t>
            </a:r>
            <a:endParaRPr lang="en-US" sz="872" dirty="0"/>
          </a:p>
        </p:txBody>
      </p:sp>
      <p:sp>
        <p:nvSpPr>
          <p:cNvPr id="16" name="Text 14"/>
          <p:cNvSpPr/>
          <p:nvPr/>
        </p:nvSpPr>
        <p:spPr>
          <a:xfrm>
            <a:off x="828675" y="2496071"/>
            <a:ext cx="2969344"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Why Africa's Renewable Potential Is Considered Exceptional</a:t>
            </a:r>
            <a:endParaRPr lang="en-US" sz="675" dirty="0"/>
          </a:p>
        </p:txBody>
      </p:sp>
    </p:spTree>
  </p:cSld>
  <p:clrMapOvr>
    <a:masterClrMapping/>
  </p:clrMapOvr>
  <p:transition spd="med" advTm="12000">
    <p:fade/>
  </p:transition>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02 · 3 LESSONS</a:t>
            </a:r>
            <a:endParaRPr lang="en-US" sz="800" dirty="0"/>
          </a:p>
        </p:txBody>
      </p:sp>
      <p:sp>
        <p:nvSpPr>
          <p:cNvPr id="5" name="Text 2"/>
          <p:cNvSpPr/>
          <p:nvPr/>
        </p:nvSpPr>
        <p:spPr>
          <a:xfrm>
            <a:off x="571500" y="1143000"/>
            <a:ext cx="7350919" cy="390343"/>
          </a:xfrm>
          <a:prstGeom prst="rect">
            <a:avLst/>
          </a:prstGeom>
          <a:noFill/>
          <a:ln/>
        </p:spPr>
        <p:txBody>
          <a:bodyPr wrap="non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Solar Energy for Africa</a:t>
            </a:r>
            <a:endParaRPr lang="en-US" sz="2475" dirty="0"/>
          </a:p>
        </p:txBody>
      </p:sp>
      <p:sp>
        <p:nvSpPr>
          <p:cNvPr id="6" name="Text 3"/>
          <p:cNvSpPr/>
          <p:nvPr/>
        </p:nvSpPr>
        <p:spPr>
          <a:xfrm>
            <a:off x="571500" y="2286000"/>
            <a:ext cx="6143625" cy="419517"/>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Solar PV panels are made of semiconductor cells, most commonly silicon, that convert sunlight directly into direct current (DC) electricity through the photovoltaic effect. An...</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02</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How Solar Photovoltaic (PV) Technology Works</a:t>
            </a:r>
            <a:endParaRPr lang="en-US" sz="800" dirty="0"/>
          </a:p>
        </p:txBody>
      </p:sp>
      <p:sp>
        <p:nvSpPr>
          <p:cNvPr id="7" name="Text 5"/>
          <p:cNvSpPr/>
          <p:nvPr/>
        </p:nvSpPr>
        <p:spPr>
          <a:xfrm>
            <a:off x="4192033"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Why Africa Is Well Suited to Solar</a:t>
            </a:r>
            <a:endParaRPr lang="en-US" sz="800" dirty="0"/>
          </a:p>
        </p:txBody>
      </p:sp>
      <p:sp>
        <p:nvSpPr>
          <p:cNvPr id="11" name="Text 9"/>
          <p:cNvSpPr/>
          <p:nvPr/>
        </p:nvSpPr>
        <p:spPr>
          <a:xfrm>
            <a:off x="8263971"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Scales of Solar Deployment</a:t>
            </a:r>
            <a:endParaRPr lang="en-US" sz="800" dirty="0"/>
          </a:p>
        </p:txBody>
      </p:sp>
      <p:sp>
        <p:nvSpPr>
          <p:cNvPr id="15" name="Text 13"/>
          <p:cNvSpPr/>
          <p:nvPr/>
        </p:nvSpPr>
        <p:spPr>
          <a:xfrm>
            <a:off x="4192033"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Tree>
  </p:cSld>
  <p:clrMapOvr>
    <a:masterClrMapping/>
  </p:clrMapOvr>
  <p:transition spd="med" advTm="12000">
    <p:fade/>
  </p:transition>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02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2514689"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How Solar Photovoltaic (PV) Technology Works</a:t>
            </a:r>
            <a:endParaRPr lang="en-US" sz="872" dirty="0"/>
          </a:p>
        </p:txBody>
      </p:sp>
      <p:sp>
        <p:nvSpPr>
          <p:cNvPr id="8" name="Text 6"/>
          <p:cNvSpPr/>
          <p:nvPr/>
        </p:nvSpPr>
        <p:spPr>
          <a:xfrm>
            <a:off x="828675" y="1546399"/>
            <a:ext cx="2514689"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How Solar Photovoltaic (PV) Technology Works</a:t>
            </a:r>
            <a:endParaRPr lang="en-US" sz="675"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1778968"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Why Africa Is Well Suited to Solar</a:t>
            </a:r>
            <a:endParaRPr lang="en-US" sz="872" dirty="0"/>
          </a:p>
        </p:txBody>
      </p:sp>
      <p:sp>
        <p:nvSpPr>
          <p:cNvPr id="12" name="Text 10"/>
          <p:cNvSpPr/>
          <p:nvPr/>
        </p:nvSpPr>
        <p:spPr>
          <a:xfrm>
            <a:off x="828675" y="2021235"/>
            <a:ext cx="1778968"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Why Africa Is Well Suited to Solar</a:t>
            </a:r>
            <a:endParaRPr lang="en-US" sz="675"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1475662"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Scales of Solar Deployment</a:t>
            </a:r>
            <a:endParaRPr lang="en-US" sz="872" dirty="0"/>
          </a:p>
        </p:txBody>
      </p:sp>
      <p:sp>
        <p:nvSpPr>
          <p:cNvPr id="16" name="Text 14"/>
          <p:cNvSpPr/>
          <p:nvPr/>
        </p:nvSpPr>
        <p:spPr>
          <a:xfrm>
            <a:off x="828675" y="2496071"/>
            <a:ext cx="1475662"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Scales of Solar Deployment</a:t>
            </a:r>
            <a:endParaRPr lang="en-US" sz="675" dirty="0"/>
          </a:p>
        </p:txBody>
      </p:sp>
    </p:spTree>
  </p:cSld>
  <p:clrMapOvr>
    <a:masterClrMapping/>
  </p:clrMapOvr>
  <p:transition spd="med" advTm="12000">
    <p:fade/>
  </p:transition>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03 · 3 LESSONS</a:t>
            </a:r>
            <a:endParaRPr lang="en-US" sz="800" dirty="0"/>
          </a:p>
        </p:txBody>
      </p:sp>
      <p:sp>
        <p:nvSpPr>
          <p:cNvPr id="5" name="Text 2"/>
          <p:cNvSpPr/>
          <p:nvPr/>
        </p:nvSpPr>
        <p:spPr>
          <a:xfrm>
            <a:off x="571500" y="1143000"/>
            <a:ext cx="7350919" cy="390343"/>
          </a:xfrm>
          <a:prstGeom prst="rect">
            <a:avLst/>
          </a:prstGeom>
          <a:noFill/>
          <a:ln/>
        </p:spPr>
        <p:txBody>
          <a:bodyPr wrap="non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Wind Energy for Africa</a:t>
            </a:r>
            <a:endParaRPr lang="en-US" sz="2475" dirty="0"/>
          </a:p>
        </p:txBody>
      </p:sp>
      <p:sp>
        <p:nvSpPr>
          <p:cNvPr id="6" name="Text 3"/>
          <p:cNvSpPr/>
          <p:nvPr/>
        </p:nvSpPr>
        <p:spPr>
          <a:xfrm>
            <a:off x="571500" y="2286000"/>
            <a:ext cx="6143625" cy="419517"/>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A wind turbine converts the kinetic energy of moving air into rotational motion via blades attached to a rotor, which spins a generator to produce electricity. Turbine output...</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03</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How Wind Turbines Generate Electricity</a:t>
            </a:r>
            <a:endParaRPr lang="en-US" sz="800" dirty="0"/>
          </a:p>
        </p:txBody>
      </p:sp>
      <p:sp>
        <p:nvSpPr>
          <p:cNvPr id="7" name="Text 5"/>
          <p:cNvSpPr/>
          <p:nvPr/>
        </p:nvSpPr>
        <p:spPr>
          <a:xfrm>
            <a:off x="4192033"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Africa's Wind Corridors</a:t>
            </a:r>
            <a:endParaRPr lang="en-US" sz="800" dirty="0"/>
          </a:p>
        </p:txBody>
      </p:sp>
      <p:sp>
        <p:nvSpPr>
          <p:cNvPr id="11" name="Text 9"/>
          <p:cNvSpPr/>
          <p:nvPr/>
        </p:nvSpPr>
        <p:spPr>
          <a:xfrm>
            <a:off x="8263971"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247951"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Challenges Specific to Wind Development in Africa</a:t>
            </a:r>
            <a:endParaRPr lang="en-US" sz="800" dirty="0"/>
          </a:p>
        </p:txBody>
      </p:sp>
      <p:sp>
        <p:nvSpPr>
          <p:cNvPr id="15" name="Text 13"/>
          <p:cNvSpPr/>
          <p:nvPr/>
        </p:nvSpPr>
        <p:spPr>
          <a:xfrm>
            <a:off x="4192033"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Tree>
  </p:cSld>
  <p:clrMapOvr>
    <a:masterClrMapping/>
  </p:clrMapOvr>
  <p:transition spd="med" advTm="12000">
    <p:fade/>
  </p:transition>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03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2113496"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How Wind Turbines Generate Electricity</a:t>
            </a:r>
            <a:endParaRPr lang="en-US" sz="872" dirty="0"/>
          </a:p>
        </p:txBody>
      </p:sp>
      <p:sp>
        <p:nvSpPr>
          <p:cNvPr id="8" name="Text 6"/>
          <p:cNvSpPr/>
          <p:nvPr/>
        </p:nvSpPr>
        <p:spPr>
          <a:xfrm>
            <a:off x="828675" y="1546399"/>
            <a:ext cx="2113496"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How Wind Turbines Generate Electricity</a:t>
            </a:r>
            <a:endParaRPr lang="en-US" sz="675"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1241584"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Africa's Wind Corridors</a:t>
            </a:r>
            <a:endParaRPr lang="en-US" sz="872" dirty="0"/>
          </a:p>
        </p:txBody>
      </p:sp>
      <p:sp>
        <p:nvSpPr>
          <p:cNvPr id="12" name="Text 10"/>
          <p:cNvSpPr/>
          <p:nvPr/>
        </p:nvSpPr>
        <p:spPr>
          <a:xfrm>
            <a:off x="828675" y="2021235"/>
            <a:ext cx="1241584" cy="128588"/>
          </a:xfrm>
          <a:prstGeom prst="rect">
            <a:avLst/>
          </a:prstGeom>
          <a:noFill/>
          <a:ln/>
        </p:spPr>
        <p:txBody>
          <a:bodyPr wrap="non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Africa's Wind Corridors</a:t>
            </a:r>
            <a:endParaRPr lang="en-US" sz="675"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2486471"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Challenges Specific to Wind Development in Africa</a:t>
            </a:r>
            <a:endParaRPr lang="en-US" sz="872" dirty="0"/>
          </a:p>
        </p:txBody>
      </p:sp>
      <p:sp>
        <p:nvSpPr>
          <p:cNvPr id="16" name="Text 14"/>
          <p:cNvSpPr/>
          <p:nvPr/>
        </p:nvSpPr>
        <p:spPr>
          <a:xfrm>
            <a:off x="828675" y="2496071"/>
            <a:ext cx="2486471"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Challenges Specific to Wind Development in Africa</a:t>
            </a:r>
            <a:endParaRPr lang="en-US" sz="675" dirty="0"/>
          </a:p>
        </p:txBody>
      </p:sp>
    </p:spTree>
  </p:cSld>
  <p:clrMapOvr>
    <a:masterClrMapping/>
  </p:clrMapOvr>
  <p:transition spd="med" advTm="12000">
    <p:fade/>
  </p:transition>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04 · 3 LESSONS</a:t>
            </a:r>
            <a:endParaRPr lang="en-US" sz="800" dirty="0"/>
          </a:p>
        </p:txBody>
      </p:sp>
      <p:sp>
        <p:nvSpPr>
          <p:cNvPr id="5" name="Text 2"/>
          <p:cNvSpPr/>
          <p:nvPr/>
        </p:nvSpPr>
        <p:spPr>
          <a:xfrm>
            <a:off x="571500" y="1143000"/>
            <a:ext cx="7350919" cy="390343"/>
          </a:xfrm>
          <a:prstGeom prst="rect">
            <a:avLst/>
          </a:prstGeom>
          <a:noFill/>
          <a:ln/>
        </p:spPr>
        <p:txBody>
          <a:bodyPr wrap="non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Hydropower for Africa</a:t>
            </a:r>
            <a:endParaRPr lang="en-US" sz="2475" dirty="0"/>
          </a:p>
        </p:txBody>
      </p:sp>
      <p:sp>
        <p:nvSpPr>
          <p:cNvPr id="6" name="Text 3"/>
          <p:cNvSpPr/>
          <p:nvPr/>
        </p:nvSpPr>
        <p:spPr>
          <a:xfrm>
            <a:off x="571500" y="2286000"/>
            <a:ext cx="6143625" cy="419517"/>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Hydropower generates electricity by using the force of flowing or falling water to spin a turbine connected to a generator. Large hydropower plants typically involve a dam that...</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04</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How Hydropower Works</a:t>
            </a:r>
            <a:endParaRPr lang="en-US" sz="800" dirty="0"/>
          </a:p>
        </p:txBody>
      </p:sp>
      <p:sp>
        <p:nvSpPr>
          <p:cNvPr id="7" name="Text 5"/>
          <p:cNvSpPr/>
          <p:nvPr/>
        </p:nvSpPr>
        <p:spPr>
          <a:xfrm>
            <a:off x="4192033"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Large-Scale Hydropower in Africa</a:t>
            </a:r>
            <a:endParaRPr lang="en-US" sz="800" dirty="0"/>
          </a:p>
        </p:txBody>
      </p:sp>
      <p:sp>
        <p:nvSpPr>
          <p:cNvPr id="11" name="Text 9"/>
          <p:cNvSpPr/>
          <p:nvPr/>
        </p:nvSpPr>
        <p:spPr>
          <a:xfrm>
            <a:off x="8263971"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Small and Micro-Hydro</a:t>
            </a:r>
            <a:endParaRPr lang="en-US" sz="800" dirty="0"/>
          </a:p>
        </p:txBody>
      </p:sp>
      <p:sp>
        <p:nvSpPr>
          <p:cNvPr id="15" name="Text 13"/>
          <p:cNvSpPr/>
          <p:nvPr/>
        </p:nvSpPr>
        <p:spPr>
          <a:xfrm>
            <a:off x="4192033"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Tree>
  </p:cSld>
  <p:clrMapOvr>
    <a:masterClrMapping/>
  </p:clrMapOvr>
  <p:transition spd="med" advTm="12000">
    <p:fade/>
  </p:transition>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04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1396764"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How Hydropower Works</a:t>
            </a:r>
            <a:endParaRPr lang="en-US" sz="872" dirty="0"/>
          </a:p>
        </p:txBody>
      </p:sp>
      <p:sp>
        <p:nvSpPr>
          <p:cNvPr id="8" name="Text 6"/>
          <p:cNvSpPr/>
          <p:nvPr/>
        </p:nvSpPr>
        <p:spPr>
          <a:xfrm>
            <a:off x="828675" y="1546399"/>
            <a:ext cx="1396764"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How Hydropower Works</a:t>
            </a:r>
            <a:endParaRPr lang="en-US" sz="800"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1781379"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Large-Scale Hydropower in Africa</a:t>
            </a:r>
            <a:endParaRPr lang="en-US" sz="872" dirty="0"/>
          </a:p>
        </p:txBody>
      </p:sp>
      <p:sp>
        <p:nvSpPr>
          <p:cNvPr id="12" name="Text 10"/>
          <p:cNvSpPr/>
          <p:nvPr/>
        </p:nvSpPr>
        <p:spPr>
          <a:xfrm>
            <a:off x="828675" y="2021235"/>
            <a:ext cx="1781379"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Large-Scale Hydropower in Africa</a:t>
            </a:r>
            <a:endParaRPr lang="en-US" sz="675"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1319842"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Small and Micro-Hydro</a:t>
            </a:r>
            <a:endParaRPr lang="en-US" sz="872" dirty="0"/>
          </a:p>
        </p:txBody>
      </p:sp>
      <p:sp>
        <p:nvSpPr>
          <p:cNvPr id="16" name="Text 14"/>
          <p:cNvSpPr/>
          <p:nvPr/>
        </p:nvSpPr>
        <p:spPr>
          <a:xfrm>
            <a:off x="828675" y="2496071"/>
            <a:ext cx="1319842"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Small and Micro-Hydro</a:t>
            </a:r>
            <a:endParaRPr lang="en-US" sz="800" dirty="0"/>
          </a:p>
        </p:txBody>
      </p:sp>
    </p:spTree>
  </p:cSld>
  <p:clrMapOvr>
    <a:masterClrMapping/>
  </p:clrMapOvr>
  <p:transition spd="med" advTm="12000">
    <p:fade/>
  </p:transition>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05 · 3 LESSONS</a:t>
            </a:r>
            <a:endParaRPr lang="en-US" sz="800" dirty="0"/>
          </a:p>
        </p:txBody>
      </p:sp>
      <p:sp>
        <p:nvSpPr>
          <p:cNvPr id="5" name="Text 2"/>
          <p:cNvSpPr/>
          <p:nvPr/>
        </p:nvSpPr>
        <p:spPr>
          <a:xfrm>
            <a:off x="571500" y="1143000"/>
            <a:ext cx="7560945" cy="390343"/>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Geothermal and Bioenergy for Africa</a:t>
            </a:r>
            <a:endParaRPr lang="en-US" sz="2475" dirty="0"/>
          </a:p>
        </p:txBody>
      </p:sp>
      <p:sp>
        <p:nvSpPr>
          <p:cNvPr id="6" name="Text 3"/>
          <p:cNvSpPr/>
          <p:nvPr/>
        </p:nvSpPr>
        <p:spPr>
          <a:xfrm>
            <a:off x="571500" y="2286000"/>
            <a:ext cx="6143625" cy="419517"/>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Geothermal power taps heat stored underground, usually where magma lies relatively close to the surface, heating groundwater into steam or hot water that can be brought to the...</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05</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How Geothermal Energy Works</a:t>
            </a:r>
            <a:endParaRPr lang="en-US" sz="800" dirty="0"/>
          </a:p>
        </p:txBody>
      </p:sp>
      <p:sp>
        <p:nvSpPr>
          <p:cNvPr id="7" name="Text 5"/>
          <p:cNvSpPr/>
          <p:nvPr/>
        </p:nvSpPr>
        <p:spPr>
          <a:xfrm>
            <a:off x="4192033"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247951"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Africa's Geothermal Potential Along the Rift Valley</a:t>
            </a:r>
            <a:endParaRPr lang="en-US" sz="800" dirty="0"/>
          </a:p>
        </p:txBody>
      </p:sp>
      <p:sp>
        <p:nvSpPr>
          <p:cNvPr id="11" name="Text 9"/>
          <p:cNvSpPr/>
          <p:nvPr/>
        </p:nvSpPr>
        <p:spPr>
          <a:xfrm>
            <a:off x="8263971"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Bioenergy: Traditional Use and Modern Potential</a:t>
            </a:r>
            <a:endParaRPr lang="en-US" sz="800" dirty="0"/>
          </a:p>
        </p:txBody>
      </p:sp>
      <p:sp>
        <p:nvSpPr>
          <p:cNvPr id="15" name="Text 13"/>
          <p:cNvSpPr/>
          <p:nvPr/>
        </p:nvSpPr>
        <p:spPr>
          <a:xfrm>
            <a:off x="4192033"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Tree>
  </p:cSld>
  <p:clrMapOvr>
    <a:masterClrMapping/>
  </p:clrMapOvr>
  <p:transition spd="med" advTm="12000">
    <p:fade/>
  </p:transition>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05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1679272"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How Geothermal Energy Works</a:t>
            </a:r>
            <a:endParaRPr lang="en-US" sz="872" dirty="0"/>
          </a:p>
        </p:txBody>
      </p:sp>
      <p:sp>
        <p:nvSpPr>
          <p:cNvPr id="8" name="Text 6"/>
          <p:cNvSpPr/>
          <p:nvPr/>
        </p:nvSpPr>
        <p:spPr>
          <a:xfrm>
            <a:off x="828675" y="1546399"/>
            <a:ext cx="1679272"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How Geothermal Energy Works</a:t>
            </a:r>
            <a:endParaRPr lang="en-US" sz="800"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2444055"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Africa's Geothermal Potential Along the Rift Valley</a:t>
            </a:r>
            <a:endParaRPr lang="en-US" sz="872" dirty="0"/>
          </a:p>
        </p:txBody>
      </p:sp>
      <p:sp>
        <p:nvSpPr>
          <p:cNvPr id="12" name="Text 10"/>
          <p:cNvSpPr/>
          <p:nvPr/>
        </p:nvSpPr>
        <p:spPr>
          <a:xfrm>
            <a:off x="828675" y="2021235"/>
            <a:ext cx="2444055"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Africa's Geothermal Potential Along the Rift Valley</a:t>
            </a:r>
            <a:endParaRPr lang="en-US" sz="675"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2572674"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Bioenergy: Traditional Use and Modern Potential</a:t>
            </a:r>
            <a:endParaRPr lang="en-US" sz="872" dirty="0"/>
          </a:p>
        </p:txBody>
      </p:sp>
      <p:sp>
        <p:nvSpPr>
          <p:cNvPr id="16" name="Text 14"/>
          <p:cNvSpPr/>
          <p:nvPr/>
        </p:nvSpPr>
        <p:spPr>
          <a:xfrm>
            <a:off x="828675" y="2496071"/>
            <a:ext cx="2572674"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Bioenergy: Traditional Use and Modern Potential</a:t>
            </a:r>
            <a:endParaRPr lang="en-US" sz="675" dirty="0"/>
          </a:p>
        </p:txBody>
      </p:sp>
    </p:spTree>
  </p:cSld>
  <p:clrMapOvr>
    <a:masterClrMapping/>
  </p:clrMapOvr>
  <p:transition spd="med" advTm="12000">
    <p:fade/>
  </p:transition>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06 · 3 LESSONS</a:t>
            </a:r>
            <a:endParaRPr lang="en-US" sz="800" dirty="0"/>
          </a:p>
        </p:txBody>
      </p:sp>
      <p:sp>
        <p:nvSpPr>
          <p:cNvPr id="5" name="Text 2"/>
          <p:cNvSpPr/>
          <p:nvPr/>
        </p:nvSpPr>
        <p:spPr>
          <a:xfrm>
            <a:off x="571500" y="1143000"/>
            <a:ext cx="7000875" cy="780687"/>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Energy Storage, Mini-Grids, Policy and Financing for Scaling Renewable Energy in Africa</a:t>
            </a:r>
            <a:endParaRPr lang="en-US" sz="2475" dirty="0"/>
          </a:p>
        </p:txBody>
      </p:sp>
      <p:sp>
        <p:nvSpPr>
          <p:cNvPr id="6" name="Text 3"/>
          <p:cNvSpPr/>
          <p:nvPr/>
        </p:nvSpPr>
        <p:spPr>
          <a:xfrm>
            <a:off x="571500" y="2286000"/>
            <a:ext cx="6143625" cy="419517"/>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Solar and wind are variable: they generate electricity only when the sun shines or the wind blows, which creates a mismatch with continuous demand. Battery energy storage systems...</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06</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Why Energy Storage Matters</a:t>
            </a:r>
            <a:endParaRPr lang="en-US" sz="800" dirty="0"/>
          </a:p>
        </p:txBody>
      </p:sp>
      <p:sp>
        <p:nvSpPr>
          <p:cNvPr id="7" name="Text 5"/>
          <p:cNvSpPr/>
          <p:nvPr/>
        </p:nvSpPr>
        <p:spPr>
          <a:xfrm>
            <a:off x="4192033"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Mini-Grids and Decentralised Energy Access</a:t>
            </a:r>
            <a:endParaRPr lang="en-US" sz="800" dirty="0"/>
          </a:p>
        </p:txBody>
      </p:sp>
      <p:sp>
        <p:nvSpPr>
          <p:cNvPr id="11" name="Text 9"/>
          <p:cNvSpPr/>
          <p:nvPr/>
        </p:nvSpPr>
        <p:spPr>
          <a:xfrm>
            <a:off x="8263971"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Policy, Regulation and Financing for Scale-Up</a:t>
            </a:r>
            <a:endParaRPr lang="en-US" sz="800" dirty="0"/>
          </a:p>
        </p:txBody>
      </p:sp>
      <p:sp>
        <p:nvSpPr>
          <p:cNvPr id="15" name="Text 13"/>
          <p:cNvSpPr/>
          <p:nvPr/>
        </p:nvSpPr>
        <p:spPr>
          <a:xfrm>
            <a:off x="4192033"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Tree>
  </p:cSld>
  <p:clrMapOvr>
    <a:masterClrMapping/>
  </p:clrMapOvr>
  <p:transition spd="med" advTm="12000">
    <p:fade/>
  </p:transition>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06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1535335"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Why Energy Storage Matters</a:t>
            </a:r>
            <a:endParaRPr lang="en-US" sz="872" dirty="0"/>
          </a:p>
        </p:txBody>
      </p:sp>
      <p:sp>
        <p:nvSpPr>
          <p:cNvPr id="8" name="Text 6"/>
          <p:cNvSpPr/>
          <p:nvPr/>
        </p:nvSpPr>
        <p:spPr>
          <a:xfrm>
            <a:off x="828675" y="1546399"/>
            <a:ext cx="1535335"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Why Energy Storage Matters</a:t>
            </a:r>
            <a:endParaRPr lang="en-US" sz="800"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2366171"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Mini-Grids and Decentralised Energy Access</a:t>
            </a:r>
            <a:endParaRPr lang="en-US" sz="872" dirty="0"/>
          </a:p>
        </p:txBody>
      </p:sp>
      <p:sp>
        <p:nvSpPr>
          <p:cNvPr id="12" name="Text 10"/>
          <p:cNvSpPr/>
          <p:nvPr/>
        </p:nvSpPr>
        <p:spPr>
          <a:xfrm>
            <a:off x="828675" y="2021235"/>
            <a:ext cx="2366171"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Mini-Grids and Decentralised Energy Access</a:t>
            </a:r>
            <a:endParaRPr lang="en-US" sz="675"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2430786"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Policy, Regulation and Financing for Scale-Up</a:t>
            </a:r>
            <a:endParaRPr lang="en-US" sz="872" dirty="0"/>
          </a:p>
        </p:txBody>
      </p:sp>
      <p:sp>
        <p:nvSpPr>
          <p:cNvPr id="16" name="Text 14"/>
          <p:cNvSpPr/>
          <p:nvPr/>
        </p:nvSpPr>
        <p:spPr>
          <a:xfrm>
            <a:off x="828675" y="2496071"/>
            <a:ext cx="2430786"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Policy, Regulation and Financing for Scale-Up</a:t>
            </a:r>
            <a:endParaRPr lang="en-US" sz="675" dirty="0"/>
          </a:p>
        </p:txBody>
      </p:sp>
    </p:spTree>
  </p:cSld>
  <p:clrMapOvr>
    <a:masterClrMapping/>
  </p:clrMapOvr>
  <p:transition spd="med" advTm="12000">
    <p:fade/>
  </p:transition>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2846606"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Carlito" pitchFamily="34" charset="0"/>
                <a:ea typeface="Carlito" pitchFamily="34" charset="-122"/>
                <a:cs typeface="Carlito" pitchFamily="34" charset="-120"/>
              </a:rPr>
              <a:t>ASSESSMENT &amp; CERTIFICATE</a:t>
            </a:r>
            <a:endParaRPr lang="en-US" sz="800" dirty="0"/>
          </a:p>
        </p:txBody>
      </p:sp>
      <p:sp>
        <p:nvSpPr>
          <p:cNvPr id="3" name="Text 1"/>
          <p:cNvSpPr/>
          <p:nvPr/>
        </p:nvSpPr>
        <p:spPr>
          <a:xfrm>
            <a:off x="571500" y="742950"/>
            <a:ext cx="2493124" cy="416624"/>
          </a:xfrm>
          <a:prstGeom prst="rect">
            <a:avLst/>
          </a:prstGeom>
          <a:noFill/>
          <a:ln/>
        </p:spPr>
        <p:txBody>
          <a:bodyPr wrap="none" lIns="0" tIns="0" rIns="0" bIns="0" rtlCol="0" anchor="t"/>
          <a:lstStyle/>
          <a:p>
            <a:pPr algn="l" indent="0" marL="0">
              <a:lnSpc>
                <a:spcPts val="3038"/>
              </a:lnSpc>
              <a:buNone/>
            </a:pPr>
            <a:r>
              <a:rPr lang="en-US" sz="2025" b="1" dirty="0">
                <a:solidFill>
                  <a:srgbClr val="152238"/>
                </a:solidFill>
                <a:latin typeface="Tinos" pitchFamily="34" charset="0"/>
                <a:ea typeface="Tinos" pitchFamily="34" charset="-122"/>
                <a:cs typeface="Tinos" pitchFamily="34" charset="-120"/>
              </a:rPr>
              <a:t>Prove what you know</a:t>
            </a:r>
            <a:endParaRPr lang="en-US" sz="2025" dirty="0"/>
          </a:p>
        </p:txBody>
      </p:sp>
      <p:sp>
        <p:nvSpPr>
          <p:cNvPr id="4" name="Text 2"/>
          <p:cNvSpPr/>
          <p:nvPr/>
        </p:nvSpPr>
        <p:spPr>
          <a:xfrm>
            <a:off x="575072" y="1360884"/>
            <a:ext cx="3707606" cy="813495"/>
          </a:xfrm>
          <a:prstGeom prst="roundRect">
            <a:avLst>
              <a:gd name="adj" fmla="val 16392"/>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721519" y="1526977"/>
            <a:ext cx="114300" cy="114300"/>
          </a:xfrm>
          <a:prstGeom prst="rect">
            <a:avLst/>
          </a:prstGeom>
          <a:noFill/>
          <a:ln/>
        </p:spPr>
        <p:txBody>
          <a:bodyPr wrap="none" lIns="0" tIns="0" rIns="0" bIns="0" rtlCol="0" anchor="ctr"/>
          <a:lstStyle/>
          <a:p>
            <a:pPr algn="ctr" indent="0" marL="0">
              <a:buNone/>
            </a:pPr>
            <a:r>
              <a:rPr lang="en-US" sz="1125" dirty="0">
                <a:solidFill>
                  <a:srgbClr val="3AA0C2"/>
                </a:solidFill>
                <a:latin typeface="Segoe UI Symbol" pitchFamily="34" charset="0"/>
                <a:ea typeface="Segoe UI Symbol" pitchFamily="34" charset="-122"/>
                <a:cs typeface="Segoe UI Symbol" pitchFamily="34" charset="-120"/>
              </a:rPr>
              <a:t>✦</a:t>
            </a:r>
            <a:endParaRPr lang="en-US" sz="1125" dirty="0"/>
          </a:p>
        </p:txBody>
      </p:sp>
      <p:sp>
        <p:nvSpPr>
          <p:cNvPr id="6" name="Text 4"/>
          <p:cNvSpPr/>
          <p:nvPr/>
        </p:nvSpPr>
        <p:spPr>
          <a:xfrm>
            <a:off x="921544" y="1493044"/>
            <a:ext cx="3214688" cy="196739"/>
          </a:xfrm>
          <a:prstGeom prst="rect">
            <a:avLst/>
          </a:prstGeom>
          <a:noFill/>
          <a:ln/>
        </p:spPr>
        <p:txBody>
          <a:bodyPr wrap="none" lIns="0" tIns="0" rIns="0" bIns="0" rtlCol="0" anchor="t"/>
          <a:lstStyle/>
          <a:p>
            <a:pPr algn="l" indent="0" marL="0">
              <a:lnSpc>
                <a:spcPts val="1434"/>
              </a:lnSpc>
              <a:buNone/>
            </a:pPr>
            <a:r>
              <a:rPr lang="en-US" sz="956" b="1" dirty="0">
                <a:solidFill>
                  <a:srgbClr val="152238"/>
                </a:solidFill>
                <a:latin typeface="Carlito" pitchFamily="34" charset="0"/>
                <a:ea typeface="Carlito" pitchFamily="34" charset="-122"/>
                <a:cs typeface="Carlito" pitchFamily="34" charset="-120"/>
              </a:rPr>
              <a:t>Module quizzes</a:t>
            </a:r>
            <a:endParaRPr lang="en-US" sz="956" dirty="0"/>
          </a:p>
        </p:txBody>
      </p:sp>
      <p:sp>
        <p:nvSpPr>
          <p:cNvPr id="7" name="Text 5"/>
          <p:cNvSpPr/>
          <p:nvPr/>
        </p:nvSpPr>
        <p:spPr>
          <a:xfrm>
            <a:off x="721519" y="1732359"/>
            <a:ext cx="3414713" cy="309860"/>
          </a:xfrm>
          <a:prstGeom prst="rect">
            <a:avLst/>
          </a:prstGeom>
          <a:noFill/>
          <a:ln/>
        </p:spPr>
        <p:txBody>
          <a:bodyPr wrap="square" lIns="0" tIns="0" rIns="0" bIns="0" rtlCol="0" anchor="t"/>
          <a:lstStyle/>
          <a:p>
            <a:pPr algn="l" indent="0" marL="0">
              <a:lnSpc>
                <a:spcPts val="1221"/>
              </a:lnSpc>
              <a:buNone/>
            </a:pPr>
            <a:r>
              <a:rPr lang="en-US" sz="800" dirty="0">
                <a:solidFill>
                  <a:srgbClr val="33425C"/>
                </a:solidFill>
                <a:latin typeface="Carlito" pitchFamily="34" charset="0"/>
                <a:ea typeface="Carlito" pitchFamily="34" charset="-122"/>
                <a:cs typeface="Carlito" pitchFamily="34" charset="-120"/>
              </a:rPr>
              <a:t>After every module — pass at 60% to complete it. Explanations after every question make wrong answers a learning tool.</a:t>
            </a:r>
            <a:endParaRPr lang="en-US" sz="800" dirty="0"/>
          </a:p>
        </p:txBody>
      </p:sp>
      <p:sp>
        <p:nvSpPr>
          <p:cNvPr id="8" name="Text 6"/>
          <p:cNvSpPr/>
          <p:nvPr/>
        </p:nvSpPr>
        <p:spPr>
          <a:xfrm>
            <a:off x="575072" y="2281535"/>
            <a:ext cx="3707606" cy="813495"/>
          </a:xfrm>
          <a:prstGeom prst="roundRect">
            <a:avLst>
              <a:gd name="adj" fmla="val 16392"/>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721519" y="2447627"/>
            <a:ext cx="114300" cy="114300"/>
          </a:xfrm>
          <a:prstGeom prst="rect">
            <a:avLst/>
          </a:prstGeom>
          <a:noFill/>
          <a:ln/>
        </p:spPr>
        <p:txBody>
          <a:bodyPr wrap="none" lIns="0" tIns="0" rIns="0" bIns="0" rtlCol="0" anchor="ctr"/>
          <a:lstStyle/>
          <a:p>
            <a:pPr algn="ctr" indent="0" marL="0">
              <a:buNone/>
            </a:pPr>
            <a:r>
              <a:rPr lang="en-US" sz="1125" dirty="0">
                <a:solidFill>
                  <a:srgbClr val="D4A017"/>
                </a:solidFill>
                <a:latin typeface="Segoe UI Symbol" pitchFamily="34" charset="0"/>
                <a:ea typeface="Segoe UI Symbol" pitchFamily="34" charset="-122"/>
                <a:cs typeface="Segoe UI Symbol" pitchFamily="34" charset="-120"/>
              </a:rPr>
              <a:t>♛</a:t>
            </a:r>
            <a:endParaRPr lang="en-US" sz="1125" dirty="0"/>
          </a:p>
        </p:txBody>
      </p:sp>
      <p:sp>
        <p:nvSpPr>
          <p:cNvPr id="10" name="Text 8"/>
          <p:cNvSpPr/>
          <p:nvPr/>
        </p:nvSpPr>
        <p:spPr>
          <a:xfrm>
            <a:off x="921544" y="2413695"/>
            <a:ext cx="3214688" cy="196739"/>
          </a:xfrm>
          <a:prstGeom prst="rect">
            <a:avLst/>
          </a:prstGeom>
          <a:noFill/>
          <a:ln/>
        </p:spPr>
        <p:txBody>
          <a:bodyPr wrap="none" lIns="0" tIns="0" rIns="0" bIns="0" rtlCol="0" anchor="t"/>
          <a:lstStyle/>
          <a:p>
            <a:pPr algn="l" indent="0" marL="0">
              <a:lnSpc>
                <a:spcPts val="1434"/>
              </a:lnSpc>
              <a:buNone/>
            </a:pPr>
            <a:r>
              <a:rPr lang="en-US" sz="956" b="1" dirty="0">
                <a:solidFill>
                  <a:srgbClr val="152238"/>
                </a:solidFill>
                <a:latin typeface="Carlito" pitchFamily="34" charset="0"/>
                <a:ea typeface="Carlito" pitchFamily="34" charset="-122"/>
                <a:cs typeface="Carlito" pitchFamily="34" charset="-120"/>
              </a:rPr>
              <a:t>Final test &amp; certificate</a:t>
            </a:r>
            <a:endParaRPr lang="en-US" sz="956" dirty="0"/>
          </a:p>
        </p:txBody>
      </p:sp>
      <p:sp>
        <p:nvSpPr>
          <p:cNvPr id="11" name="Text 9"/>
          <p:cNvSpPr/>
          <p:nvPr/>
        </p:nvSpPr>
        <p:spPr>
          <a:xfrm>
            <a:off x="721519" y="2653010"/>
            <a:ext cx="3414713" cy="309860"/>
          </a:xfrm>
          <a:prstGeom prst="rect">
            <a:avLst/>
          </a:prstGeom>
          <a:noFill/>
          <a:ln/>
        </p:spPr>
        <p:txBody>
          <a:bodyPr wrap="square" lIns="0" tIns="0" rIns="0" bIns="0" rtlCol="0" anchor="t"/>
          <a:lstStyle/>
          <a:p>
            <a:pPr algn="l" indent="0" marL="0">
              <a:lnSpc>
                <a:spcPts val="1221"/>
              </a:lnSpc>
              <a:buNone/>
            </a:pPr>
            <a:r>
              <a:rPr lang="en-US" sz="800" dirty="0">
                <a:solidFill>
                  <a:srgbClr val="33425C"/>
                </a:solidFill>
                <a:latin typeface="Carlito" pitchFamily="34" charset="0"/>
                <a:ea typeface="Carlito" pitchFamily="34" charset="-122"/>
                <a:cs typeface="Carlito" pitchFamily="34" charset="-120"/>
              </a:rPr>
              <a:t>Pass at 80% to earn the official ACLA certificate — signed, PDF-downloadable and verifiable online at acla.io/verify.</a:t>
            </a:r>
            <a:endParaRPr lang="en-US" sz="800" dirty="0"/>
          </a:p>
        </p:txBody>
      </p:sp>
      <p:sp>
        <p:nvSpPr>
          <p:cNvPr id="12" name="Text 10"/>
          <p:cNvSpPr/>
          <p:nvPr/>
        </p:nvSpPr>
        <p:spPr>
          <a:xfrm>
            <a:off x="5343525" y="1357313"/>
            <a:ext cx="3286125" cy="1727002"/>
          </a:xfrm>
          <a:prstGeom prst="roundRect">
            <a:avLst>
              <a:gd name="adj" fmla="val 9928"/>
            </a:avLst>
          </a:prstGeom>
          <a:solidFill>
            <a:srgbClr val="0A192F"/>
          </a:solidFill>
          <a:ln/>
        </p:spPr>
        <p:txBody>
          <a:bodyPr wrap="square" rtlCol="0" anchor="ctr"/>
          <a:lstStyle/>
          <a:p>
            <a:pPr indent="0" marL="0">
              <a:buNone/>
            </a:pPr>
            <a:endParaRPr lang="en-US" dirty="0"/>
          </a:p>
        </p:txBody>
      </p:sp>
      <p:sp>
        <p:nvSpPr>
          <p:cNvPr id="13" name="Text 11"/>
          <p:cNvSpPr/>
          <p:nvPr/>
        </p:nvSpPr>
        <p:spPr>
          <a:xfrm>
            <a:off x="5543550" y="1543050"/>
            <a:ext cx="2886075" cy="164592"/>
          </a:xfrm>
          <a:prstGeom prst="rect">
            <a:avLst/>
          </a:prstGeom>
          <a:noFill/>
          <a:ln/>
        </p:spPr>
        <p:txBody>
          <a:bodyPr wrap="none" lIns="0" tIns="0" rIns="0" bIns="0" rtlCol="0" anchor="t"/>
          <a:lstStyle/>
          <a:p>
            <a:pPr algn="l" indent="0" marL="0">
              <a:lnSpc>
                <a:spcPts val="1181"/>
              </a:lnSpc>
              <a:buNone/>
            </a:pPr>
            <a:r>
              <a:rPr lang="en-US" sz="800" spc="225" kern="0" dirty="0">
                <a:solidFill>
                  <a:srgbClr val="E9C46A"/>
                </a:solidFill>
                <a:latin typeface="Carlito" pitchFamily="34" charset="0"/>
                <a:ea typeface="Carlito" pitchFamily="34" charset="-122"/>
                <a:cs typeface="Carlito" pitchFamily="34" charset="-120"/>
              </a:rPr>
              <a:t>XP REWARDS</a:t>
            </a:r>
            <a:endParaRPr lang="en-US" sz="800" dirty="0"/>
          </a:p>
        </p:txBody>
      </p:sp>
      <p:sp>
        <p:nvSpPr>
          <p:cNvPr id="14" name="Text 12"/>
          <p:cNvSpPr/>
          <p:nvPr/>
        </p:nvSpPr>
        <p:spPr>
          <a:xfrm>
            <a:off x="5543550" y="1793081"/>
            <a:ext cx="2517279" cy="173593"/>
          </a:xfrm>
          <a:prstGeom prst="rect">
            <a:avLst/>
          </a:prstGeom>
          <a:noFill/>
          <a:ln/>
        </p:spPr>
        <p:txBody>
          <a:bodyPr wrap="none" lIns="0" tIns="0" rIns="0" bIns="0" rtlCol="0" anchor="t"/>
          <a:lstStyle/>
          <a:p>
            <a:pPr algn="l" indent="0" marL="0">
              <a:lnSpc>
                <a:spcPts val="1266"/>
              </a:lnSpc>
              <a:buNone/>
            </a:pPr>
            <a:r>
              <a:rPr lang="en-US" sz="844" dirty="0">
                <a:solidFill>
                  <a:srgbClr val="9FB3CE"/>
                </a:solidFill>
                <a:latin typeface="Carlito" pitchFamily="34" charset="0"/>
                <a:ea typeface="Carlito" pitchFamily="34" charset="-122"/>
                <a:cs typeface="Carlito" pitchFamily="34" charset="-120"/>
              </a:rPr>
              <a:t>Lesson completed</a:t>
            </a:r>
            <a:endParaRPr lang="en-US" sz="844" dirty="0"/>
          </a:p>
        </p:txBody>
      </p:sp>
      <p:sp>
        <p:nvSpPr>
          <p:cNvPr id="15" name="Text 13"/>
          <p:cNvSpPr/>
          <p:nvPr/>
        </p:nvSpPr>
        <p:spPr>
          <a:xfrm>
            <a:off x="8030675" y="1793081"/>
            <a:ext cx="443391" cy="173593"/>
          </a:xfrm>
          <a:prstGeom prst="rect">
            <a:avLst/>
          </a:prstGeom>
          <a:noFill/>
          <a:ln/>
        </p:spPr>
        <p:txBody>
          <a:bodyPr wrap="none" lIns="0" tIns="0" rIns="0" bIns="0" rtlCol="0" anchor="t"/>
          <a:lstStyle/>
          <a:p>
            <a:pPr algn="l" indent="0" marL="0">
              <a:lnSpc>
                <a:spcPts val="1266"/>
              </a:lnSpc>
              <a:buNone/>
            </a:pPr>
            <a:r>
              <a:rPr lang="en-US" sz="844" b="1" dirty="0">
                <a:solidFill>
                  <a:srgbClr val="F2F5F9"/>
                </a:solidFill>
                <a:latin typeface="Liberation Sans Narrow" pitchFamily="34" charset="0"/>
                <a:ea typeface="Liberation Sans Narrow" pitchFamily="34" charset="-122"/>
                <a:cs typeface="Liberation Sans Narrow" pitchFamily="34" charset="-120"/>
              </a:rPr>
              <a:t>+10 XP</a:t>
            </a:r>
            <a:endParaRPr lang="en-US" sz="844" dirty="0"/>
          </a:p>
        </p:txBody>
      </p:sp>
      <p:sp>
        <p:nvSpPr>
          <p:cNvPr id="16" name="Text 14"/>
          <p:cNvSpPr/>
          <p:nvPr/>
        </p:nvSpPr>
        <p:spPr>
          <a:xfrm>
            <a:off x="5543550" y="2025253"/>
            <a:ext cx="2517279" cy="173593"/>
          </a:xfrm>
          <a:prstGeom prst="rect">
            <a:avLst/>
          </a:prstGeom>
          <a:noFill/>
          <a:ln/>
        </p:spPr>
        <p:txBody>
          <a:bodyPr wrap="none" lIns="0" tIns="0" rIns="0" bIns="0" rtlCol="0" anchor="t"/>
          <a:lstStyle/>
          <a:p>
            <a:pPr algn="l" indent="0" marL="0">
              <a:lnSpc>
                <a:spcPts val="1266"/>
              </a:lnSpc>
              <a:buNone/>
            </a:pPr>
            <a:r>
              <a:rPr lang="en-US" sz="844" dirty="0">
                <a:solidFill>
                  <a:srgbClr val="9FB3CE"/>
                </a:solidFill>
                <a:latin typeface="Carlito" pitchFamily="34" charset="0"/>
                <a:ea typeface="Carlito" pitchFamily="34" charset="-122"/>
                <a:cs typeface="Carlito" pitchFamily="34" charset="-120"/>
              </a:rPr>
              <a:t>Module quiz passed</a:t>
            </a:r>
            <a:endParaRPr lang="en-US" sz="844" dirty="0"/>
          </a:p>
        </p:txBody>
      </p:sp>
      <p:sp>
        <p:nvSpPr>
          <p:cNvPr id="17" name="Text 15"/>
          <p:cNvSpPr/>
          <p:nvPr/>
        </p:nvSpPr>
        <p:spPr>
          <a:xfrm>
            <a:off x="8030675" y="2025253"/>
            <a:ext cx="443391" cy="173593"/>
          </a:xfrm>
          <a:prstGeom prst="rect">
            <a:avLst/>
          </a:prstGeom>
          <a:noFill/>
          <a:ln/>
        </p:spPr>
        <p:txBody>
          <a:bodyPr wrap="none" lIns="0" tIns="0" rIns="0" bIns="0" rtlCol="0" anchor="t"/>
          <a:lstStyle/>
          <a:p>
            <a:pPr algn="l" indent="0" marL="0">
              <a:lnSpc>
                <a:spcPts val="1266"/>
              </a:lnSpc>
              <a:buNone/>
            </a:pPr>
            <a:r>
              <a:rPr lang="en-US" sz="844" b="1" dirty="0">
                <a:solidFill>
                  <a:srgbClr val="F2F5F9"/>
                </a:solidFill>
                <a:latin typeface="Liberation Sans Narrow" pitchFamily="34" charset="0"/>
                <a:ea typeface="Liberation Sans Narrow" pitchFamily="34" charset="-122"/>
                <a:cs typeface="Liberation Sans Narrow" pitchFamily="34" charset="-120"/>
              </a:rPr>
              <a:t>+50 XP</a:t>
            </a:r>
            <a:endParaRPr lang="en-US" sz="844" dirty="0"/>
          </a:p>
        </p:txBody>
      </p:sp>
      <p:sp>
        <p:nvSpPr>
          <p:cNvPr id="18" name="Text 16"/>
          <p:cNvSpPr/>
          <p:nvPr/>
        </p:nvSpPr>
        <p:spPr>
          <a:xfrm>
            <a:off x="5543550" y="2257425"/>
            <a:ext cx="2457673" cy="173593"/>
          </a:xfrm>
          <a:prstGeom prst="rect">
            <a:avLst/>
          </a:prstGeom>
          <a:noFill/>
          <a:ln/>
        </p:spPr>
        <p:txBody>
          <a:bodyPr wrap="none" lIns="0" tIns="0" rIns="0" bIns="0" rtlCol="0" anchor="t"/>
          <a:lstStyle/>
          <a:p>
            <a:pPr algn="l" indent="0" marL="0">
              <a:lnSpc>
                <a:spcPts val="1266"/>
              </a:lnSpc>
              <a:buNone/>
            </a:pPr>
            <a:r>
              <a:rPr lang="en-US" sz="844" dirty="0">
                <a:solidFill>
                  <a:srgbClr val="9FB3CE"/>
                </a:solidFill>
                <a:latin typeface="Carlito" pitchFamily="34" charset="0"/>
                <a:ea typeface="Carlito" pitchFamily="34" charset="-122"/>
                <a:cs typeface="Carlito" pitchFamily="34" charset="-120"/>
              </a:rPr>
              <a:t>Final test passed</a:t>
            </a:r>
            <a:endParaRPr lang="en-US" sz="844" dirty="0"/>
          </a:p>
        </p:txBody>
      </p:sp>
      <p:sp>
        <p:nvSpPr>
          <p:cNvPr id="19" name="Text 17"/>
          <p:cNvSpPr/>
          <p:nvPr/>
        </p:nvSpPr>
        <p:spPr>
          <a:xfrm>
            <a:off x="7961675" y="2257425"/>
            <a:ext cx="521787" cy="173593"/>
          </a:xfrm>
          <a:prstGeom prst="rect">
            <a:avLst/>
          </a:prstGeom>
          <a:noFill/>
          <a:ln/>
        </p:spPr>
        <p:txBody>
          <a:bodyPr wrap="none" lIns="0" tIns="0" rIns="0" bIns="0" rtlCol="0" anchor="t"/>
          <a:lstStyle/>
          <a:p>
            <a:pPr algn="l" indent="0" marL="0">
              <a:lnSpc>
                <a:spcPts val="1266"/>
              </a:lnSpc>
              <a:buNone/>
            </a:pPr>
            <a:r>
              <a:rPr lang="en-US" sz="844" b="1" dirty="0">
                <a:solidFill>
                  <a:srgbClr val="F2F5F9"/>
                </a:solidFill>
                <a:latin typeface="Liberation Sans Narrow" pitchFamily="34" charset="0"/>
                <a:ea typeface="Liberation Sans Narrow" pitchFamily="34" charset="-122"/>
                <a:cs typeface="Liberation Sans Narrow" pitchFamily="34" charset="-120"/>
              </a:rPr>
              <a:t>+150 XP</a:t>
            </a:r>
            <a:endParaRPr lang="en-US" sz="844" dirty="0"/>
          </a:p>
        </p:txBody>
      </p:sp>
      <p:sp>
        <p:nvSpPr>
          <p:cNvPr id="20" name="Text 18"/>
          <p:cNvSpPr/>
          <p:nvPr/>
        </p:nvSpPr>
        <p:spPr>
          <a:xfrm>
            <a:off x="5543550" y="2489597"/>
            <a:ext cx="991353" cy="173593"/>
          </a:xfrm>
          <a:prstGeom prst="rect">
            <a:avLst/>
          </a:prstGeom>
          <a:noFill/>
          <a:ln/>
        </p:spPr>
        <p:txBody>
          <a:bodyPr wrap="square" lIns="0" tIns="0" rIns="0" bIns="0" rtlCol="0" anchor="t"/>
          <a:lstStyle/>
          <a:p>
            <a:pPr algn="l" indent="0" marL="0">
              <a:lnSpc>
                <a:spcPts val="1266"/>
              </a:lnSpc>
              <a:buNone/>
            </a:pPr>
            <a:r>
              <a:rPr lang="en-US" sz="844" dirty="0">
                <a:solidFill>
                  <a:srgbClr val="9FB3CE"/>
                </a:solidFill>
                <a:latin typeface="Carlito" pitchFamily="34" charset="0"/>
                <a:ea typeface="Carlito" pitchFamily="34" charset="-122"/>
                <a:cs typeface="Carlito" pitchFamily="34" charset="-120"/>
              </a:rPr>
              <a:t>Certificate earned</a:t>
            </a:r>
            <a:endParaRPr lang="en-US" sz="844" dirty="0"/>
          </a:p>
        </p:txBody>
      </p:sp>
      <p:sp>
        <p:nvSpPr>
          <p:cNvPr id="21" name="Text 19"/>
          <p:cNvSpPr/>
          <p:nvPr/>
        </p:nvSpPr>
        <p:spPr>
          <a:xfrm>
            <a:off x="6389415" y="2489597"/>
            <a:ext cx="2040210" cy="173593"/>
          </a:xfrm>
          <a:prstGeom prst="rect">
            <a:avLst/>
          </a:prstGeom>
          <a:noFill/>
          <a:ln/>
        </p:spPr>
        <p:txBody>
          <a:bodyPr wrap="none" lIns="0" tIns="0" rIns="0" bIns="0" rtlCol="0" anchor="t"/>
          <a:lstStyle/>
          <a:p>
            <a:pPr algn="l" indent="0" marL="0">
              <a:lnSpc>
                <a:spcPts val="1266"/>
              </a:lnSpc>
              <a:buNone/>
            </a:pPr>
            <a:r>
              <a:rPr lang="en-US" sz="844" b="1" dirty="0">
                <a:solidFill>
                  <a:srgbClr val="F2F5F9"/>
                </a:solidFill>
                <a:latin typeface="Liberation Sans Narrow" pitchFamily="34" charset="0"/>
                <a:ea typeface="Liberation Sans Narrow" pitchFamily="34" charset="-122"/>
                <a:cs typeface="Liberation Sans Narrow" pitchFamily="34" charset="-120"/>
              </a:rPr>
              <a:t>+100 XP</a:t>
            </a:r>
            <a:endParaRPr lang="en-US" sz="844" dirty="0"/>
          </a:p>
        </p:txBody>
      </p:sp>
      <p:sp>
        <p:nvSpPr>
          <p:cNvPr id="22" name="Text 20"/>
          <p:cNvSpPr/>
          <p:nvPr/>
        </p:nvSpPr>
        <p:spPr>
          <a:xfrm>
            <a:off x="5543550" y="2764631"/>
            <a:ext cx="2886075" cy="133945"/>
          </a:xfrm>
          <a:prstGeom prst="rect">
            <a:avLst/>
          </a:prstGeom>
          <a:noFill/>
          <a:ln/>
        </p:spPr>
        <p:txBody>
          <a:bodyPr wrap="square" lIns="0" tIns="0" rIns="0" bIns="0" rtlCol="0" anchor="t"/>
          <a:lstStyle/>
          <a:p>
            <a:pPr algn="l" indent="0" marL="0">
              <a:lnSpc>
                <a:spcPts val="1055"/>
              </a:lnSpc>
              <a:buNone/>
            </a:pPr>
            <a:r>
              <a:rPr lang="en-US" sz="703" dirty="0">
                <a:solidFill>
                  <a:srgbClr val="9FB3CE"/>
                </a:solidFill>
                <a:latin typeface="Carlito" pitchFamily="34" charset="0"/>
                <a:ea typeface="Carlito" pitchFamily="34" charset="-122"/>
                <a:cs typeface="Carlito" pitchFamily="34" charset="-120"/>
              </a:rPr>
              <a:t>Cloud backup keeps all progress safe under your email.</a:t>
            </a:r>
            <a:endParaRPr lang="en-US" sz="703" dirty="0"/>
          </a:p>
        </p:txBody>
      </p:sp>
    </p:spTree>
  </p:cSld>
  <p:clrMapOvr>
    <a:masterClrMapping/>
  </p:clrMapOvr>
  <p:transition spd="med" advTm="14000">
    <p:fade/>
  </p:transition>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D4A017"/>
          </a:solidFill>
          <a:ln/>
        </p:spPr>
        <p:txBody>
          <a:bodyPr wrap="square" rtlCol="0" anchor="ctr"/>
          <a:lstStyle/>
          <a:p>
            <a:pPr indent="0" marL="0">
              <a:buNone/>
            </a:pPr>
            <a:endParaRPr lang="en-US" dirty="0"/>
          </a:p>
        </p:txBody>
      </p:sp>
      <p:sp>
        <p:nvSpPr>
          <p:cNvPr id="3" name="Text 1"/>
          <p:cNvSpPr/>
          <p:nvPr/>
        </p:nvSpPr>
        <p:spPr>
          <a:xfrm>
            <a:off x="571500" y="1214438"/>
            <a:ext cx="8143875" cy="164592"/>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Carlito" pitchFamily="34" charset="0"/>
                <a:ea typeface="Carlito" pitchFamily="34" charset="-122"/>
                <a:cs typeface="Carlito" pitchFamily="34" charset="-120"/>
              </a:rPr>
              <a:t>YOUR TURN</a:t>
            </a:r>
            <a:endParaRPr lang="en-US" sz="800" dirty="0"/>
          </a:p>
        </p:txBody>
      </p:sp>
      <p:sp>
        <p:nvSpPr>
          <p:cNvPr id="4" name="Text 2"/>
          <p:cNvSpPr/>
          <p:nvPr/>
        </p:nvSpPr>
        <p:spPr>
          <a:xfrm>
            <a:off x="571500" y="1493044"/>
            <a:ext cx="5429250" cy="922696"/>
          </a:xfrm>
          <a:prstGeom prst="rect">
            <a:avLst/>
          </a:prstGeom>
          <a:noFill/>
          <a:ln/>
        </p:spPr>
        <p:txBody>
          <a:bodyPr wrap="square" lIns="0" tIns="0" rIns="0" bIns="0" rtlCol="0" anchor="t"/>
          <a:lstStyle/>
          <a:p>
            <a:pPr algn="l" indent="0" marL="0">
              <a:lnSpc>
                <a:spcPts val="3364"/>
              </a:lnSpc>
              <a:buNone/>
            </a:pPr>
            <a:r>
              <a:rPr lang="en-US" sz="2925" b="1" dirty="0">
                <a:solidFill>
                  <a:srgbClr val="F2F5F9"/>
                </a:solidFill>
                <a:latin typeface="Tinos" pitchFamily="34" charset="0"/>
                <a:ea typeface="Tinos" pitchFamily="34" charset="-122"/>
                <a:cs typeface="Tinos" pitchFamily="34" charset="-120"/>
              </a:rPr>
              <a:t>Start learning today —</a:t>
            </a:r>
            <a:endParaRPr lang="en-US" sz="2925" dirty="0"/>
          </a:p>
          <a:p>
            <a:pPr algn="l" indent="0" marL="0">
              <a:lnSpc>
                <a:spcPts val="3364"/>
              </a:lnSpc>
              <a:buNone/>
            </a:pPr>
            <a:r>
              <a:rPr lang="en-US" sz="2925" b="1" dirty="0">
                <a:solidFill>
                  <a:srgbClr val="F2F5F9"/>
                </a:solidFill>
                <a:latin typeface="Tinos" pitchFamily="34" charset="0"/>
                <a:ea typeface="Tinos" pitchFamily="34" charset="-122"/>
                <a:cs typeface="Tinos" pitchFamily="34" charset="-120"/>
              </a:rPr>
              <a:t>it's completely free</a:t>
            </a:r>
            <a:endParaRPr lang="en-US" sz="2925" dirty="0"/>
          </a:p>
        </p:txBody>
      </p:sp>
      <p:sp>
        <p:nvSpPr>
          <p:cNvPr id="5" name="Text 3"/>
          <p:cNvSpPr/>
          <p:nvPr/>
        </p:nvSpPr>
        <p:spPr>
          <a:xfrm>
            <a:off x="571500" y="2504554"/>
            <a:ext cx="5429250" cy="419517"/>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Take the full course — 18 lessons, quizzes and your verified certificate — in the Tapi Learn app, or read the complete study guide PDF at acla.io/courses.</a:t>
            </a:r>
            <a:endParaRPr lang="en-US" sz="956" dirty="0"/>
          </a:p>
        </p:txBody>
      </p:sp>
      <p:sp>
        <p:nvSpPr>
          <p:cNvPr id="6" name="Text 4"/>
          <p:cNvSpPr/>
          <p:nvPr/>
        </p:nvSpPr>
        <p:spPr>
          <a:xfrm>
            <a:off x="571500" y="3900488"/>
            <a:ext cx="2627226" cy="385763"/>
          </a:xfrm>
          <a:prstGeom prst="roundRect">
            <a:avLst>
              <a:gd name="adj" fmla="val 29630"/>
            </a:avLst>
          </a:prstGeom>
          <a:solidFill>
            <a:srgbClr val="D4A017"/>
          </a:solidFill>
          <a:ln/>
        </p:spPr>
        <p:txBody>
          <a:bodyPr wrap="square" rtlCol="0" anchor="ctr"/>
          <a:lstStyle/>
          <a:p>
            <a:pPr indent="0" marL="0">
              <a:buNone/>
            </a:pPr>
            <a:endParaRPr lang="en-US" dirty="0"/>
          </a:p>
        </p:txBody>
      </p:sp>
      <p:sp>
        <p:nvSpPr>
          <p:cNvPr id="7" name="Text 5"/>
          <p:cNvSpPr/>
          <p:nvPr/>
        </p:nvSpPr>
        <p:spPr>
          <a:xfrm>
            <a:off x="571500" y="3900488"/>
            <a:ext cx="2684376" cy="416624"/>
          </a:xfrm>
          <a:prstGeom prst="rect">
            <a:avLst/>
          </a:prstGeom>
          <a:noFill/>
          <a:ln/>
        </p:spPr>
        <p:txBody>
          <a:bodyPr wrap="none" lIns="200025" tIns="100013" rIns="200025" bIns="100013" rtlCol="0" anchor="t"/>
          <a:lstStyle/>
          <a:p>
            <a:pPr algn="l" indent="0" marL="0">
              <a:lnSpc>
                <a:spcPts val="1350"/>
              </a:lnSpc>
              <a:buNone/>
            </a:pPr>
            <a:r>
              <a:rPr lang="en-US" sz="900" b="1" dirty="0">
                <a:solidFill>
                  <a:srgbClr val="0A192F"/>
                </a:solidFill>
                <a:latin typeface="Carlito" pitchFamily="34" charset="0"/>
                <a:ea typeface="Carlito" pitchFamily="34" charset="-122"/>
                <a:cs typeface="Carlito" pitchFamily="34" charset="-120"/>
              </a:rPr>
              <a:t>Download Tapi Learn — acla.io/tapi-learn</a:t>
            </a:r>
            <a:endParaRPr lang="en-US" sz="900" dirty="0"/>
          </a:p>
        </p:txBody>
      </p:sp>
      <p:sp>
        <p:nvSpPr>
          <p:cNvPr id="8" name="Text 6"/>
          <p:cNvSpPr/>
          <p:nvPr/>
        </p:nvSpPr>
        <p:spPr>
          <a:xfrm>
            <a:off x="3316598" y="3904059"/>
            <a:ext cx="2064990" cy="378619"/>
          </a:xfrm>
          <a:prstGeom prst="roundRect">
            <a:avLst>
              <a:gd name="adj" fmla="val 30189"/>
            </a:avLst>
          </a:prstGeom>
          <a:noFill/>
          <a:ln w="7144">
            <a:solidFill>
              <a:srgbClr val="3AA0C2"/>
            </a:solidFill>
            <a:prstDash val="solid"/>
          </a:ln>
        </p:spPr>
        <p:txBody>
          <a:bodyPr wrap="square" rtlCol="0" anchor="ctr"/>
          <a:lstStyle/>
          <a:p>
            <a:pPr indent="0" marL="0">
              <a:buNone/>
            </a:pPr>
            <a:endParaRPr lang="en-US" dirty="0"/>
          </a:p>
        </p:txBody>
      </p:sp>
      <p:sp>
        <p:nvSpPr>
          <p:cNvPr id="9" name="Text 7"/>
          <p:cNvSpPr/>
          <p:nvPr/>
        </p:nvSpPr>
        <p:spPr>
          <a:xfrm>
            <a:off x="3313026" y="3900488"/>
            <a:ext cx="2072134" cy="416624"/>
          </a:xfrm>
          <a:prstGeom prst="rect">
            <a:avLst/>
          </a:prstGeom>
          <a:noFill/>
          <a:ln/>
        </p:spPr>
        <p:txBody>
          <a:bodyPr wrap="square" lIns="200025" tIns="100013" rIns="200025" bIns="100013" rtlCol="0" anchor="t"/>
          <a:lstStyle/>
          <a:p>
            <a:pPr algn="l" indent="0" marL="0">
              <a:lnSpc>
                <a:spcPts val="1350"/>
              </a:lnSpc>
              <a:buNone/>
            </a:pPr>
            <a:r>
              <a:rPr lang="en-US" sz="900" b="1" dirty="0">
                <a:solidFill>
                  <a:srgbClr val="3AA0C2"/>
                </a:solidFill>
                <a:latin typeface="Carlito" pitchFamily="34" charset="0"/>
                <a:ea typeface="Carlito" pitchFamily="34" charset="-122"/>
                <a:cs typeface="Carlito" pitchFamily="34" charset="-120"/>
              </a:rPr>
              <a:t>Study guide — acla.io/courses</a:t>
            </a:r>
            <a:endParaRPr lang="en-US" sz="900" dirty="0"/>
          </a:p>
        </p:txBody>
      </p:sp>
      <p:sp>
        <p:nvSpPr>
          <p:cNvPr id="10" name="Text 8"/>
          <p:cNvSpPr/>
          <p:nvPr/>
        </p:nvSpPr>
        <p:spPr>
          <a:xfrm>
            <a:off x="6365974" y="4604147"/>
            <a:ext cx="2717361" cy="164592"/>
          </a:xfrm>
          <a:prstGeom prst="rect">
            <a:avLst/>
          </a:prstGeom>
          <a:noFill/>
          <a:ln/>
        </p:spPr>
        <p:txBody>
          <a:bodyPr wrap="square" lIns="0" tIns="0" rIns="0" bIns="0" rtlCol="0" anchor="t"/>
          <a:lstStyle/>
          <a:p>
            <a:pPr algn="l" indent="0" marL="0">
              <a:lnSpc>
                <a:spcPts val="1097"/>
              </a:lnSpc>
              <a:buNone/>
            </a:pPr>
            <a:r>
              <a:rPr lang="en-US" sz="800" spc="113" kern="0" dirty="0">
                <a:solidFill>
                  <a:srgbClr val="9FB3CE"/>
                </a:solidFill>
                <a:latin typeface="Carlito" pitchFamily="34" charset="0"/>
                <a:ea typeface="Carlito" pitchFamily="34" charset="-122"/>
                <a:cs typeface="Carlito" pitchFamily="34" charset="-120"/>
              </a:rPr>
              <a:t>AFRICA CLIMATE LEADERSHIP ACADEMY</a:t>
            </a:r>
            <a:endParaRPr lang="en-US" sz="800" dirty="0"/>
          </a:p>
        </p:txBody>
      </p:sp>
    </p:spTree>
  </p:cSld>
  <p:clrMapOvr>
    <a:masterClrMapping/>
  </p:clrMapOvr>
  <p:transition spd="med" advTm="12000">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24</Slides>
  <Notes>24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2026-09-27T04:30:53Z</dcterms:created>
  <dcterms:modified xsi:type="dcterms:W3CDTF">2026-09-27T04:30:53Z</dcterms:modified>
</cp:coreProperties>
</file>