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Foundations of Project Management, an Africa Climate Leadership Academy course. This presentation walks you through the whole course. Your instructor is Mr. Emeka Nwosu. (7 modules, 31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Foundations of Project Management is a complete, self-paced introduction to modern project delivery. Seven modules cover what makes projects (and project managers) different, predictive, agile and hybrid life cycles, and then walk the full arc of delivery: initiating with a business case and charter, planning scope, schedules, budgets and risk, executing while monitoring performance, closing with lessons learned, and leading teams with professional responsibility throughout. The course ends with a capstone project simulation that ties every phase together.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introduction to project management. Explain and apply the core concepts of project life cycles and methodologies. Explain and apply the core concepts of initiating a project. Explain and apply the core concepts of planning a project. Explain and apply the core concepts of executing, monitoring, and controlling. Explain and apply the core concepts of closing a project.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Introduction to Project Management, then Project Life Cycles and Methodologies, then Initiating a Project, then Planning a Project, then Executing, Monitoring, and Controlling, then Closing a Project, then Leadership, Teams, and Professional Responsibility.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Introduction to Project Management. A project is a temporary endeavor undertaken to create a unique product, service, or result. Two words carry the weight of that definition. "Temporary" means every project has a defined beginning and end — it is not indefinite, even if it runs for years.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 Project?; Projects, Programs, and Portfolios; The Role of the Project Manager; The Triple Constraint — and Beyond; The Ten Knowledge Areas.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Project Life Cycles and Methodologies. Regardless of industry or methodology, most projects move through five overlapping process groups. These are not rigid phases with hard handoffs; in practice they overlap, and Monitoring &amp; Controlling runs continuously alongside the others.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Five Process Groups; Predictive (Waterfall) Life Cycles; Agile and Iterative Life Cycles; Hybrid Life Cycles.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Initiating a Project. Before any planning begins, an organization must decide whether a proposed project is worth doing. The business case documents the problem or opportunity the project addresses, the options considered, the recommended option, and the expected benefits weighed against the estimated cost and risk.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Business Case; The Project Charter; Identifying and Analyzing Stakeholders; Feasibility and Formal Approval.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Planning a Project. Scope management defines what is — and is not — included in the project. It begins with collecting requirements from stakeholders, then translating those requirements into a scope statement that describes the deliverables and explicitly lists exclusions (what the project will not do).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Scope Management and the Work Breakdown Structure; Schedule Management; Cost Management; Resource Management; Risk Management; Procurement Management.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Executing, Monitoring, and Controlling. Execution is where the plan becomes reality: the team performs the work, deliverables are produced, and the project manager's attention shifts from designing the plan to enabling the team, removing obstacles, managing stakeholder expectations, and keeping information flowing.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Directing and Managing the Work; Monitoring Performance with Earned Value Management; Integrated Change Control; Quality Assurance and Quality Control in Practice; Managing Issues and Escalation.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Closing a Project. Closing formally finalizes all activities across all process groups.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Closing Involves; Lessons Learned.</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Leadership, Teams, and Professional Responsibility. Technical competence gets a project manager in the room; leadership is what makes a team willing to follow. Increasingly, effective project managers adopt a servant-leadership stance — prioritizing the growth, autonomy, and success of the team over command-and-control direction — while still being decisive when decisions are needed.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Leading, Not Just Managing; Stages of Team Development; Managing Conflict; Communication and Influence; Professional and Ethical Responsibility.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Foundations of Project Management</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Initiate, plan, execute and close projects professionally — life cycles, scope, scheduling, risk, teams and a capstone simulation.…</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7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31 lessons</a:t>
            </a:r>
            <a:endParaRPr lang="en-US" sz="844" dirty="0"/>
          </a:p>
        </p:txBody>
      </p:sp>
      <p:sp>
        <p:nvSpPr>
          <p:cNvPr id="12" name="Text 10"/>
          <p:cNvSpPr/>
          <p:nvPr/>
        </p:nvSpPr>
        <p:spPr>
          <a:xfrm>
            <a:off x="571500" y="4582716"/>
            <a:ext cx="2598593"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Mr. Emeka Nwosu</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298332"/>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Foundations of Project Management is a complete, self-paced introduction to modern project delivery. Seven modules cover what makes projects (and project managers) different, predictive, agile and hybrid life cycles, and then walk the full arc of delivery: initiating with a business case and charter, planning scope, schedules, budgets and risk, executing while monitoring performance, closing with lessons learned, and leading teams with professional responsibility throughout.</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7</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31</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introduction to project management.</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project life cycles and methodologies.</a:t>
            </a:r>
            <a:endParaRPr lang="en-US" sz="816" dirty="0"/>
          </a:p>
        </p:txBody>
      </p:sp>
      <p:sp>
        <p:nvSpPr>
          <p:cNvPr id="12" name="Text 10"/>
          <p:cNvSpPr/>
          <p:nvPr/>
        </p:nvSpPr>
        <p:spPr>
          <a:xfrm>
            <a:off x="575072" y="1943100"/>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initiating a project.</a:t>
            </a:r>
            <a:endParaRPr lang="en-US" sz="816" dirty="0"/>
          </a:p>
        </p:txBody>
      </p:sp>
      <p:sp>
        <p:nvSpPr>
          <p:cNvPr id="16" name="Text 14"/>
          <p:cNvSpPr/>
          <p:nvPr/>
        </p:nvSpPr>
        <p:spPr>
          <a:xfrm>
            <a:off x="4654153" y="1943100"/>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planning a project.</a:t>
            </a:r>
            <a:endParaRPr lang="en-US" sz="816" dirty="0"/>
          </a:p>
        </p:txBody>
      </p:sp>
      <p:sp>
        <p:nvSpPr>
          <p:cNvPr id="20" name="Text 18"/>
          <p:cNvSpPr/>
          <p:nvPr/>
        </p:nvSpPr>
        <p:spPr>
          <a:xfrm>
            <a:off x="575072" y="2528888"/>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64675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64675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64675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executing, monitoring, and controlling.</a:t>
            </a:r>
            <a:endParaRPr lang="en-US" sz="816" dirty="0"/>
          </a:p>
        </p:txBody>
      </p:sp>
      <p:sp>
        <p:nvSpPr>
          <p:cNvPr id="24" name="Text 22"/>
          <p:cNvSpPr/>
          <p:nvPr/>
        </p:nvSpPr>
        <p:spPr>
          <a:xfrm>
            <a:off x="4654153" y="2528888"/>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64675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64675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64675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closing a project.</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17847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Introduction to Project Management</a:t>
            </a:r>
            <a:endParaRPr lang="en-US" sz="928" dirty="0"/>
          </a:p>
        </p:txBody>
      </p:sp>
      <p:sp>
        <p:nvSpPr>
          <p:cNvPr id="9" name="Text 7"/>
          <p:cNvSpPr/>
          <p:nvPr/>
        </p:nvSpPr>
        <p:spPr>
          <a:xfrm>
            <a:off x="1000125" y="1569839"/>
            <a:ext cx="211796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33434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Project Life Cycles and Methodologies</a:t>
            </a:r>
            <a:endParaRPr lang="en-US" sz="928" dirty="0"/>
          </a:p>
        </p:txBody>
      </p:sp>
      <p:sp>
        <p:nvSpPr>
          <p:cNvPr id="14" name="Text 12"/>
          <p:cNvSpPr/>
          <p:nvPr/>
        </p:nvSpPr>
        <p:spPr>
          <a:xfrm>
            <a:off x="1000125" y="2030611"/>
            <a:ext cx="226950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119752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Initiating a Project</a:t>
            </a:r>
            <a:endParaRPr lang="en-US" sz="928" dirty="0"/>
          </a:p>
        </p:txBody>
      </p:sp>
      <p:sp>
        <p:nvSpPr>
          <p:cNvPr id="19" name="Text 17"/>
          <p:cNvSpPr/>
          <p:nvPr/>
        </p:nvSpPr>
        <p:spPr>
          <a:xfrm>
            <a:off x="1000125" y="2491383"/>
            <a:ext cx="119752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1205244"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Planning a Project</a:t>
            </a:r>
            <a:endParaRPr lang="en-US" sz="928" dirty="0"/>
          </a:p>
        </p:txBody>
      </p:sp>
      <p:sp>
        <p:nvSpPr>
          <p:cNvPr id="24" name="Text 22"/>
          <p:cNvSpPr/>
          <p:nvPr/>
        </p:nvSpPr>
        <p:spPr>
          <a:xfrm>
            <a:off x="1000125" y="2952155"/>
            <a:ext cx="120524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34784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Executing, Monitoring, and Controlling</a:t>
            </a:r>
            <a:endParaRPr lang="en-US" sz="928" dirty="0"/>
          </a:p>
        </p:txBody>
      </p:sp>
      <p:sp>
        <p:nvSpPr>
          <p:cNvPr id="29" name="Text 27"/>
          <p:cNvSpPr/>
          <p:nvPr/>
        </p:nvSpPr>
        <p:spPr>
          <a:xfrm>
            <a:off x="1000125" y="3412927"/>
            <a:ext cx="228262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1128453"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Closing a Project</a:t>
            </a:r>
            <a:endParaRPr lang="en-US" sz="928" dirty="0"/>
          </a:p>
        </p:txBody>
      </p:sp>
      <p:sp>
        <p:nvSpPr>
          <p:cNvPr id="34" name="Text 32"/>
          <p:cNvSpPr/>
          <p:nvPr/>
        </p:nvSpPr>
        <p:spPr>
          <a:xfrm>
            <a:off x="1000125" y="3873698"/>
            <a:ext cx="112845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2 lessons · 4m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91275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Leadership, Teams, and Professional Responsibility</a:t>
            </a:r>
            <a:endParaRPr lang="en-US" sz="928" dirty="0"/>
          </a:p>
        </p:txBody>
      </p:sp>
      <p:sp>
        <p:nvSpPr>
          <p:cNvPr id="39" name="Text 37"/>
          <p:cNvSpPr/>
          <p:nvPr/>
        </p:nvSpPr>
        <p:spPr>
          <a:xfrm>
            <a:off x="1000125" y="4334470"/>
            <a:ext cx="305839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Introduction to Project Management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project is a temporary endeavor undertaken to create a unique product, service, or result. Two words carry the weight of that definition. "Temporary" means every project has a defined beginning and end — it is not indefinite, even if it runs for years.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 Project?</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Projects, Programs, and Portfolios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Role of the Project Manager</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Triple Constraint — and Beyond</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Ten Knowledge Areas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06029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a Project?</a:t>
            </a:r>
            <a:endParaRPr lang="en-US" sz="872" dirty="0"/>
          </a:p>
        </p:txBody>
      </p:sp>
      <p:sp>
        <p:nvSpPr>
          <p:cNvPr id="8" name="Text 6"/>
          <p:cNvSpPr/>
          <p:nvPr/>
        </p:nvSpPr>
        <p:spPr>
          <a:xfrm>
            <a:off x="828675" y="1546399"/>
            <a:ext cx="106029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a Project?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8145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Projects, Programs, and Portfolios</a:t>
            </a:r>
            <a:endParaRPr lang="en-US" sz="872" dirty="0"/>
          </a:p>
        </p:txBody>
      </p:sp>
      <p:sp>
        <p:nvSpPr>
          <p:cNvPr id="12" name="Text 10"/>
          <p:cNvSpPr/>
          <p:nvPr/>
        </p:nvSpPr>
        <p:spPr>
          <a:xfrm>
            <a:off x="828675" y="2021235"/>
            <a:ext cx="181453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Projects, Programs, and Portfolios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72833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Role of the Project Manager</a:t>
            </a:r>
            <a:endParaRPr lang="en-US" sz="872" dirty="0"/>
          </a:p>
        </p:txBody>
      </p:sp>
      <p:sp>
        <p:nvSpPr>
          <p:cNvPr id="16" name="Text 14"/>
          <p:cNvSpPr/>
          <p:nvPr/>
        </p:nvSpPr>
        <p:spPr>
          <a:xfrm>
            <a:off x="828675" y="2496071"/>
            <a:ext cx="172833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Role of the Project Manager</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9343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Triple Constraint — and Beyond</a:t>
            </a:r>
            <a:endParaRPr lang="en-US" sz="872" dirty="0"/>
          </a:p>
        </p:txBody>
      </p:sp>
      <p:sp>
        <p:nvSpPr>
          <p:cNvPr id="20" name="Text 18"/>
          <p:cNvSpPr/>
          <p:nvPr/>
        </p:nvSpPr>
        <p:spPr>
          <a:xfrm>
            <a:off x="828675" y="2970907"/>
            <a:ext cx="193435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Triple Constraint — and Beyond</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41974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Ten Knowledge Areas</a:t>
            </a:r>
            <a:endParaRPr lang="en-US" sz="872" dirty="0"/>
          </a:p>
        </p:txBody>
      </p:sp>
      <p:sp>
        <p:nvSpPr>
          <p:cNvPr id="24" name="Text 22"/>
          <p:cNvSpPr/>
          <p:nvPr/>
        </p:nvSpPr>
        <p:spPr>
          <a:xfrm>
            <a:off x="828675" y="3445743"/>
            <a:ext cx="141974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Ten Knowledge Areas</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Project Life Cycles and Methodologies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Regardless of industry or methodology, most projects move through five overlapping process groups. These are not rigid phases with hard handoffs; in practice they overlap, and Monitoring &amp; Controlling runs continuously alongside the others.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Five Process Groups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Predictive (Waterfall) Life Cycles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Agile and Iterative Life Cycles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Hybrid Life Cycles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8094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Five Process Groups</a:t>
            </a:r>
            <a:endParaRPr lang="en-US" sz="872" dirty="0"/>
          </a:p>
        </p:txBody>
      </p:sp>
      <p:sp>
        <p:nvSpPr>
          <p:cNvPr id="8" name="Text 6"/>
          <p:cNvSpPr/>
          <p:nvPr/>
        </p:nvSpPr>
        <p:spPr>
          <a:xfrm>
            <a:off x="828675" y="1546399"/>
            <a:ext cx="138094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Five Process Groups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2339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Predictive (Waterfall) Life Cycles</a:t>
            </a:r>
            <a:endParaRPr lang="en-US" sz="872" dirty="0"/>
          </a:p>
        </p:txBody>
      </p:sp>
      <p:sp>
        <p:nvSpPr>
          <p:cNvPr id="12" name="Text 10"/>
          <p:cNvSpPr/>
          <p:nvPr/>
        </p:nvSpPr>
        <p:spPr>
          <a:xfrm>
            <a:off x="828675" y="2021235"/>
            <a:ext cx="172339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Predictive (Waterfall) Life Cycles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5753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Agile and Iterative Life Cycles</a:t>
            </a:r>
            <a:endParaRPr lang="en-US" sz="872" dirty="0"/>
          </a:p>
        </p:txBody>
      </p:sp>
      <p:sp>
        <p:nvSpPr>
          <p:cNvPr id="16" name="Text 14"/>
          <p:cNvSpPr/>
          <p:nvPr/>
        </p:nvSpPr>
        <p:spPr>
          <a:xfrm>
            <a:off x="828675" y="2496071"/>
            <a:ext cx="157535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Agile and Iterative Life Cycles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04577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Hybrid Life Cycles</a:t>
            </a:r>
            <a:endParaRPr lang="en-US" sz="872" dirty="0"/>
          </a:p>
        </p:txBody>
      </p:sp>
      <p:sp>
        <p:nvSpPr>
          <p:cNvPr id="20" name="Text 18"/>
          <p:cNvSpPr/>
          <p:nvPr/>
        </p:nvSpPr>
        <p:spPr>
          <a:xfrm>
            <a:off x="828675" y="2970907"/>
            <a:ext cx="104577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Hybrid Life Cycles</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4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Initiating a Project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Before any planning begins, an organization must decide whether a proposed project is worth doing. The business case documents the problem or opportunity the project addresses, the options considered, the recommended option, and the expected benefits weighed against the estimated cost and risk.</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Business Case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Project Charter</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Identifying and Analyzing Stakeholders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Feasibility and Formal Approval</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12531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Business Case</a:t>
            </a:r>
            <a:endParaRPr lang="en-US" sz="872" dirty="0"/>
          </a:p>
        </p:txBody>
      </p:sp>
      <p:sp>
        <p:nvSpPr>
          <p:cNvPr id="8" name="Text 6"/>
          <p:cNvSpPr/>
          <p:nvPr/>
        </p:nvSpPr>
        <p:spPr>
          <a:xfrm>
            <a:off x="828675" y="1546399"/>
            <a:ext cx="112531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Business Case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13237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Project Charter</a:t>
            </a:r>
            <a:endParaRPr lang="en-US" sz="872" dirty="0"/>
          </a:p>
        </p:txBody>
      </p:sp>
      <p:sp>
        <p:nvSpPr>
          <p:cNvPr id="12" name="Text 10"/>
          <p:cNvSpPr/>
          <p:nvPr/>
        </p:nvSpPr>
        <p:spPr>
          <a:xfrm>
            <a:off x="828675" y="2021235"/>
            <a:ext cx="113237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Project Charter</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05430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Identifying and Analyzing Stakeholders</a:t>
            </a:r>
            <a:endParaRPr lang="en-US" sz="872" dirty="0"/>
          </a:p>
        </p:txBody>
      </p:sp>
      <p:sp>
        <p:nvSpPr>
          <p:cNvPr id="16" name="Text 14"/>
          <p:cNvSpPr/>
          <p:nvPr/>
        </p:nvSpPr>
        <p:spPr>
          <a:xfrm>
            <a:off x="828675" y="2496071"/>
            <a:ext cx="205430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Identifying and Analyzing Stakeholders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6684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Feasibility and Formal Approval</a:t>
            </a:r>
            <a:endParaRPr lang="en-US" sz="872" dirty="0"/>
          </a:p>
        </p:txBody>
      </p:sp>
      <p:sp>
        <p:nvSpPr>
          <p:cNvPr id="20" name="Text 18"/>
          <p:cNvSpPr/>
          <p:nvPr/>
        </p:nvSpPr>
        <p:spPr>
          <a:xfrm>
            <a:off x="828675" y="2970907"/>
            <a:ext cx="166842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Feasibility and Formal Approval</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6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Planning a Project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Scope management defines what is — and is not — included in the project. It begins with collecting requirements from stakeholders, then translating those requirements into a scope statement that describes the deliverables and explicitly lists exclusions (what the project will not do).</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Scope Management and the Work Breakdown Structure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Schedule Management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Cost Management</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Resource Management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Risk Management</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Procurement Management</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74308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Scope Management and the Work Breakdown Structure</a:t>
            </a:r>
            <a:endParaRPr lang="en-US" sz="872" dirty="0"/>
          </a:p>
        </p:txBody>
      </p:sp>
      <p:sp>
        <p:nvSpPr>
          <p:cNvPr id="8" name="Text 6"/>
          <p:cNvSpPr/>
          <p:nvPr/>
        </p:nvSpPr>
        <p:spPr>
          <a:xfrm>
            <a:off x="828675" y="1546399"/>
            <a:ext cx="274308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Scope Management and the Work Breakdown Structure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33475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Schedule Management</a:t>
            </a:r>
            <a:endParaRPr lang="en-US" sz="872" dirty="0"/>
          </a:p>
        </p:txBody>
      </p:sp>
      <p:sp>
        <p:nvSpPr>
          <p:cNvPr id="12" name="Text 10"/>
          <p:cNvSpPr/>
          <p:nvPr/>
        </p:nvSpPr>
        <p:spPr>
          <a:xfrm>
            <a:off x="828675" y="2021235"/>
            <a:ext cx="133475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Schedule Management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06042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Cost Management</a:t>
            </a:r>
            <a:endParaRPr lang="en-US" sz="872" dirty="0"/>
          </a:p>
        </p:txBody>
      </p:sp>
      <p:sp>
        <p:nvSpPr>
          <p:cNvPr id="16" name="Text 14"/>
          <p:cNvSpPr/>
          <p:nvPr/>
        </p:nvSpPr>
        <p:spPr>
          <a:xfrm>
            <a:off x="828675" y="2496071"/>
            <a:ext cx="106042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Cost Management</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34901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Resource Management</a:t>
            </a:r>
            <a:endParaRPr lang="en-US" sz="872" dirty="0"/>
          </a:p>
        </p:txBody>
      </p:sp>
      <p:sp>
        <p:nvSpPr>
          <p:cNvPr id="20" name="Text 18"/>
          <p:cNvSpPr/>
          <p:nvPr/>
        </p:nvSpPr>
        <p:spPr>
          <a:xfrm>
            <a:off x="828675" y="2970907"/>
            <a:ext cx="134901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Resource Management</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4590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Risk Management</a:t>
            </a:r>
            <a:endParaRPr lang="en-US" sz="872" dirty="0"/>
          </a:p>
        </p:txBody>
      </p:sp>
      <p:sp>
        <p:nvSpPr>
          <p:cNvPr id="24" name="Text 22"/>
          <p:cNvSpPr/>
          <p:nvPr/>
        </p:nvSpPr>
        <p:spPr>
          <a:xfrm>
            <a:off x="828675" y="3445743"/>
            <a:ext cx="104590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Risk Management</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442089"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Procurement Management</a:t>
            </a:r>
            <a:endParaRPr lang="en-US" sz="872" dirty="0"/>
          </a:p>
        </p:txBody>
      </p:sp>
      <p:sp>
        <p:nvSpPr>
          <p:cNvPr id="28" name="Text 26"/>
          <p:cNvSpPr/>
          <p:nvPr/>
        </p:nvSpPr>
        <p:spPr>
          <a:xfrm>
            <a:off x="828675" y="3920579"/>
            <a:ext cx="144208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Procurement Management</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Executing, Monitoring, and Controlling</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Execution is where the plan becomes reality: the team performs the work, deliverables are produced, and the project manager's attention shifts from designing the plan to enabling the team, removing obstacles, managing stakeholder expectations, and keeping information flowing.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Directing and Managing the Work</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Monitoring Performance with Earned Value Management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Integrated Change Control</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Quality Assurance and Quality Control in Practice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Issues and Escalation</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77269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Directing and Managing the Work</a:t>
            </a:r>
            <a:endParaRPr lang="en-US" sz="872" dirty="0"/>
          </a:p>
        </p:txBody>
      </p:sp>
      <p:sp>
        <p:nvSpPr>
          <p:cNvPr id="8" name="Text 6"/>
          <p:cNvSpPr/>
          <p:nvPr/>
        </p:nvSpPr>
        <p:spPr>
          <a:xfrm>
            <a:off x="828675" y="1546399"/>
            <a:ext cx="177269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Directing and Managing the Work</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7800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Monitoring Performance with Earned Value Management</a:t>
            </a:r>
            <a:endParaRPr lang="en-US" sz="872" dirty="0"/>
          </a:p>
        </p:txBody>
      </p:sp>
      <p:sp>
        <p:nvSpPr>
          <p:cNvPr id="12" name="Text 10"/>
          <p:cNvSpPr/>
          <p:nvPr/>
        </p:nvSpPr>
        <p:spPr>
          <a:xfrm>
            <a:off x="828675" y="2021235"/>
            <a:ext cx="278003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Monitoring Performance with Earned Value Management</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094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Integrated Change Control</a:t>
            </a:r>
            <a:endParaRPr lang="en-US" sz="872" dirty="0"/>
          </a:p>
        </p:txBody>
      </p:sp>
      <p:sp>
        <p:nvSpPr>
          <p:cNvPr id="16" name="Text 14"/>
          <p:cNvSpPr/>
          <p:nvPr/>
        </p:nvSpPr>
        <p:spPr>
          <a:xfrm>
            <a:off x="828675" y="2496071"/>
            <a:ext cx="14094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Integrated Change Control</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41871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Quality Assurance and Quality Control in Practice</a:t>
            </a:r>
            <a:endParaRPr lang="en-US" sz="872" dirty="0"/>
          </a:p>
        </p:txBody>
      </p:sp>
      <p:sp>
        <p:nvSpPr>
          <p:cNvPr id="20" name="Text 18"/>
          <p:cNvSpPr/>
          <p:nvPr/>
        </p:nvSpPr>
        <p:spPr>
          <a:xfrm>
            <a:off x="828675" y="2970907"/>
            <a:ext cx="241871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Quality Assurance and Quality Control in Practice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72182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Managing Issues and Escalation</a:t>
            </a:r>
            <a:endParaRPr lang="en-US" sz="872" dirty="0"/>
          </a:p>
        </p:txBody>
      </p:sp>
      <p:sp>
        <p:nvSpPr>
          <p:cNvPr id="24" name="Text 22"/>
          <p:cNvSpPr/>
          <p:nvPr/>
        </p:nvSpPr>
        <p:spPr>
          <a:xfrm>
            <a:off x="828675" y="3445743"/>
            <a:ext cx="172182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Managing Issues and Escalation</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2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Closing a Project</a:t>
            </a:r>
            <a:endParaRPr lang="en-US" sz="2475" dirty="0"/>
          </a:p>
        </p:txBody>
      </p:sp>
      <p:sp>
        <p:nvSpPr>
          <p:cNvPr id="6" name="Text 3"/>
          <p:cNvSpPr/>
          <p:nvPr/>
        </p:nvSpPr>
        <p:spPr>
          <a:xfrm>
            <a:off x="571500" y="2286000"/>
            <a:ext cx="6143625" cy="209758"/>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Closing formally finalizes all activities across all process groups.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Closing Involves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Lessons Learned</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8386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Closing Involves</a:t>
            </a:r>
            <a:endParaRPr lang="en-US" sz="872" dirty="0"/>
          </a:p>
        </p:txBody>
      </p:sp>
      <p:sp>
        <p:nvSpPr>
          <p:cNvPr id="8" name="Text 6"/>
          <p:cNvSpPr/>
          <p:nvPr/>
        </p:nvSpPr>
        <p:spPr>
          <a:xfrm>
            <a:off x="828675" y="1546399"/>
            <a:ext cx="128386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Closing Involves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99567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Lessons Learned</a:t>
            </a:r>
            <a:endParaRPr lang="en-US" sz="872" dirty="0"/>
          </a:p>
        </p:txBody>
      </p:sp>
      <p:sp>
        <p:nvSpPr>
          <p:cNvPr id="12" name="Text 10"/>
          <p:cNvSpPr/>
          <p:nvPr/>
        </p:nvSpPr>
        <p:spPr>
          <a:xfrm>
            <a:off x="828675" y="2021235"/>
            <a:ext cx="99567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Lessons Learned</a:t>
            </a:r>
            <a:endParaRPr lang="en-US" sz="800"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Leadership, Teams, and Professional Responsibility</a:t>
            </a:r>
            <a:endParaRPr lang="en-US" sz="2475" dirty="0"/>
          </a:p>
        </p:txBody>
      </p:sp>
      <p:sp>
        <p:nvSpPr>
          <p:cNvPr id="6" name="Text 3"/>
          <p:cNvSpPr/>
          <p:nvPr/>
        </p:nvSpPr>
        <p:spPr>
          <a:xfrm>
            <a:off x="571500" y="2286000"/>
            <a:ext cx="6143625" cy="839033"/>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Technical competence gets a project manager in the room; leadership is what makes a team willing to follow. Increasingly, effective project managers adopt a servant-leadership stance — prioritizing the growth, autonomy, and success of the team over command-and-control direction — while still being decisive when decisions are needed.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Leading, Not Just Managing</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Stages of Team Development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Conflict</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Communication and Influence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Professional and Ethical Responsibility</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8928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Leading, Not Just Managing</a:t>
            </a:r>
            <a:endParaRPr lang="en-US" sz="872" dirty="0"/>
          </a:p>
        </p:txBody>
      </p:sp>
      <p:sp>
        <p:nvSpPr>
          <p:cNvPr id="8" name="Text 6"/>
          <p:cNvSpPr/>
          <p:nvPr/>
        </p:nvSpPr>
        <p:spPr>
          <a:xfrm>
            <a:off x="828675" y="1546399"/>
            <a:ext cx="148928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Leading, Not Just Managing</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56667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Stages of Team Development</a:t>
            </a:r>
            <a:endParaRPr lang="en-US" sz="872" dirty="0"/>
          </a:p>
        </p:txBody>
      </p:sp>
      <p:sp>
        <p:nvSpPr>
          <p:cNvPr id="12" name="Text 10"/>
          <p:cNvSpPr/>
          <p:nvPr/>
        </p:nvSpPr>
        <p:spPr>
          <a:xfrm>
            <a:off x="828675" y="2021235"/>
            <a:ext cx="156667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Stages of Team Development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03884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Managing Conflict</a:t>
            </a:r>
            <a:endParaRPr lang="en-US" sz="872" dirty="0"/>
          </a:p>
        </p:txBody>
      </p:sp>
      <p:sp>
        <p:nvSpPr>
          <p:cNvPr id="16" name="Text 14"/>
          <p:cNvSpPr/>
          <p:nvPr/>
        </p:nvSpPr>
        <p:spPr>
          <a:xfrm>
            <a:off x="828675" y="2496071"/>
            <a:ext cx="103884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Conflict</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58222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Communication and Influence</a:t>
            </a:r>
            <a:endParaRPr lang="en-US" sz="872" dirty="0"/>
          </a:p>
        </p:txBody>
      </p:sp>
      <p:sp>
        <p:nvSpPr>
          <p:cNvPr id="20" name="Text 18"/>
          <p:cNvSpPr/>
          <p:nvPr/>
        </p:nvSpPr>
        <p:spPr>
          <a:xfrm>
            <a:off x="828675" y="2970907"/>
            <a:ext cx="158222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Communication and Influence</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05406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Professional and Ethical Responsibility</a:t>
            </a:r>
            <a:endParaRPr lang="en-US" sz="872" dirty="0"/>
          </a:p>
        </p:txBody>
      </p:sp>
      <p:sp>
        <p:nvSpPr>
          <p:cNvPr id="24" name="Text 22"/>
          <p:cNvSpPr/>
          <p:nvPr/>
        </p:nvSpPr>
        <p:spPr>
          <a:xfrm>
            <a:off x="828675" y="3445743"/>
            <a:ext cx="205406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Professional and Ethical Responsibility</a:t>
            </a:r>
            <a:endParaRPr lang="en-US" sz="675"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31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2026-09-27T04:39:12Z</dcterms:created>
  <dcterms:modified xsi:type="dcterms:W3CDTF">2026-09-27T04:39:12Z</dcterms:modified>
</cp:coreProperties>
</file>