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One Health: People, Animals &amp; Ecosystems, an Africa Climate Leadership Academy course. This presentation walks you through the whole course. Your instructor is Dr. Amara Okafor. (10 modules, 63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One Health: People, Animals &amp; Ecosystems is the catalogue's most comprehensive health course, built around the insight that human, animal and environmental health are one system. Ten modules span the foundations of One Health, ecosystems and biodiversity, zoonotic disease emergence and spillover, antimicrobial resistance, food systems and health security, climate as a disease driver, surveillance and outbreak investigation, governance and multisectoral coordination, community engagement and risk communication, and emerging tools — with a capstone in which you design a feasible One Health intervention.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One Health, Ecohealth, and Planetary Health, and explain how these frameworks relate to one another. Trace the historical development of integrated approaches to human, animal, and environmental health. Describe the core principles and the 'One Health triad' of human, animal, and environmental sectors. Identify examples of health issues that require a human–animal–ecosystem interface perspective. Use foundational One Health terminology accurately and consistently. Explain the concept of ecosystem services and categorize its main types. Describe the relationship between biodiversity loss and infectious disease emergence, including the dilution effect hypothesis. Analyze how deforestation, habitat fragmentation, and land-use change alter disease dynamics.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One Health and the Human-Animal-Ecosystem Interface, then Ecosystems, Biodiversity, and the Roots of Health, then Zoonotic Diseases: Emergence, Transmission, and Spillover Dynamics, then Antimicrobial Resistance at the Interface, then Food Systems, Animal Production, and Health Security, then Climate Change and Environmental Drivers of Disease, then Surveillance, Early Warning, and Outbreak Investigation, then Governance, Policy, and Multisectoral Coordination.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One Health and the Human-Animal-Ecosystem Interface. This module introduces the conceptual foundation for the entire course: the idea that human, animal, and environmental health are interconnected and interdependent, and that sustainable improvements in global health require action across all three domains simultaneously. You will trace the history of this thinking from early comparative medicine to the modern One Health movement, examine its guidi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Global Health at the Interface?; History and Evolution of One Health; Core Principles and the One Health Triad; Key Terminology and Concepts; Case Study: In the late 1990s, an outbreak of severe encephalitis among pig farmer;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Ecosystems, Biodiversity, and the Roots of Health. Human health depends on a functioning natural environment in ways that are often invisible until they are disrupted. This module examines the concept of ecosystem services, explores how biodiversity loss and ecosystem degradation increase disease risk, and analyzes land-use change as one of the most significant modern drivers of disease emergence.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Ecosystem Services and Human Health; Biodiversity Loss and Disease Emergence; Land-Use Change, Deforestation, and Habitat Fragmentation; Ecological Drivers of Pathogen Spillover; Case Study: Research across the Brazilian Amazon has repeatedly linked deforestati.</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Zoonotic Diseases: Emergence, Transmission, and Spillover Dynamics. This module examines zoonotic diseases in depth — how they are classified, the biological mechanisms that allow pathogens to cross species barriers, and the combination of ecological, agricultural, and social drivers that shape when and where spillover events occur. You will study several major emerging infectious disease events to see these dynamics in practice.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Classification of Zoonoses; Spillover Mechanisms and Pathogen Ecology; Drivers of Emerging Infectious Diseases; Comparative Case Dynamics; Case Study: H5N1 avian influenza is maintained in wild waterfowl, which can carry;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Antimicrobial Resistance at the Interface. Antimicrobial resistance (AMR) is among the most pressing global health threats of this century, and it is fundamentally a One Health problem: resistant organisms and resistance genes move fluidly between humans, animals, food, and the environment. This module examines how antimicrobial use across sectors drives resistance, how resistance spreads through environmental pathways, and how countries a</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Understanding AMR as a One Health Issue; Antimicrobial Use in Agriculture, Aquaculture, and Veterinary Medicine; Environmental Reservoirs and Transmission Pathways of AMR; Global and National AMR Action Plans; Case Study: Colistin is a 'last-resort' antibiotic used to treat serious infection;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Food Systems, Animal Production, and Health Security. Food systems sit directly at the human–animal–ecosystem interface, connecting livestock production, food safety, nutrition, and environmental sustainability. This module examines how the structure of modern animal production shapes disease risk and food security, traces food safety hazards along the value chain, and explores what a more sustainable and resilient food system could look like.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Livestock Systems and Global Food Security; Intensification of Animal Production and Disease Risk; Food Safety Along the Value Chain; Sustainable and Resilient Food Systems; Case Study: Live bird markets — where poultry are sold live and often slaughtered;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Climate Change and Environmental Drivers of Disease. Climate change is reshaping the distribution, timing, and intensity of health risks at the human–animal–ecosystem interface. This module examines how a changing climate influences infectious disease dynamics, particularly vector-borne disease, explores the broader health consequences of extreme weather and displacement, and reviews adaptation and mitigation strategies relevant to One Health practi</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Climate Change as a Driver of Disease; Vector-Borne Disease Dynamics Under Climate Change; Extreme Weather Events, Displacement, and Health; Adaptation and Mitigation Strategies; Case Study: Dengue fever, transmitted by Aedes mosquitoes, has historically been c;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Surveillance, Early Warning, and Outbreak Investigation. Detecting health threats early — before they become large-scale outbreaks — is central to One Health practice. This module introduces the design and operation of integrated surveillance systems spanning human, animal, and environmental sectors, distinguishes event-based from indicator-based surveillance, and walks through the practical steps of outbreak investigation and risk assessment.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One Health Surveillance Systems; Event-Based and Indicator-Based Surveillance; Laboratory Networks and Diagnostics; Case Study: Rift Valley fever (RVF) is a mosquito-borne viral disease affecting li;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Governance, Policy, and Multisectoral Coordination. Technical solutions alone cannot deliver One Health outcomes without functioning governance structures to coordinate across sectors, mobilize resources, and hold institutions accountable. This module surveys the global governance architecture for One Health, examines national coordination mechanisms, reviews relevant international legal frameworks, and discusses the persistent challenge of financi</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Global Governance Architecture; National One Health Coordination Mechanisms; International Health Regulations and Legal Frameworks; Financing One Health; Case Study: Several countries facing repeated zoonotic disease events have establi;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9: Community Engagement, Risk Communication, and Equity. Technical excellence in surveillance, science, and policy is insufficient without effective communication and genuine community engagement. This module examines the principles of risk communication, explores participatory and community-based approaches to surveillance and response, and addresses the social, cultural, gender, and equity dimensions that shape how One Health interventions succeed or </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Risk Communication Principles; Community-Based Surveillance and Participatory Approaches; Social, Cultural, and Gender Dimensions; Health Equity and Environmental Justice; Case Study: In several countries with limited veterinary infrastructure in rural a;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10: Emerging Tools, Technologies, and Innovations. New technologies are transforming what is possible in One Health surveillance, analysis, and response. This module surveys pathogen genomics, digital health and artificial intelligence applications, geospatial analysis, and innovations in diagnostics and vaccines, with attention to both their promise and their practical limitations.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Genomic Epidemiology and Pathogen Genomics; Digital Health, Big Data, and Artificial Intelligence; Remote Sensing and Geographic Information Systems; Innovations in Diagnostics and Vaccines; Case Study: International genomic surveillance networks, coordinating sequence dat; Capstone Overview and Requirements; Step 2: Situation and Driver Analysis; Capstone Rubric; Course Glossary.</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One Health: People, Animals &amp; Ecosystems</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From Nipah to avian influenza and AMR — how human, animal and ecosystem health connect, and how to intervene.…</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63915"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918195"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10 modules</a:t>
            </a:r>
            <a:endParaRPr lang="en-US" sz="844" dirty="0"/>
          </a:p>
        </p:txBody>
      </p:sp>
      <p:sp>
        <p:nvSpPr>
          <p:cNvPr id="10" name="Text 8"/>
          <p:cNvSpPr/>
          <p:nvPr/>
        </p:nvSpPr>
        <p:spPr>
          <a:xfrm>
            <a:off x="2517078"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539938"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63 lessons</a:t>
            </a:r>
            <a:endParaRPr lang="en-US" sz="844" dirty="0"/>
          </a:p>
        </p:txBody>
      </p:sp>
      <p:sp>
        <p:nvSpPr>
          <p:cNvPr id="12" name="Text 10"/>
          <p:cNvSpPr/>
          <p:nvPr/>
        </p:nvSpPr>
        <p:spPr>
          <a:xfrm>
            <a:off x="571500" y="4582716"/>
            <a:ext cx="2626560"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Amara Okafor</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12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649166"/>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One Health: People, Animals &amp; Ecosystems is the catalogue's most comprehensive health course, built around the insight that human, animal and environmental health are one system.</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10</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63</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One Health, Ecohealth, and Planetary Health, and explain how these frameworks relate to one another.</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Trace the historical development of integrated approaches to human, animal, and environmental health.</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core principles and the 'One Health triad' of human, animal, and environmental sectors.</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examples of health issues that require a human–animal–ecosystem interface perspective.</a:t>
            </a:r>
            <a:endParaRPr lang="en-US" sz="816" dirty="0"/>
          </a:p>
        </p:txBody>
      </p:sp>
      <p:sp>
        <p:nvSpPr>
          <p:cNvPr id="20" name="Text 18"/>
          <p:cNvSpPr/>
          <p:nvPr/>
        </p:nvSpPr>
        <p:spPr>
          <a:xfrm>
            <a:off x="575072" y="2596753"/>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Use foundational One Health terminology accurately and consistently.</a:t>
            </a:r>
            <a:endParaRPr lang="en-US" sz="816" dirty="0"/>
          </a:p>
        </p:txBody>
      </p:sp>
      <p:sp>
        <p:nvSpPr>
          <p:cNvPr id="24" name="Text 22"/>
          <p:cNvSpPr/>
          <p:nvPr/>
        </p:nvSpPr>
        <p:spPr>
          <a:xfrm>
            <a:off x="4654153" y="2596753"/>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concept of ecosystem services and categorize its main types.</a:t>
            </a:r>
            <a:endParaRPr lang="en-US" sz="816" dirty="0"/>
          </a:p>
        </p:txBody>
      </p:sp>
      <p:sp>
        <p:nvSpPr>
          <p:cNvPr id="28" name="Text 26"/>
          <p:cNvSpPr/>
          <p:nvPr/>
        </p:nvSpPr>
        <p:spPr>
          <a:xfrm>
            <a:off x="575072" y="3182541"/>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00413"/>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00413"/>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00413"/>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relationship between biodiversity loss and infectious disease emergence, including the dilution effect hypothesis.</a:t>
            </a:r>
            <a:endParaRPr lang="en-US" sz="816" dirty="0"/>
          </a:p>
        </p:txBody>
      </p:sp>
      <p:sp>
        <p:nvSpPr>
          <p:cNvPr id="32" name="Text 30"/>
          <p:cNvSpPr/>
          <p:nvPr/>
        </p:nvSpPr>
        <p:spPr>
          <a:xfrm>
            <a:off x="4654153" y="3182541"/>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00413"/>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00413"/>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00413"/>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Analyze how deforestation, habitat fragmentation, and land-use change alter disease dynamics.</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400831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One Health and the Human-Animal-Ecosystem Interface</a:t>
            </a:r>
            <a:endParaRPr lang="en-US" sz="928" dirty="0"/>
          </a:p>
        </p:txBody>
      </p:sp>
      <p:sp>
        <p:nvSpPr>
          <p:cNvPr id="9" name="Text 7"/>
          <p:cNvSpPr/>
          <p:nvPr/>
        </p:nvSpPr>
        <p:spPr>
          <a:xfrm>
            <a:off x="1000125" y="1569839"/>
            <a:ext cx="420872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13m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80782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Ecosystems, Biodiversity, and the Roots of Health</a:t>
            </a:r>
            <a:endParaRPr lang="en-US" sz="928" dirty="0"/>
          </a:p>
        </p:txBody>
      </p:sp>
      <p:sp>
        <p:nvSpPr>
          <p:cNvPr id="14" name="Text 12"/>
          <p:cNvSpPr/>
          <p:nvPr/>
        </p:nvSpPr>
        <p:spPr>
          <a:xfrm>
            <a:off x="1000125" y="2030611"/>
            <a:ext cx="294822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96980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Zoonotic Diseases: Emergence, Transmission, and Spillover Dynamics</a:t>
            </a:r>
            <a:endParaRPr lang="en-US" sz="928" dirty="0"/>
          </a:p>
        </p:txBody>
      </p:sp>
      <p:sp>
        <p:nvSpPr>
          <p:cNvPr id="19" name="Text 17"/>
          <p:cNvSpPr/>
          <p:nvPr/>
        </p:nvSpPr>
        <p:spPr>
          <a:xfrm>
            <a:off x="1000125" y="2491383"/>
            <a:ext cx="416829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46200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Antimicrobial Resistance at the Interface</a:t>
            </a:r>
            <a:endParaRPr lang="en-US" sz="928" dirty="0"/>
          </a:p>
        </p:txBody>
      </p:sp>
      <p:sp>
        <p:nvSpPr>
          <p:cNvPr id="24" name="Text 22"/>
          <p:cNvSpPr/>
          <p:nvPr/>
        </p:nvSpPr>
        <p:spPr>
          <a:xfrm>
            <a:off x="1000125" y="2952155"/>
            <a:ext cx="239361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308051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Food Systems, Animal Production, and Health Security</a:t>
            </a:r>
            <a:endParaRPr lang="en-US" sz="928" dirty="0"/>
          </a:p>
        </p:txBody>
      </p:sp>
      <p:sp>
        <p:nvSpPr>
          <p:cNvPr id="29" name="Text 27"/>
          <p:cNvSpPr/>
          <p:nvPr/>
        </p:nvSpPr>
        <p:spPr>
          <a:xfrm>
            <a:off x="1000125" y="3412927"/>
            <a:ext cx="323454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04602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Change and Environmental Drivers of Disease</a:t>
            </a:r>
            <a:endParaRPr lang="en-US" sz="928" dirty="0"/>
          </a:p>
        </p:txBody>
      </p:sp>
      <p:sp>
        <p:nvSpPr>
          <p:cNvPr id="34" name="Text 32"/>
          <p:cNvSpPr/>
          <p:nvPr/>
        </p:nvSpPr>
        <p:spPr>
          <a:xfrm>
            <a:off x="1000125" y="3873698"/>
            <a:ext cx="319832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313320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Surveillance, Early Warning, and Outbreak Investigation</a:t>
            </a:r>
            <a:endParaRPr lang="en-US" sz="928" dirty="0"/>
          </a:p>
        </p:txBody>
      </p:sp>
      <p:sp>
        <p:nvSpPr>
          <p:cNvPr id="39" name="Text 37"/>
          <p:cNvSpPr/>
          <p:nvPr/>
        </p:nvSpPr>
        <p:spPr>
          <a:xfrm>
            <a:off x="1000125" y="4334470"/>
            <a:ext cx="328986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88629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Governance, Policy, and Multisectoral Coordination</a:t>
            </a:r>
            <a:endParaRPr lang="en-US" sz="928" dirty="0"/>
          </a:p>
        </p:txBody>
      </p:sp>
      <p:sp>
        <p:nvSpPr>
          <p:cNvPr id="44" name="Text 42"/>
          <p:cNvSpPr/>
          <p:nvPr/>
        </p:nvSpPr>
        <p:spPr>
          <a:xfrm>
            <a:off x="1000125" y="4795242"/>
            <a:ext cx="303061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45" name="Shape 43"/>
          <p:cNvSpPr/>
          <p:nvPr/>
        </p:nvSpPr>
        <p:spPr>
          <a:xfrm>
            <a:off x="571500" y="5457825"/>
            <a:ext cx="7715250" cy="0"/>
          </a:xfrm>
          <a:prstGeom prst="line">
            <a:avLst/>
          </a:prstGeom>
          <a:noFill/>
          <a:ln w="7144">
            <a:solidFill>
              <a:srgbClr val="9FB3CE"/>
            </a:solidFill>
            <a:prstDash val="solid"/>
          </a:ln>
        </p:spPr>
      </p:sp>
      <p:sp>
        <p:nvSpPr>
          <p:cNvPr id="46" name="Text 44"/>
          <p:cNvSpPr/>
          <p:nvPr/>
        </p:nvSpPr>
        <p:spPr>
          <a:xfrm>
            <a:off x="571500" y="506491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7" name="Text 45"/>
          <p:cNvSpPr/>
          <p:nvPr/>
        </p:nvSpPr>
        <p:spPr>
          <a:xfrm>
            <a:off x="571500" y="5064919"/>
            <a:ext cx="371475" cy="91440"/>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09</a:t>
            </a:r>
            <a:endParaRPr lang="en-US" sz="956" dirty="0"/>
          </a:p>
        </p:txBody>
      </p:sp>
      <p:sp>
        <p:nvSpPr>
          <p:cNvPr id="48" name="Text 46"/>
          <p:cNvSpPr/>
          <p:nvPr/>
        </p:nvSpPr>
        <p:spPr>
          <a:xfrm>
            <a:off x="1000125" y="5064919"/>
            <a:ext cx="3294273" cy="91440"/>
          </a:xfrm>
          <a:prstGeom prst="rect">
            <a:avLst/>
          </a:prstGeom>
          <a:noFill/>
          <a:ln/>
        </p:spPr>
        <p:txBody>
          <a:bodyPr wrap="square" lIns="0" tIns="0" rIns="0" bIns="0" rtlCol="0" anchor="t"/>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Community Engagement, Risk Communication, and Equity</a:t>
            </a:r>
            <a:endParaRPr lang="en-US" sz="928" dirty="0"/>
          </a:p>
        </p:txBody>
      </p:sp>
      <p:sp>
        <p:nvSpPr>
          <p:cNvPr id="49" name="Text 47"/>
          <p:cNvSpPr/>
          <p:nvPr/>
        </p:nvSpPr>
        <p:spPr>
          <a:xfrm>
            <a:off x="1000125" y="5256014"/>
            <a:ext cx="3458987" cy="91440"/>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50" name="Shape 48"/>
          <p:cNvSpPr/>
          <p:nvPr/>
        </p:nvSpPr>
        <p:spPr>
          <a:xfrm>
            <a:off x="571500" y="5918597"/>
            <a:ext cx="7715250" cy="0"/>
          </a:xfrm>
          <a:prstGeom prst="line">
            <a:avLst/>
          </a:prstGeom>
          <a:noFill/>
          <a:ln w="7144">
            <a:solidFill>
              <a:srgbClr val="9FB3CE"/>
            </a:solidFill>
            <a:prstDash val="solid"/>
          </a:ln>
        </p:spPr>
      </p:sp>
      <p:sp>
        <p:nvSpPr>
          <p:cNvPr id="51" name="Text 49"/>
          <p:cNvSpPr/>
          <p:nvPr/>
        </p:nvSpPr>
        <p:spPr>
          <a:xfrm>
            <a:off x="571500" y="552569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52" name="Text 50"/>
          <p:cNvSpPr/>
          <p:nvPr/>
        </p:nvSpPr>
        <p:spPr>
          <a:xfrm>
            <a:off x="571500" y="5525691"/>
            <a:ext cx="371475" cy="91440"/>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10</a:t>
            </a:r>
            <a:endParaRPr lang="en-US" sz="956" dirty="0"/>
          </a:p>
        </p:txBody>
      </p:sp>
      <p:sp>
        <p:nvSpPr>
          <p:cNvPr id="53" name="Text 51"/>
          <p:cNvSpPr/>
          <p:nvPr/>
        </p:nvSpPr>
        <p:spPr>
          <a:xfrm>
            <a:off x="1000125" y="5525691"/>
            <a:ext cx="2881043" cy="91440"/>
          </a:xfrm>
          <a:prstGeom prst="rect">
            <a:avLst/>
          </a:prstGeom>
          <a:noFill/>
          <a:ln/>
        </p:spPr>
        <p:txBody>
          <a:bodyPr wrap="square" lIns="0" tIns="0" rIns="0" bIns="0" rtlCol="0" anchor="t"/>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Emerging Tools, Technologies, and Innovations</a:t>
            </a:r>
            <a:endParaRPr lang="en-US" sz="928" dirty="0"/>
          </a:p>
        </p:txBody>
      </p:sp>
      <p:sp>
        <p:nvSpPr>
          <p:cNvPr id="54" name="Text 52"/>
          <p:cNvSpPr/>
          <p:nvPr/>
        </p:nvSpPr>
        <p:spPr>
          <a:xfrm>
            <a:off x="1000125" y="5716786"/>
            <a:ext cx="2801014" cy="91440"/>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11 lessons · 29m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One Health and the Human-Animal-Ecosystem Interface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introduces the conceptual foundation for the entire course: the idea that human, animal, and environmental health are interconnected and interdependent, and that sustainable improvements in global health require action across all three domains simultaneously.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Global Health at the Interface?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History and Evolution of One Health</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Principles and the One Health Triad</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Key Terminology and Concepts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In the late 1990s, an outbreak of severe encephalitis among pig farmer</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06069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Global Health at the Interface?</a:t>
            </a:r>
            <a:endParaRPr lang="en-US" sz="872" dirty="0"/>
          </a:p>
        </p:txBody>
      </p:sp>
      <p:sp>
        <p:nvSpPr>
          <p:cNvPr id="8" name="Text 6"/>
          <p:cNvSpPr/>
          <p:nvPr/>
        </p:nvSpPr>
        <p:spPr>
          <a:xfrm>
            <a:off x="828675" y="1546399"/>
            <a:ext cx="206069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What Is Global Health at the Interface?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0120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History and Evolution of One Health</a:t>
            </a:r>
            <a:endParaRPr lang="en-US" sz="872" dirty="0"/>
          </a:p>
        </p:txBody>
      </p:sp>
      <p:sp>
        <p:nvSpPr>
          <p:cNvPr id="12" name="Text 10"/>
          <p:cNvSpPr/>
          <p:nvPr/>
        </p:nvSpPr>
        <p:spPr>
          <a:xfrm>
            <a:off x="828675" y="2021235"/>
            <a:ext cx="190120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History and Evolution of One Health</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804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Core Principles and the One Health Triad</a:t>
            </a:r>
            <a:endParaRPr lang="en-US" sz="872" dirty="0"/>
          </a:p>
        </p:txBody>
      </p:sp>
      <p:sp>
        <p:nvSpPr>
          <p:cNvPr id="16" name="Text 14"/>
          <p:cNvSpPr/>
          <p:nvPr/>
        </p:nvSpPr>
        <p:spPr>
          <a:xfrm>
            <a:off x="828675" y="2496071"/>
            <a:ext cx="218040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Core Principles and the One Health Triad</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6531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Key Terminology and Concepts</a:t>
            </a:r>
            <a:endParaRPr lang="en-US" sz="872" dirty="0"/>
          </a:p>
        </p:txBody>
      </p:sp>
      <p:sp>
        <p:nvSpPr>
          <p:cNvPr id="20" name="Text 18"/>
          <p:cNvSpPr/>
          <p:nvPr/>
        </p:nvSpPr>
        <p:spPr>
          <a:xfrm>
            <a:off x="828675" y="2970907"/>
            <a:ext cx="165311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Key Terminology and Concepts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09939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In the late 1990s, an outbreak of severe encephalitis among pig farmer</a:t>
            </a:r>
            <a:endParaRPr lang="en-US" sz="872" dirty="0"/>
          </a:p>
        </p:txBody>
      </p:sp>
      <p:sp>
        <p:nvSpPr>
          <p:cNvPr id="24" name="Text 22"/>
          <p:cNvSpPr/>
          <p:nvPr/>
        </p:nvSpPr>
        <p:spPr>
          <a:xfrm>
            <a:off x="828675" y="3445743"/>
            <a:ext cx="409939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In the late 1990s, an outbreak of severe encephalitis amon</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Ecosystems, Biodiversity, and the Roots of Health</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Human health depends on a functioning natural environment in ways that are often invisible until they are disrupted.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Ecosystem Services and Human Health</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Biodiversity Loss and Disease Emergence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Land-Use Change, Deforestation, and Habitat Fragmentation</a:t>
            </a:r>
            <a:endParaRPr lang="en-US" sz="788"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Ecological Drivers of Pathogen Spillover</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Research across the Brazilian Amazon has repeatedly linked deforestati</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10698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Ecosystem Services and Human Health</a:t>
            </a:r>
            <a:endParaRPr lang="en-US" sz="872" dirty="0"/>
          </a:p>
        </p:txBody>
      </p:sp>
      <p:sp>
        <p:nvSpPr>
          <p:cNvPr id="8" name="Text 6"/>
          <p:cNvSpPr/>
          <p:nvPr/>
        </p:nvSpPr>
        <p:spPr>
          <a:xfrm>
            <a:off x="828675" y="1546399"/>
            <a:ext cx="210698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Ecosystem Services and Human Health</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24007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Biodiversity Loss and Disease Emergence</a:t>
            </a:r>
            <a:endParaRPr lang="en-US" sz="872" dirty="0"/>
          </a:p>
        </p:txBody>
      </p:sp>
      <p:sp>
        <p:nvSpPr>
          <p:cNvPr id="12" name="Text 10"/>
          <p:cNvSpPr/>
          <p:nvPr/>
        </p:nvSpPr>
        <p:spPr>
          <a:xfrm>
            <a:off x="828675" y="2021235"/>
            <a:ext cx="224007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Biodiversity Loss and Disease Emergence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99144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Land-Use Change, Deforestation, and Habitat Fragmentation</a:t>
            </a:r>
            <a:endParaRPr lang="en-US" sz="872" dirty="0"/>
          </a:p>
        </p:txBody>
      </p:sp>
      <p:sp>
        <p:nvSpPr>
          <p:cNvPr id="16" name="Text 14"/>
          <p:cNvSpPr/>
          <p:nvPr/>
        </p:nvSpPr>
        <p:spPr>
          <a:xfrm>
            <a:off x="828675" y="2496071"/>
            <a:ext cx="299144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Land-Use Change, Deforestation, and Habitat Fragmentation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271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Ecological Drivers of Pathogen Spillover</a:t>
            </a:r>
            <a:endParaRPr lang="en-US" sz="872" dirty="0"/>
          </a:p>
        </p:txBody>
      </p:sp>
      <p:sp>
        <p:nvSpPr>
          <p:cNvPr id="20" name="Text 18"/>
          <p:cNvSpPr/>
          <p:nvPr/>
        </p:nvSpPr>
        <p:spPr>
          <a:xfrm>
            <a:off x="828675" y="2970907"/>
            <a:ext cx="212711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Ecological Drivers of Pathogen Spillover</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16078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Research across the Brazilian Amazon has repeatedly linked deforestati</a:t>
            </a:r>
            <a:endParaRPr lang="en-US" sz="872" dirty="0"/>
          </a:p>
        </p:txBody>
      </p:sp>
      <p:sp>
        <p:nvSpPr>
          <p:cNvPr id="24" name="Text 22"/>
          <p:cNvSpPr/>
          <p:nvPr/>
        </p:nvSpPr>
        <p:spPr>
          <a:xfrm>
            <a:off x="828675" y="3445743"/>
            <a:ext cx="416078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Research across the Brazilian Amazon has repeatedly linked</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Zoonotic Diseases: Emergence, Transmission, and Spillover Dynamics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This module examines zoonotic diseases in depth — how they are classified, the biological mechanisms that allow pathogens to cross species barriers, and the combination of ecological, agricultural, and social drivers that shape when and where spillover events occur.</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Classification of Zoonoses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Spillover Mechanisms and Pathogen Ecology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Drivers of Emerging Infectious Diseases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Comparative Case Dynamics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H5N1 avian influenza is maintained in wild waterfowl, which can carry</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9585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Classification of Zoonoses</a:t>
            </a:r>
            <a:endParaRPr lang="en-US" sz="872" dirty="0"/>
          </a:p>
        </p:txBody>
      </p:sp>
      <p:sp>
        <p:nvSpPr>
          <p:cNvPr id="8" name="Text 6"/>
          <p:cNvSpPr/>
          <p:nvPr/>
        </p:nvSpPr>
        <p:spPr>
          <a:xfrm>
            <a:off x="828675" y="1546399"/>
            <a:ext cx="139585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Classification of Zoonoses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9980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Spillover Mechanisms and Pathogen Ecology</a:t>
            </a:r>
            <a:endParaRPr lang="en-US" sz="872" dirty="0"/>
          </a:p>
        </p:txBody>
      </p:sp>
      <p:sp>
        <p:nvSpPr>
          <p:cNvPr id="12" name="Text 10"/>
          <p:cNvSpPr/>
          <p:nvPr/>
        </p:nvSpPr>
        <p:spPr>
          <a:xfrm>
            <a:off x="828675" y="2021235"/>
            <a:ext cx="239980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Spillover Mechanisms and Pathogen Ecology</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2687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Drivers of Emerging Infectious Diseases</a:t>
            </a:r>
            <a:endParaRPr lang="en-US" sz="872" dirty="0"/>
          </a:p>
        </p:txBody>
      </p:sp>
      <p:sp>
        <p:nvSpPr>
          <p:cNvPr id="16" name="Text 14"/>
          <p:cNvSpPr/>
          <p:nvPr/>
        </p:nvSpPr>
        <p:spPr>
          <a:xfrm>
            <a:off x="828675" y="2496071"/>
            <a:ext cx="212687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Drivers of Emerging Infectious Diseases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54859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Comparative Case Dynamics</a:t>
            </a:r>
            <a:endParaRPr lang="en-US" sz="872" dirty="0"/>
          </a:p>
        </p:txBody>
      </p:sp>
      <p:sp>
        <p:nvSpPr>
          <p:cNvPr id="20" name="Text 18"/>
          <p:cNvSpPr/>
          <p:nvPr/>
        </p:nvSpPr>
        <p:spPr>
          <a:xfrm>
            <a:off x="828675" y="2970907"/>
            <a:ext cx="154859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Comparative Case Dynamics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0373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H5N1 avian influenza is maintained in wild waterfowl, which can carry</a:t>
            </a:r>
            <a:endParaRPr lang="en-US" sz="872" dirty="0"/>
          </a:p>
        </p:txBody>
      </p:sp>
      <p:sp>
        <p:nvSpPr>
          <p:cNvPr id="24" name="Text 22"/>
          <p:cNvSpPr/>
          <p:nvPr/>
        </p:nvSpPr>
        <p:spPr>
          <a:xfrm>
            <a:off x="828675" y="3445743"/>
            <a:ext cx="403733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H5N1 avian influenza is maintained in wild waterfowl, whic</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Antimicrobial Resistance at the Interface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Antimicrobial resistance (AMR) is among the most pressing global health threats of this century, and it is fundamentally a One Health problem: resistant organisms and resistance genes move fluidly between humans, animals, food, and the environment.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Understanding AMR as a One Health Issue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Antimicrobial Use in Agriculture, Aquaculture, and Veterinary Medicine</a:t>
            </a:r>
            <a:endParaRPr lang="en-US" sz="788"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Environmental Reservoirs and Transmission Pathways of AMR</a:t>
            </a:r>
            <a:endParaRPr lang="en-US" sz="788"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Global and National AMR Action Plans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Colistin is a 'last-resort' antibiotic used to treat serious infection</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28672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AMR as a One Health Issue</a:t>
            </a:r>
            <a:endParaRPr lang="en-US" sz="872" dirty="0"/>
          </a:p>
        </p:txBody>
      </p:sp>
      <p:sp>
        <p:nvSpPr>
          <p:cNvPr id="8" name="Text 6"/>
          <p:cNvSpPr/>
          <p:nvPr/>
        </p:nvSpPr>
        <p:spPr>
          <a:xfrm>
            <a:off x="828675" y="1546399"/>
            <a:ext cx="228672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Understanding AMR as a One Health Issue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34282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Antimicrobial Use in Agriculture, Aquaculture, and Veterinary Medicine</a:t>
            </a:r>
            <a:endParaRPr lang="en-US" sz="872" dirty="0"/>
          </a:p>
        </p:txBody>
      </p:sp>
      <p:sp>
        <p:nvSpPr>
          <p:cNvPr id="12" name="Text 10"/>
          <p:cNvSpPr/>
          <p:nvPr/>
        </p:nvSpPr>
        <p:spPr>
          <a:xfrm>
            <a:off x="828675" y="2021235"/>
            <a:ext cx="342821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Antimicrobial Use in Agriculture, Aquaculture, and Veterinary Medicine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307092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Environmental Reservoirs and Transmission Pathways of AMR</a:t>
            </a:r>
            <a:endParaRPr lang="en-US" sz="872" dirty="0"/>
          </a:p>
        </p:txBody>
      </p:sp>
      <p:sp>
        <p:nvSpPr>
          <p:cNvPr id="16" name="Text 14"/>
          <p:cNvSpPr/>
          <p:nvPr/>
        </p:nvSpPr>
        <p:spPr>
          <a:xfrm>
            <a:off x="828675" y="2496071"/>
            <a:ext cx="307092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Environmental Reservoirs and Transmission Pathways of AMR</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03417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Global and National AMR Action Plans</a:t>
            </a:r>
            <a:endParaRPr lang="en-US" sz="872" dirty="0"/>
          </a:p>
        </p:txBody>
      </p:sp>
      <p:sp>
        <p:nvSpPr>
          <p:cNvPr id="20" name="Text 18"/>
          <p:cNvSpPr/>
          <p:nvPr/>
        </p:nvSpPr>
        <p:spPr>
          <a:xfrm>
            <a:off x="828675" y="2970907"/>
            <a:ext cx="203417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Global and National AMR Action Plans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371039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Colistin is a 'last-resort' antibiotic used to treat serious infection</a:t>
            </a:r>
            <a:endParaRPr lang="en-US" sz="872" dirty="0"/>
          </a:p>
        </p:txBody>
      </p:sp>
      <p:sp>
        <p:nvSpPr>
          <p:cNvPr id="24" name="Text 22"/>
          <p:cNvSpPr/>
          <p:nvPr/>
        </p:nvSpPr>
        <p:spPr>
          <a:xfrm>
            <a:off x="828675" y="3445743"/>
            <a:ext cx="371039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Case Study: Colistin is a 'last-resort' antibiotic used to treat serio</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Food Systems, Animal Production, and Health Security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Food systems sit directly at the human–animal–ecosystem interface, connecting livestock production, food safety, nutrition, and environmental sustainability.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Livestock Systems and Global Food Security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Intensification of Animal Production and Disease Risk</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Food Safety Along the Value Chain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Sustainable and Resilient Food Systems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Live bird markets — where poultry are sold live and often slaughtered</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3729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Livestock Systems and Global Food Security</a:t>
            </a:r>
            <a:endParaRPr lang="en-US" sz="872" dirty="0"/>
          </a:p>
        </p:txBody>
      </p:sp>
      <p:sp>
        <p:nvSpPr>
          <p:cNvPr id="8" name="Text 6"/>
          <p:cNvSpPr/>
          <p:nvPr/>
        </p:nvSpPr>
        <p:spPr>
          <a:xfrm>
            <a:off x="828675" y="1546399"/>
            <a:ext cx="237292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Livestock Systems and Global Food Security</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6158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Intensification of Animal Production and Disease Risk</a:t>
            </a:r>
            <a:endParaRPr lang="en-US" sz="872" dirty="0"/>
          </a:p>
        </p:txBody>
      </p:sp>
      <p:sp>
        <p:nvSpPr>
          <p:cNvPr id="12" name="Text 10"/>
          <p:cNvSpPr/>
          <p:nvPr/>
        </p:nvSpPr>
        <p:spPr>
          <a:xfrm>
            <a:off x="828675" y="2021235"/>
            <a:ext cx="261584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Intensification of Animal Production and Disease Risk</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85274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Food Safety Along the Value Chain</a:t>
            </a:r>
            <a:endParaRPr lang="en-US" sz="872" dirty="0"/>
          </a:p>
        </p:txBody>
      </p:sp>
      <p:sp>
        <p:nvSpPr>
          <p:cNvPr id="16" name="Text 14"/>
          <p:cNvSpPr/>
          <p:nvPr/>
        </p:nvSpPr>
        <p:spPr>
          <a:xfrm>
            <a:off x="828675" y="2496071"/>
            <a:ext cx="185274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Food Safety Along the Value Chain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471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Sustainable and Resilient Food Systems</a:t>
            </a:r>
            <a:endParaRPr lang="en-US" sz="872" dirty="0"/>
          </a:p>
        </p:txBody>
      </p:sp>
      <p:sp>
        <p:nvSpPr>
          <p:cNvPr id="20" name="Text 18"/>
          <p:cNvSpPr/>
          <p:nvPr/>
        </p:nvSpPr>
        <p:spPr>
          <a:xfrm>
            <a:off x="828675" y="2970907"/>
            <a:ext cx="214713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Sustainable and Resilient Food Systems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0375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Live bird markets — where poultry are sold live and often slaughtered</a:t>
            </a:r>
            <a:endParaRPr lang="en-US" sz="872" dirty="0"/>
          </a:p>
        </p:txBody>
      </p:sp>
      <p:sp>
        <p:nvSpPr>
          <p:cNvPr id="24" name="Text 22"/>
          <p:cNvSpPr/>
          <p:nvPr/>
        </p:nvSpPr>
        <p:spPr>
          <a:xfrm>
            <a:off x="828675" y="3445743"/>
            <a:ext cx="403755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Live bird markets — where poultry are sold live and often</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Change and Environmental Drivers of Disease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change is reshaping the distribution, timing, and intensity of health risks at the human–animal–ecosystem interface.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Change as a Driver of Disease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Vector-Borne Disease Dynamics Under Climate Change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Extreme Weather Events, Displacement, and Health</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Adaptation and Mitigation Strategies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Dengue fever, transmitted by Aedes mosquitoes, has historically been c</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06708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Climate Change as a Driver of Disease</a:t>
            </a:r>
            <a:endParaRPr lang="en-US" sz="872" dirty="0"/>
          </a:p>
        </p:txBody>
      </p:sp>
      <p:sp>
        <p:nvSpPr>
          <p:cNvPr id="8" name="Text 6"/>
          <p:cNvSpPr/>
          <p:nvPr/>
        </p:nvSpPr>
        <p:spPr>
          <a:xfrm>
            <a:off x="828675" y="1546399"/>
            <a:ext cx="206708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Climate Change as a Driver of Disease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7510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Vector-Borne Disease Dynamics Under Climate Change</a:t>
            </a:r>
            <a:endParaRPr lang="en-US" sz="872" dirty="0"/>
          </a:p>
        </p:txBody>
      </p:sp>
      <p:sp>
        <p:nvSpPr>
          <p:cNvPr id="12" name="Text 10"/>
          <p:cNvSpPr/>
          <p:nvPr/>
        </p:nvSpPr>
        <p:spPr>
          <a:xfrm>
            <a:off x="828675" y="2021235"/>
            <a:ext cx="275101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Vector-Borne Disease Dynamics Under Climate Change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55824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Extreme Weather Events, Displacement, and Health</a:t>
            </a:r>
            <a:endParaRPr lang="en-US" sz="872" dirty="0"/>
          </a:p>
        </p:txBody>
      </p:sp>
      <p:sp>
        <p:nvSpPr>
          <p:cNvPr id="16" name="Text 14"/>
          <p:cNvSpPr/>
          <p:nvPr/>
        </p:nvSpPr>
        <p:spPr>
          <a:xfrm>
            <a:off x="828675" y="2496071"/>
            <a:ext cx="255824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Extreme Weather Events, Displacement, and Health</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92133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Adaptation and Mitigation Strategies</a:t>
            </a:r>
            <a:endParaRPr lang="en-US" sz="872" dirty="0"/>
          </a:p>
        </p:txBody>
      </p:sp>
      <p:sp>
        <p:nvSpPr>
          <p:cNvPr id="20" name="Text 18"/>
          <p:cNvSpPr/>
          <p:nvPr/>
        </p:nvSpPr>
        <p:spPr>
          <a:xfrm>
            <a:off x="828675" y="2970907"/>
            <a:ext cx="192133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Adaptation and Mitigation Strategies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13612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Dengue fever, transmitted by Aedes mosquitoes, has historically been c</a:t>
            </a:r>
            <a:endParaRPr lang="en-US" sz="872" dirty="0"/>
          </a:p>
        </p:txBody>
      </p:sp>
      <p:sp>
        <p:nvSpPr>
          <p:cNvPr id="24" name="Text 22"/>
          <p:cNvSpPr/>
          <p:nvPr/>
        </p:nvSpPr>
        <p:spPr>
          <a:xfrm>
            <a:off x="828675" y="3445743"/>
            <a:ext cx="413612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Dengue fever, transmitted by Aedes mosquitoes, has histori</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Surveillance, Early Warning, and Outbreak Investigation</a:t>
            </a:r>
            <a:endParaRPr lang="en-US" sz="2475" dirty="0"/>
          </a:p>
        </p:txBody>
      </p:sp>
      <p:sp>
        <p:nvSpPr>
          <p:cNvPr id="6" name="Text 3"/>
          <p:cNvSpPr/>
          <p:nvPr/>
        </p:nvSpPr>
        <p:spPr>
          <a:xfrm>
            <a:off x="571500" y="2286000"/>
            <a:ext cx="6143625" cy="209758"/>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Detecting health threats early — before they become large-scale outbreaks — is central to One Health practice.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One Health Surveillance Systems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Event-Based and Indicator-Based Surveillance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41636"/>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Laboratory Networks and Diagnostics</a:t>
            </a:r>
            <a:endParaRPr lang="en-US" sz="800" dirty="0"/>
          </a:p>
        </p:txBody>
      </p:sp>
      <p:sp>
        <p:nvSpPr>
          <p:cNvPr id="15" name="Text 13"/>
          <p:cNvSpPr/>
          <p:nvPr/>
        </p:nvSpPr>
        <p:spPr>
          <a:xfrm>
            <a:off x="4192033"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71650"/>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Rift Valley fever (RVF) is a mosquito-borne viral disease affecting li</a:t>
            </a:r>
            <a:endParaRPr lang="en-US" sz="800" dirty="0"/>
          </a:p>
        </p:txBody>
      </p:sp>
      <p:sp>
        <p:nvSpPr>
          <p:cNvPr id="19" name="Text 17"/>
          <p:cNvSpPr/>
          <p:nvPr/>
        </p:nvSpPr>
        <p:spPr>
          <a:xfrm>
            <a:off x="8263971"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7813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One Health Surveillance Systems</a:t>
            </a:r>
            <a:endParaRPr lang="en-US" sz="872" dirty="0"/>
          </a:p>
        </p:txBody>
      </p:sp>
      <p:sp>
        <p:nvSpPr>
          <p:cNvPr id="8" name="Text 6"/>
          <p:cNvSpPr/>
          <p:nvPr/>
        </p:nvSpPr>
        <p:spPr>
          <a:xfrm>
            <a:off x="828675" y="1546399"/>
            <a:ext cx="178137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One Health Surveillance Systems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4729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Event-Based and Indicator-Based Surveillance</a:t>
            </a:r>
            <a:endParaRPr lang="en-US" sz="872" dirty="0"/>
          </a:p>
        </p:txBody>
      </p:sp>
      <p:sp>
        <p:nvSpPr>
          <p:cNvPr id="12" name="Text 10"/>
          <p:cNvSpPr/>
          <p:nvPr/>
        </p:nvSpPr>
        <p:spPr>
          <a:xfrm>
            <a:off x="828675" y="2021235"/>
            <a:ext cx="247297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Event-Based and Indicator-Based Surveillance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9875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Laboratory Networks and Diagnostics</a:t>
            </a:r>
            <a:endParaRPr lang="en-US" sz="872" dirty="0"/>
          </a:p>
        </p:txBody>
      </p:sp>
      <p:sp>
        <p:nvSpPr>
          <p:cNvPr id="16" name="Text 14"/>
          <p:cNvSpPr/>
          <p:nvPr/>
        </p:nvSpPr>
        <p:spPr>
          <a:xfrm>
            <a:off x="828675" y="2496071"/>
            <a:ext cx="198752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Laboratory Networks and Diagnostics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390182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Rift Valley fever (RVF) is a mosquito-borne viral disease affecting li</a:t>
            </a:r>
            <a:endParaRPr lang="en-US" sz="872" dirty="0"/>
          </a:p>
        </p:txBody>
      </p:sp>
      <p:sp>
        <p:nvSpPr>
          <p:cNvPr id="20" name="Text 18"/>
          <p:cNvSpPr/>
          <p:nvPr/>
        </p:nvSpPr>
        <p:spPr>
          <a:xfrm>
            <a:off x="828675" y="2970907"/>
            <a:ext cx="390182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Rift Valley fever (RVF) is a mosquito-borne viral disease</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Governance, Policy, and Multisectoral Coordination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Technical solutions alone cannot deliver One Health outcomes without functioning governance structures to coordinate across sectors, mobilize resources, and hold institutions accountable.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Global Governance Architecture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National One Health Coordination Mechanisms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International Health Regulations and Legal Frameworks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Financing One Health</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Several countries facing repeated zoonotic disease events have establi</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9506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Global Governance Architecture</a:t>
            </a:r>
            <a:endParaRPr lang="en-US" sz="872" dirty="0"/>
          </a:p>
        </p:txBody>
      </p:sp>
      <p:sp>
        <p:nvSpPr>
          <p:cNvPr id="8" name="Text 6"/>
          <p:cNvSpPr/>
          <p:nvPr/>
        </p:nvSpPr>
        <p:spPr>
          <a:xfrm>
            <a:off x="828675" y="1546399"/>
            <a:ext cx="169506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Global Governance Architecture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49274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National One Health Coordination Mechanisms</a:t>
            </a:r>
            <a:endParaRPr lang="en-US" sz="872" dirty="0"/>
          </a:p>
        </p:txBody>
      </p:sp>
      <p:sp>
        <p:nvSpPr>
          <p:cNvPr id="12" name="Text 10"/>
          <p:cNvSpPr/>
          <p:nvPr/>
        </p:nvSpPr>
        <p:spPr>
          <a:xfrm>
            <a:off x="828675" y="2021235"/>
            <a:ext cx="249274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National One Health Coordination Mechanisms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73293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International Health Regulations and Legal Frameworks</a:t>
            </a:r>
            <a:endParaRPr lang="en-US" sz="872" dirty="0"/>
          </a:p>
        </p:txBody>
      </p:sp>
      <p:sp>
        <p:nvSpPr>
          <p:cNvPr id="16" name="Text 14"/>
          <p:cNvSpPr/>
          <p:nvPr/>
        </p:nvSpPr>
        <p:spPr>
          <a:xfrm>
            <a:off x="828675" y="2496071"/>
            <a:ext cx="273293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International Health Regulations and Legal Frameworks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25521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Financing One Health</a:t>
            </a:r>
            <a:endParaRPr lang="en-US" sz="872" dirty="0"/>
          </a:p>
        </p:txBody>
      </p:sp>
      <p:sp>
        <p:nvSpPr>
          <p:cNvPr id="20" name="Text 18"/>
          <p:cNvSpPr/>
          <p:nvPr/>
        </p:nvSpPr>
        <p:spPr>
          <a:xfrm>
            <a:off x="828675" y="2970907"/>
            <a:ext cx="125521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Financing One Health</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11792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Several countries facing repeated zoonotic disease events have establi</a:t>
            </a:r>
            <a:endParaRPr lang="en-US" sz="872" dirty="0"/>
          </a:p>
        </p:txBody>
      </p:sp>
      <p:sp>
        <p:nvSpPr>
          <p:cNvPr id="24" name="Text 22"/>
          <p:cNvSpPr/>
          <p:nvPr/>
        </p:nvSpPr>
        <p:spPr>
          <a:xfrm>
            <a:off x="828675" y="3445743"/>
            <a:ext cx="411792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Several countries facing repeated zoonotic disease events</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09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Community Engagement, Risk Communication, and Equity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Technical excellence in surveillance, science, and policy is insufficient without effective communication and genuine community engagement.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09</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Risk Communication Principles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Community-Based Surveillance and Participatory Approaches</a:t>
            </a:r>
            <a:endParaRPr lang="en-US" sz="788"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Social, Cultural, and Gender Dimensions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Health Equity and Environmental Justice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In several countries with limited veterinary infrastructure in rural a</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09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4817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Risk Communication Principles</a:t>
            </a:r>
            <a:endParaRPr lang="en-US" sz="872" dirty="0"/>
          </a:p>
        </p:txBody>
      </p:sp>
      <p:sp>
        <p:nvSpPr>
          <p:cNvPr id="8" name="Text 6"/>
          <p:cNvSpPr/>
          <p:nvPr/>
        </p:nvSpPr>
        <p:spPr>
          <a:xfrm>
            <a:off x="828675" y="1546399"/>
            <a:ext cx="164817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Risk Communication Principles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302202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Community-Based Surveillance and Participatory Approaches</a:t>
            </a:r>
            <a:endParaRPr lang="en-US" sz="872" dirty="0"/>
          </a:p>
        </p:txBody>
      </p:sp>
      <p:sp>
        <p:nvSpPr>
          <p:cNvPr id="12" name="Text 10"/>
          <p:cNvSpPr/>
          <p:nvPr/>
        </p:nvSpPr>
        <p:spPr>
          <a:xfrm>
            <a:off x="828675" y="2021235"/>
            <a:ext cx="302202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Community-Based Surveillance and Participatory Approaches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6027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Social, Cultural, and Gender Dimensions</a:t>
            </a:r>
            <a:endParaRPr lang="en-US" sz="872" dirty="0"/>
          </a:p>
        </p:txBody>
      </p:sp>
      <p:sp>
        <p:nvSpPr>
          <p:cNvPr id="16" name="Text 14"/>
          <p:cNvSpPr/>
          <p:nvPr/>
        </p:nvSpPr>
        <p:spPr>
          <a:xfrm>
            <a:off x="828675" y="2496071"/>
            <a:ext cx="216027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Social, Cultural, and Gender Dimensions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471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Health Equity and Environmental Justice</a:t>
            </a:r>
            <a:endParaRPr lang="en-US" sz="872" dirty="0"/>
          </a:p>
        </p:txBody>
      </p:sp>
      <p:sp>
        <p:nvSpPr>
          <p:cNvPr id="20" name="Text 18"/>
          <p:cNvSpPr/>
          <p:nvPr/>
        </p:nvSpPr>
        <p:spPr>
          <a:xfrm>
            <a:off x="828675" y="2970907"/>
            <a:ext cx="214713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Health Equity and Environmental Justice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38279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In several countries with limited veterinary infrastructure in rural a</a:t>
            </a:r>
            <a:endParaRPr lang="en-US" sz="872" dirty="0"/>
          </a:p>
        </p:txBody>
      </p:sp>
      <p:sp>
        <p:nvSpPr>
          <p:cNvPr id="24" name="Text 22"/>
          <p:cNvSpPr/>
          <p:nvPr/>
        </p:nvSpPr>
        <p:spPr>
          <a:xfrm>
            <a:off x="828675" y="3445743"/>
            <a:ext cx="382793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Case Study: In several countries with limited veterinary infrastructur</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0993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10 · 11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Emerging Tools, Technologies, and Innovations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New technologies are transforming what is possible in One Health surveillance, analysis, and response. This module surveys pathogen genomics, digital health and artificial intelligence applications, geospatial analysis, and innovations in diagnostics and vaccines, with attention to both their promise and their practical limitations.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10</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Genomic Epidemiology and Pathogen Genomics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Digital Health, Big Data, and Artificial Intelligence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Remote Sensing and Geographic Information Systems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Innovations in Diagnostics and Vaccines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International genomic surveillance networks, coordinating sequence dat</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Overview and Requirements</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8" name="Text 26"/>
          <p:cNvSpPr/>
          <p:nvPr/>
        </p:nvSpPr>
        <p:spPr>
          <a:xfrm>
            <a:off x="575072"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788853"/>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Step 2: Situation and Driver Analysis</a:t>
            </a:r>
            <a:endParaRPr lang="en-US" sz="800" dirty="0"/>
          </a:p>
        </p:txBody>
      </p:sp>
      <p:sp>
        <p:nvSpPr>
          <p:cNvPr id="31" name="Text 29"/>
          <p:cNvSpPr/>
          <p:nvPr/>
        </p:nvSpPr>
        <p:spPr>
          <a:xfrm>
            <a:off x="4192033"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32" name="Text 30"/>
          <p:cNvSpPr/>
          <p:nvPr/>
        </p:nvSpPr>
        <p:spPr>
          <a:xfrm>
            <a:off x="4647009"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64881"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4" name="Text 32"/>
          <p:cNvSpPr/>
          <p:nvPr/>
        </p:nvSpPr>
        <p:spPr>
          <a:xfrm>
            <a:off x="5007769" y="2788853"/>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Rubric</a:t>
            </a:r>
            <a:endParaRPr lang="en-US" sz="800" dirty="0"/>
          </a:p>
        </p:txBody>
      </p:sp>
      <p:sp>
        <p:nvSpPr>
          <p:cNvPr id="35" name="Text 33"/>
          <p:cNvSpPr/>
          <p:nvPr/>
        </p:nvSpPr>
        <p:spPr>
          <a:xfrm>
            <a:off x="8263971"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36" name="Text 34"/>
          <p:cNvSpPr/>
          <p:nvPr/>
        </p:nvSpPr>
        <p:spPr>
          <a:xfrm>
            <a:off x="575072" y="3126730"/>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7" name="Text 35"/>
          <p:cNvSpPr/>
          <p:nvPr/>
        </p:nvSpPr>
        <p:spPr>
          <a:xfrm>
            <a:off x="692944" y="3223171"/>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8" name="Text 36"/>
          <p:cNvSpPr/>
          <p:nvPr/>
        </p:nvSpPr>
        <p:spPr>
          <a:xfrm>
            <a:off x="935831" y="3231766"/>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Course Glossary</a:t>
            </a:r>
            <a:endParaRPr lang="en-US" sz="800" dirty="0"/>
          </a:p>
        </p:txBody>
      </p:sp>
      <p:sp>
        <p:nvSpPr>
          <p:cNvPr id="39" name="Text 37"/>
          <p:cNvSpPr/>
          <p:nvPr/>
        </p:nvSpPr>
        <p:spPr>
          <a:xfrm>
            <a:off x="4192033" y="323745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40" name="Text 38"/>
          <p:cNvSpPr/>
          <p:nvPr/>
        </p:nvSpPr>
        <p:spPr>
          <a:xfrm>
            <a:off x="0" y="71438"/>
            <a:ext cx="8636000" cy="164592"/>
          </a:xfrm>
          <a:prstGeom prst="rect">
            <a:avLst/>
          </a:prstGeom>
          <a:noFill/>
          <a:ln/>
        </p:spPr>
        <p:txBody>
          <a:bodyPr wrap="square" lIns="0" tIns="0" rIns="0" bIns="0" rtlCol="0" anchor="t"/>
          <a:lstStyle/>
          <a:p>
            <a:pPr algn="ctr" indent="0" marL="0">
              <a:lnSpc>
                <a:spcPts val="1097"/>
              </a:lnSpc>
              <a:buNone/>
            </a:pPr>
            <a:r>
              <a:rPr lang="en-US" sz="800" dirty="0">
                <a:solidFill>
                  <a:srgbClr val="5B6B85"/>
                </a:solidFill>
                <a:latin typeface="Carlito" pitchFamily="34" charset="0"/>
                <a:ea typeface="Carlito" pitchFamily="34" charset="-122"/>
                <a:cs typeface="Carlito" pitchFamily="34" charset="-120"/>
              </a:rPr>
              <a:t>+ 2 more lessons in the app &amp; study guide</a:t>
            </a:r>
            <a:endParaRPr lang="en-US" sz="800" dirty="0"/>
          </a:p>
        </p:txBody>
      </p:sp>
    </p:spTree>
  </p:cSld>
  <p:clrMapOvr>
    <a:masterClrMapping/>
  </p:clrMapOvr>
  <p:transition spd="med" advTm="12000">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10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57930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Genomic Epidemiology and Pathogen Genomics</a:t>
            </a:r>
            <a:endParaRPr lang="en-US" sz="872" dirty="0"/>
          </a:p>
        </p:txBody>
      </p:sp>
      <p:sp>
        <p:nvSpPr>
          <p:cNvPr id="8" name="Text 6"/>
          <p:cNvSpPr/>
          <p:nvPr/>
        </p:nvSpPr>
        <p:spPr>
          <a:xfrm>
            <a:off x="828675" y="1546399"/>
            <a:ext cx="257930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Genomic Epidemiology and Pathogen Genomics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9427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Digital Health, Big Data, and Artificial Intelligence</a:t>
            </a:r>
            <a:endParaRPr lang="en-US" sz="872" dirty="0"/>
          </a:p>
        </p:txBody>
      </p:sp>
      <p:sp>
        <p:nvSpPr>
          <p:cNvPr id="12" name="Text 10"/>
          <p:cNvSpPr/>
          <p:nvPr/>
        </p:nvSpPr>
        <p:spPr>
          <a:xfrm>
            <a:off x="828675" y="2021235"/>
            <a:ext cx="239427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Digital Health, Big Data, and Artificial Intelligence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67734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Remote Sensing and Geographic Information Systems</a:t>
            </a:r>
            <a:endParaRPr lang="en-US" sz="872" dirty="0"/>
          </a:p>
        </p:txBody>
      </p:sp>
      <p:sp>
        <p:nvSpPr>
          <p:cNvPr id="16" name="Text 14"/>
          <p:cNvSpPr/>
          <p:nvPr/>
        </p:nvSpPr>
        <p:spPr>
          <a:xfrm>
            <a:off x="828675" y="2496071"/>
            <a:ext cx="267734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Remote Sensing and Geographic Information Systems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3169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Innovations in Diagnostics and Vaccines</a:t>
            </a:r>
            <a:endParaRPr lang="en-US" sz="872" dirty="0"/>
          </a:p>
        </p:txBody>
      </p:sp>
      <p:sp>
        <p:nvSpPr>
          <p:cNvPr id="20" name="Text 18"/>
          <p:cNvSpPr/>
          <p:nvPr/>
        </p:nvSpPr>
        <p:spPr>
          <a:xfrm>
            <a:off x="828675" y="2970907"/>
            <a:ext cx="213169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Innovations in Diagnostics and Vaccines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14248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International genomic surveillance networks, coordinating sequence dat</a:t>
            </a:r>
            <a:endParaRPr lang="en-US" sz="872" dirty="0"/>
          </a:p>
        </p:txBody>
      </p:sp>
      <p:sp>
        <p:nvSpPr>
          <p:cNvPr id="24" name="Text 22"/>
          <p:cNvSpPr/>
          <p:nvPr/>
        </p:nvSpPr>
        <p:spPr>
          <a:xfrm>
            <a:off x="828675" y="3445743"/>
            <a:ext cx="414248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International genomic surveillance networks, coordinating</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205394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Overview and Requirements</a:t>
            </a:r>
            <a:endParaRPr lang="en-US" sz="872" dirty="0"/>
          </a:p>
        </p:txBody>
      </p:sp>
      <p:sp>
        <p:nvSpPr>
          <p:cNvPr id="28" name="Text 26"/>
          <p:cNvSpPr/>
          <p:nvPr/>
        </p:nvSpPr>
        <p:spPr>
          <a:xfrm>
            <a:off x="828675" y="3920579"/>
            <a:ext cx="205394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Capstone Overview and Requirements</a:t>
            </a:r>
            <a:endParaRPr lang="en-US" sz="800" dirty="0"/>
          </a:p>
        </p:txBody>
      </p:sp>
    </p:spTree>
  </p:cSld>
  <p:clrMapOvr>
    <a:masterClrMapping/>
  </p:clrMapOvr>
  <p:transition spd="med" advTm="12000">
    <p:fade/>
  </p:transition>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63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2026-09-27T04:38:37Z</dcterms:created>
  <dcterms:modified xsi:type="dcterms:W3CDTF">2026-09-27T04:38:37Z</dcterms:modified>
</cp:coreProperties>
</file>