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Occupational Health in Developing Countries, an Africa Climate Leadership Academy course. This presentation walks you through the whole course. Your instructor is Dr. Joseph Otieno. (3 modules, 17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Occupational Health in Developing Countries addresses the world of work at its most challenging: where informal employment, weak enforcement and hazardous industries concentrate. Three focused modules cover the foundations and global burden of occupational injury and disease, the physical, chemical, biological and psychosocial hazards that dominate developing-economy workplaces (with special attention to vulnerable workers), and what it takes to build occupational health systems and deliver a capstone workplace intervention.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and apply the core concepts of foundations of occupational health. Explain and apply the core concepts of physical, chemical and biological hazards. Explain and apply the core concepts of building occupational health systems and the capstone.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Occupational Health, then Physical, Chemical and Biological Hazards, then Building Occupational Health Systems and the Capstone.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Occupational Health. Occupational health is the discipline concerned with the promotion and maintenance of the physical, mental, and social well-being of workers, and the prevention of harm caused by working conditions.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Occupational Health?; The Global Burden of Occupational Injury and Disease; Why Developing-Country Contexts Present Distinct Challenges; International Frameworks and Conventions.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Physical, Chemical and Biological Hazards. Physical hazards arise from energy in the work environment that can cause injury or illness through direct physical mechanisms.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Physical Hazards; Chemical Hazards; Biological Hazards; Psychosocial Hazards; High-Risk Sectors in Developing Economies; Child Labor and Occupational Health; Snapshot Comparison of High-Risk Sectors.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Building Occupational Health Systems and the Capstone. This module corresponds to Section 1.0 of this course and establishes the conceptual vocabulary, burden-of-disease framing, and international policy context used throughout the remainder of the curriculum.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Module 1 — Foundations of Occupational Health and Global Frameworks; Module 2 — Physical, Chemical, and Biological Hazards; Module 3 — High-Risk Sectors and Vulnerable Workers; Module 4 — Building Occupational Health Systems; Module 5 — Capstone Project and Professional Pathways; Course Completion Checklist.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1437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Occupational Health in Developing Countries</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Workplace hazards, high-risk sectors and building occupational health systems where they matter most.…</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3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17 lessons</a:t>
            </a:r>
            <a:endParaRPr lang="en-US" sz="844" dirty="0"/>
          </a:p>
        </p:txBody>
      </p:sp>
      <p:sp>
        <p:nvSpPr>
          <p:cNvPr id="12" name="Text 10"/>
          <p:cNvSpPr/>
          <p:nvPr/>
        </p:nvSpPr>
        <p:spPr>
          <a:xfrm>
            <a:off x="571500" y="4582716"/>
            <a:ext cx="2604861"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Dr. Joseph Otieno</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4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Occupational Health in Developing Countries addresses the world of work at its most challenging: where informal employment, weak enforcement and hazardous industries concentrate. Three focused modules cover the foundations and global burden of occupational injury and disease, the physical, chemical, biological and psychosocial hazards that dominate developing-economy workplaces (with special attention to vulnerable workers), and what it takes to build occupational health systems and deliver a capstone workplace intervention.</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3</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17</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foundations of occupational health.</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physical, chemical and biological hazards.</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building occupational health systems and the capstone.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18546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Occupational Health</a:t>
            </a:r>
            <a:endParaRPr lang="en-US" sz="928" dirty="0"/>
          </a:p>
        </p:txBody>
      </p:sp>
      <p:sp>
        <p:nvSpPr>
          <p:cNvPr id="9" name="Text 7"/>
          <p:cNvSpPr/>
          <p:nvPr/>
        </p:nvSpPr>
        <p:spPr>
          <a:xfrm>
            <a:off x="1000125" y="1569839"/>
            <a:ext cx="212475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9m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58943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Physical, Chemical and Biological Hazards</a:t>
            </a:r>
            <a:endParaRPr lang="en-US" sz="928" dirty="0"/>
          </a:p>
        </p:txBody>
      </p:sp>
      <p:sp>
        <p:nvSpPr>
          <p:cNvPr id="14" name="Text 12"/>
          <p:cNvSpPr/>
          <p:nvPr/>
        </p:nvSpPr>
        <p:spPr>
          <a:xfrm>
            <a:off x="1000125" y="2030611"/>
            <a:ext cx="251750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15m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18309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Building Occupational Health Systems and the Capstone</a:t>
            </a:r>
            <a:endParaRPr lang="en-US" sz="928" dirty="0"/>
          </a:p>
        </p:txBody>
      </p:sp>
      <p:sp>
        <p:nvSpPr>
          <p:cNvPr id="19" name="Text 17"/>
          <p:cNvSpPr/>
          <p:nvPr/>
        </p:nvSpPr>
        <p:spPr>
          <a:xfrm>
            <a:off x="1000125" y="2491383"/>
            <a:ext cx="334225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16m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Occupational Health</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Occupational health is the discipline concerned with the promotion and maintenance of the physical, mental, and social well-being of workers, and the prevention of harm caused by working conditions.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Occupational Health?</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Global Burden of Occupational Injury and Disease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Why Developing-Country Contexts Present Distinct Challenges</a:t>
            </a:r>
            <a:endParaRPr lang="en-US" sz="788"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International Frameworks and Conventions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58210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Occupational Health?</a:t>
            </a:r>
            <a:endParaRPr lang="en-US" sz="872" dirty="0"/>
          </a:p>
        </p:txBody>
      </p:sp>
      <p:sp>
        <p:nvSpPr>
          <p:cNvPr id="8" name="Text 6"/>
          <p:cNvSpPr/>
          <p:nvPr/>
        </p:nvSpPr>
        <p:spPr>
          <a:xfrm>
            <a:off x="828675" y="1546399"/>
            <a:ext cx="158210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What Is Occupational Health?</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67756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Global Burden of Occupational Injury and Disease</a:t>
            </a:r>
            <a:endParaRPr lang="en-US" sz="872" dirty="0"/>
          </a:p>
        </p:txBody>
      </p:sp>
      <p:sp>
        <p:nvSpPr>
          <p:cNvPr id="12" name="Text 10"/>
          <p:cNvSpPr/>
          <p:nvPr/>
        </p:nvSpPr>
        <p:spPr>
          <a:xfrm>
            <a:off x="828675" y="2021235"/>
            <a:ext cx="267756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Global Burden of Occupational Injury and Disease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308956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Developing-Country Contexts Present Distinct Challenges</a:t>
            </a:r>
            <a:endParaRPr lang="en-US" sz="872" dirty="0"/>
          </a:p>
        </p:txBody>
      </p:sp>
      <p:sp>
        <p:nvSpPr>
          <p:cNvPr id="16" name="Text 14"/>
          <p:cNvSpPr/>
          <p:nvPr/>
        </p:nvSpPr>
        <p:spPr>
          <a:xfrm>
            <a:off x="828675" y="2496071"/>
            <a:ext cx="308956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Why Developing-Country Contexts Present Distinct Challenges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27997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International Frameworks and Conventions</a:t>
            </a:r>
            <a:endParaRPr lang="en-US" sz="872" dirty="0"/>
          </a:p>
        </p:txBody>
      </p:sp>
      <p:sp>
        <p:nvSpPr>
          <p:cNvPr id="20" name="Text 18"/>
          <p:cNvSpPr/>
          <p:nvPr/>
        </p:nvSpPr>
        <p:spPr>
          <a:xfrm>
            <a:off x="828675" y="2970907"/>
            <a:ext cx="227997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International Frameworks and Conventions</a:t>
            </a:r>
            <a:endParaRPr lang="en-US" sz="675"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7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Physical, Chemical and Biological Hazards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Physical hazards arise from energy in the work environment that can cause injury or illness through direct physical mechanisms.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Physical Hazards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Chemical Hazards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Biological Hazards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Psychosocial Hazards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High-Risk Sectors in Developing Economies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Child Labor and Occupational Health</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8" name="Text 26"/>
          <p:cNvSpPr/>
          <p:nvPr/>
        </p:nvSpPr>
        <p:spPr>
          <a:xfrm>
            <a:off x="575072" y="2561034"/>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65747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666070"/>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Snapshot Comparison of High-Risk Sectors</a:t>
            </a:r>
            <a:endParaRPr lang="en-US" sz="800" dirty="0"/>
          </a:p>
        </p:txBody>
      </p:sp>
      <p:sp>
        <p:nvSpPr>
          <p:cNvPr id="31" name="Text 29"/>
          <p:cNvSpPr/>
          <p:nvPr/>
        </p:nvSpPr>
        <p:spPr>
          <a:xfrm>
            <a:off x="4192033" y="267176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00260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Physical Hazards</a:t>
            </a:r>
            <a:endParaRPr lang="en-US" sz="872" dirty="0"/>
          </a:p>
        </p:txBody>
      </p:sp>
      <p:sp>
        <p:nvSpPr>
          <p:cNvPr id="8" name="Text 6"/>
          <p:cNvSpPr/>
          <p:nvPr/>
        </p:nvSpPr>
        <p:spPr>
          <a:xfrm>
            <a:off x="828675" y="1546399"/>
            <a:ext cx="100260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Physical Hazards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06029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Chemical Hazards</a:t>
            </a:r>
            <a:endParaRPr lang="en-US" sz="872" dirty="0"/>
          </a:p>
        </p:txBody>
      </p:sp>
      <p:sp>
        <p:nvSpPr>
          <p:cNvPr id="12" name="Text 10"/>
          <p:cNvSpPr/>
          <p:nvPr/>
        </p:nvSpPr>
        <p:spPr>
          <a:xfrm>
            <a:off x="828675" y="2021235"/>
            <a:ext cx="106029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Chemical Hazards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07481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Biological Hazards</a:t>
            </a:r>
            <a:endParaRPr lang="en-US" sz="872" dirty="0"/>
          </a:p>
        </p:txBody>
      </p:sp>
      <p:sp>
        <p:nvSpPr>
          <p:cNvPr id="16" name="Text 14"/>
          <p:cNvSpPr/>
          <p:nvPr/>
        </p:nvSpPr>
        <p:spPr>
          <a:xfrm>
            <a:off x="828675" y="2496071"/>
            <a:ext cx="107481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Biological Hazards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27667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Psychosocial Hazards</a:t>
            </a:r>
            <a:endParaRPr lang="en-US" sz="872" dirty="0"/>
          </a:p>
        </p:txBody>
      </p:sp>
      <p:sp>
        <p:nvSpPr>
          <p:cNvPr id="20" name="Text 18"/>
          <p:cNvSpPr/>
          <p:nvPr/>
        </p:nvSpPr>
        <p:spPr>
          <a:xfrm>
            <a:off x="828675" y="2970907"/>
            <a:ext cx="127667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Psychosocial Hazards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33965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High-Risk Sectors in Developing Economies</a:t>
            </a:r>
            <a:endParaRPr lang="en-US" sz="872" dirty="0"/>
          </a:p>
        </p:txBody>
      </p:sp>
      <p:sp>
        <p:nvSpPr>
          <p:cNvPr id="24" name="Text 22"/>
          <p:cNvSpPr/>
          <p:nvPr/>
        </p:nvSpPr>
        <p:spPr>
          <a:xfrm>
            <a:off x="828675" y="3445743"/>
            <a:ext cx="233965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High-Risk Sectors in Developing Economies</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95449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Child Labor and Occupational Health</a:t>
            </a:r>
            <a:endParaRPr lang="en-US" sz="872" dirty="0"/>
          </a:p>
        </p:txBody>
      </p:sp>
      <p:sp>
        <p:nvSpPr>
          <p:cNvPr id="28" name="Text 26"/>
          <p:cNvSpPr/>
          <p:nvPr/>
        </p:nvSpPr>
        <p:spPr>
          <a:xfrm>
            <a:off x="828675" y="3920579"/>
            <a:ext cx="195449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Child Labor and Occupational Health</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6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Building Occupational Health Systems and the Capstone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corresponds to Section 1.0 of this course and establishes the conceptual vocabulary, burden-of-disease framing, and international policy context used throughout the remainder of the curriculum.</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1 — Foundations of Occupational Health and Global Frameworks</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98724"/>
            <a:ext cx="3247951"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2 — Physical, Chemical, and Biological Hazards</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903028"/>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3 — High-Risk Sectors and Vulnerable Workers</a:t>
            </a:r>
            <a:endParaRPr lang="en-US" sz="800" dirty="0"/>
          </a:p>
        </p:txBody>
      </p:sp>
      <p:sp>
        <p:nvSpPr>
          <p:cNvPr id="15" name="Text 13"/>
          <p:cNvSpPr/>
          <p:nvPr/>
        </p:nvSpPr>
        <p:spPr>
          <a:xfrm>
            <a:off x="4192033" y="1908721"/>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903028"/>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4 — Building Occupational Health Systems</a:t>
            </a:r>
            <a:endParaRPr lang="en-US" sz="800" dirty="0"/>
          </a:p>
        </p:txBody>
      </p:sp>
      <p:sp>
        <p:nvSpPr>
          <p:cNvPr id="19" name="Text 17"/>
          <p:cNvSpPr/>
          <p:nvPr/>
        </p:nvSpPr>
        <p:spPr>
          <a:xfrm>
            <a:off x="8263971" y="1908721"/>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Module 5 — Capstone Project and Professional Pathways</a:t>
            </a:r>
            <a:endParaRPr lang="en-US" sz="800" dirty="0"/>
          </a:p>
        </p:txBody>
      </p:sp>
      <p:sp>
        <p:nvSpPr>
          <p:cNvPr id="23" name="Text 21"/>
          <p:cNvSpPr/>
          <p:nvPr/>
        </p:nvSpPr>
        <p:spPr>
          <a:xfrm>
            <a:off x="4192033" y="235163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4" name="Text 22"/>
          <p:cNvSpPr/>
          <p:nvPr/>
        </p:nvSpPr>
        <p:spPr>
          <a:xfrm>
            <a:off x="4647009"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345941"/>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Course Completion Checklist</a:t>
            </a:r>
            <a:endParaRPr lang="en-US" sz="800" dirty="0"/>
          </a:p>
        </p:txBody>
      </p:sp>
      <p:sp>
        <p:nvSpPr>
          <p:cNvPr id="27" name="Text 25"/>
          <p:cNvSpPr/>
          <p:nvPr/>
        </p:nvSpPr>
        <p:spPr>
          <a:xfrm>
            <a:off x="8263971" y="235163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359442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Module 1 — Foundations of Occupational Health and Global Frameworks</a:t>
            </a:r>
            <a:endParaRPr lang="en-US" sz="872" dirty="0"/>
          </a:p>
        </p:txBody>
      </p:sp>
      <p:sp>
        <p:nvSpPr>
          <p:cNvPr id="8" name="Text 6"/>
          <p:cNvSpPr/>
          <p:nvPr/>
        </p:nvSpPr>
        <p:spPr>
          <a:xfrm>
            <a:off x="828675" y="1546399"/>
            <a:ext cx="359442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Module 1 — Foundations of Occupational Health and Global Frameworks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7572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Module 2 — Physical, Chemical, and Biological Hazards</a:t>
            </a:r>
            <a:endParaRPr lang="en-US" sz="872" dirty="0"/>
          </a:p>
        </p:txBody>
      </p:sp>
      <p:sp>
        <p:nvSpPr>
          <p:cNvPr id="12" name="Text 10"/>
          <p:cNvSpPr/>
          <p:nvPr/>
        </p:nvSpPr>
        <p:spPr>
          <a:xfrm>
            <a:off x="828675" y="2021235"/>
            <a:ext cx="275726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Module 2 — Physical, Chemical, and Biological Hazards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72634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Module 3 — High-Risk Sectors and Vulnerable Workers</a:t>
            </a:r>
            <a:endParaRPr lang="en-US" sz="872" dirty="0"/>
          </a:p>
        </p:txBody>
      </p:sp>
      <p:sp>
        <p:nvSpPr>
          <p:cNvPr id="16" name="Text 14"/>
          <p:cNvSpPr/>
          <p:nvPr/>
        </p:nvSpPr>
        <p:spPr>
          <a:xfrm>
            <a:off x="828675" y="2496071"/>
            <a:ext cx="272634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Module 3 — High-Risk Sectors and Vulnerable Workers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7054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Module 4 — Building Occupational Health Systems</a:t>
            </a:r>
            <a:endParaRPr lang="en-US" sz="872" dirty="0"/>
          </a:p>
        </p:txBody>
      </p:sp>
      <p:sp>
        <p:nvSpPr>
          <p:cNvPr id="20" name="Text 18"/>
          <p:cNvSpPr/>
          <p:nvPr/>
        </p:nvSpPr>
        <p:spPr>
          <a:xfrm>
            <a:off x="828675" y="2970907"/>
            <a:ext cx="270540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Module 4 — Building Occupational Health Systems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84365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Module 5 — Capstone Project and Professional Pathways</a:t>
            </a:r>
            <a:endParaRPr lang="en-US" sz="872" dirty="0"/>
          </a:p>
        </p:txBody>
      </p:sp>
      <p:sp>
        <p:nvSpPr>
          <p:cNvPr id="24" name="Text 22"/>
          <p:cNvSpPr/>
          <p:nvPr/>
        </p:nvSpPr>
        <p:spPr>
          <a:xfrm>
            <a:off x="828675" y="3445743"/>
            <a:ext cx="284365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Module 5 — Capstone Project and Professional Pathways</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54196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Course Completion Checklist</a:t>
            </a:r>
            <a:endParaRPr lang="en-US" sz="872" dirty="0"/>
          </a:p>
        </p:txBody>
      </p:sp>
      <p:sp>
        <p:nvSpPr>
          <p:cNvPr id="28" name="Text 26"/>
          <p:cNvSpPr/>
          <p:nvPr/>
        </p:nvSpPr>
        <p:spPr>
          <a:xfrm>
            <a:off x="828675" y="3920579"/>
            <a:ext cx="154196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Course Completion Checklist</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17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2026-09-27T04:37:51Z</dcterms:created>
  <dcterms:modified xsi:type="dcterms:W3CDTF">2026-09-27T04:37:51Z</dcterms:modified>
</cp:coreProperties>
</file>