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Nutrition, Heart Disease &amp; Diabetes, an Africa Climate Leadership Academy course. This presentation walks you through the whole course. Your instructor is Dr. Zainab Yusuf. (8 modules, 41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Nutrition, Heart Disease &amp; diabetes connects the food on the plate to the two epidemics reshaping global health. Modules build from macronutrients, energy balance and metabolism, through atherosclerosis and cardiovascular risk, blood-glucose regulation and the diabetic spectrum, the shared roots of heart disease and diabetes, the evidence on whole dietary patterns, practical tools like the plate method, why knowledge alone doesn't change behaviour, and nutrition across the life course — children, adolescents and older adults.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and apply the core concepts of foundations of nutrition. Explain and apply the core concepts of heart disease and cardiovascular health. Explain and apply the core concepts of blood glucose regulation and diabetes. Explain and apply the core concepts of one system, two diagnoses. Explain and apply the core concepts of dietary patterns and chronic disease. Explain and apply the core concepts of practical nutrition: the plate method.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Nutrition, then Heart Disease and Cardiovascular Health, then Blood Glucose Regulation and Diabetes, then One System, Two Diagnoses, then Dietary Patterns and Chronic Disease, then Practical Nutrition: The Plate Method, then From Knowledge to Behaviour Change, then Nutrition Across the Life Course.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Nutrition. Nutrition is the single most modifiable determinant of long-term health. What a person eats every day shapes blood glucose control, blood lipid levels, blood pressure, body weight, inflammation, and the health of blood vessels — the very pathways through which heart disease and diabetes develop.</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Nutrition Is the Starting Point; Carbohydrates; Fats (Lipids); Protein; Micronutrients and Other Dietary Components; Energy Balance and Metabolism.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Heart Disease and Cardiovascular Health. The cardiovascular system consists of the heart, arteries, veins, and capillaries, which together deliver oxygen and nutrients to every tissue in the body and remove metabolic waste.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Cardiovascular System in Brief; Atherosclerosis: The Central Process; Modifiable Risk Factors; Reading the Numbers: Key Biomarkers.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Blood Glucose Regulation and Diabetes. After a meal containing carbohydrate, glucose enters the bloodstream and blood glucose levels rise. In response, the pancreas releases insulin, a hormone that signals cells throughout the body — particularly muscle, fat, and liver cells — to absorb glucose from the blood, either for immediate energy or for storage.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Blood Glucose Regulation: The Basics; The Spectrum of Diabetic Disease; How Type 2 Diabetes Develops; Diagnostic Markers; Long-Term Complications.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One System, Two Diagnoses. Although heart disease and diabetes are diagnosed and treated as separate conditions, they arise from a substantially overlapping set of biological processes.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One System, Two Diagnoses; Metabolic Syndrome; The Biological Bridge: Insulin Resistance and Vascular Damage; Shared Dietary Risk Factors.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Dietary Patterns and Chronic Disease. Nutrition science has shifted decisively over the past two decades from a narrow focus on individual nutrients (such as total fat or cholesterol intake) toward whole dietary patterns.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Dietary Patterns, Not Single Nutrients; The Mediterranean Dietary Pattern; The DASH Dietary Pattern; Understanding Glycemic Index and Glycemic Load; Comparing the Patterns; Making It Culturally Adaptable.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Practical Nutrition: The Plate Method. The plate method offers a simple, visual way to build balanced meals without counting every gram or calorie. Using a standard 9-inch plate as a guide:</a:t>
            </a:r>
          </a:p>
          <a:p>
            <a:r>
              <a:rPr sz="1200"/>
              <a:t>Fill half the plate with non-starchy vegetables (leafy greens, peppers, broccoli, tomatoes, green beans, etc.</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Plate Method; Estimating Portions Without a Scale; Reading a Nutrition Facts Label; A Sample One-Week Menu Framework.</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From Knowledge to Behaviour Change. Understanding what to eat is necessary but rarely sufficient to produce lasting change. Eating behavior is shaped by habit, emotion, environment, culture, cost, time, and social context — not by nutrition facts alone. Effective nutrition education, therefore, pairs accurate information with practical behavior-change strategy.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Knowledge Is Not Enough; The Stages of Change; Setting Effective Goals; Physical Activity as a Nutrition Partner; Sleep and Stress: The Overlooked Variables; Overcoming Common Barriers.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Nutrition Across the Life Course. Dietary patterns established in childhood strongly predict adult cardiometabolic risk. Rising rates of childhood obesity and, in some regions, early-onset type 2 diabetes make early nutrition education a public health priority.</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Children and Adolescents; Socioeconomic and Geographic Access; Cultural Adaptation; Course Synthesis; Building Your SMART Action Plan; Continued Learning and Support.</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501130"/>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Nutrition, Heart Disease &amp; Diabetes</a:t>
            </a:r>
            <a:endParaRPr lang="en-US" sz="3263" dirty="0"/>
          </a:p>
        </p:txBody>
      </p:sp>
      <p:sp>
        <p:nvSpPr>
          <p:cNvPr id="5" name="Text 3"/>
          <p:cNvSpPr/>
          <p:nvPr/>
        </p:nvSpPr>
        <p:spPr>
          <a:xfrm>
            <a:off x="571500" y="1692734"/>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The science of nutrition and how it drives — or prevents — heart disease and diabetes, with practical dietary tools.…</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8 modules</a:t>
            </a:r>
            <a:endParaRPr lang="en-US" sz="844" dirty="0"/>
          </a:p>
        </p:txBody>
      </p:sp>
      <p:sp>
        <p:nvSpPr>
          <p:cNvPr id="10" name="Text 8"/>
          <p:cNvSpPr/>
          <p:nvPr/>
        </p:nvSpPr>
        <p:spPr>
          <a:xfrm>
            <a:off x="245747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48033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41 lessons</a:t>
            </a:r>
            <a:endParaRPr lang="en-US" sz="844" dirty="0"/>
          </a:p>
        </p:txBody>
      </p:sp>
      <p:sp>
        <p:nvSpPr>
          <p:cNvPr id="12" name="Text 10"/>
          <p:cNvSpPr/>
          <p:nvPr/>
        </p:nvSpPr>
        <p:spPr>
          <a:xfrm>
            <a:off x="571500" y="4582716"/>
            <a:ext cx="2519270"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Dr. Zainab Yusuf</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8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Nutrition, Heart Disease &amp; diabetes connects the food on the plate to the two epidemics reshaping global health. Modules build from macronutrients, energy balance and metabolism, through atherosclerosis and cardiovascular risk, blood-glucose regulation and the diabetic spectrum, the shared roots of heart disease and diabetes, the evidence on whole dietary patterns, practical tools like the plate method, why knowledge alone doesn't change behaviour, and nutrition across the life course — children, adolescents and older adults.</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8</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41</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foundations of nutrition.</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heart disease and cardiovascular health.</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blood glucose regulation and diabetes.</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one system, two diagnoses.</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dietary patterns and chronic disease.</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practical nutrition: the plate method.</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1443696"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Nutrition</a:t>
            </a:r>
            <a:endParaRPr lang="en-US" sz="928" dirty="0"/>
          </a:p>
        </p:txBody>
      </p:sp>
      <p:sp>
        <p:nvSpPr>
          <p:cNvPr id="9" name="Text 7"/>
          <p:cNvSpPr/>
          <p:nvPr/>
        </p:nvSpPr>
        <p:spPr>
          <a:xfrm>
            <a:off x="1000125" y="1569839"/>
            <a:ext cx="144369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13m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48346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Heart Disease and Cardiovascular Health</a:t>
            </a:r>
            <a:endParaRPr lang="en-US" sz="928" dirty="0"/>
          </a:p>
        </p:txBody>
      </p:sp>
      <p:sp>
        <p:nvSpPr>
          <p:cNvPr id="14" name="Text 12"/>
          <p:cNvSpPr/>
          <p:nvPr/>
        </p:nvSpPr>
        <p:spPr>
          <a:xfrm>
            <a:off x="1000125" y="2030611"/>
            <a:ext cx="241448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9m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241909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Blood Glucose Regulation and Diabetes</a:t>
            </a:r>
            <a:endParaRPr lang="en-US" sz="928" dirty="0"/>
          </a:p>
        </p:txBody>
      </p:sp>
      <p:sp>
        <p:nvSpPr>
          <p:cNvPr id="19" name="Text 17"/>
          <p:cNvSpPr/>
          <p:nvPr/>
        </p:nvSpPr>
        <p:spPr>
          <a:xfrm>
            <a:off x="1000125" y="2491383"/>
            <a:ext cx="235189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11m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1682788"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One System, Two Diagnoses</a:t>
            </a:r>
            <a:endParaRPr lang="en-US" sz="928" dirty="0"/>
          </a:p>
        </p:txBody>
      </p:sp>
      <p:sp>
        <p:nvSpPr>
          <p:cNvPr id="24" name="Text 22"/>
          <p:cNvSpPr/>
          <p:nvPr/>
        </p:nvSpPr>
        <p:spPr>
          <a:xfrm>
            <a:off x="1000125" y="2952155"/>
            <a:ext cx="168278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9m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271056"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Dietary Patterns and Chronic Disease</a:t>
            </a:r>
            <a:endParaRPr lang="en-US" sz="928" dirty="0"/>
          </a:p>
        </p:txBody>
      </p:sp>
      <p:sp>
        <p:nvSpPr>
          <p:cNvPr id="29" name="Text 27"/>
          <p:cNvSpPr/>
          <p:nvPr/>
        </p:nvSpPr>
        <p:spPr>
          <a:xfrm>
            <a:off x="1000125" y="3412927"/>
            <a:ext cx="220797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222814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Practical Nutrition: The Plate Method</a:t>
            </a:r>
            <a:endParaRPr lang="en-US" sz="928" dirty="0"/>
          </a:p>
        </p:txBody>
      </p:sp>
      <p:sp>
        <p:nvSpPr>
          <p:cNvPr id="34" name="Text 32"/>
          <p:cNvSpPr/>
          <p:nvPr/>
        </p:nvSpPr>
        <p:spPr>
          <a:xfrm>
            <a:off x="1000125" y="3873698"/>
            <a:ext cx="216624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234820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From Knowledge to Behaviour Change</a:t>
            </a:r>
            <a:endParaRPr lang="en-US" sz="928" dirty="0"/>
          </a:p>
        </p:txBody>
      </p:sp>
      <p:sp>
        <p:nvSpPr>
          <p:cNvPr id="39" name="Text 37"/>
          <p:cNvSpPr/>
          <p:nvPr/>
        </p:nvSpPr>
        <p:spPr>
          <a:xfrm>
            <a:off x="1000125" y="4334470"/>
            <a:ext cx="228298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13m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195461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Nutrition Across the Life Course</a:t>
            </a:r>
            <a:endParaRPr lang="en-US" sz="928" dirty="0"/>
          </a:p>
        </p:txBody>
      </p:sp>
      <p:sp>
        <p:nvSpPr>
          <p:cNvPr id="44" name="Text 42"/>
          <p:cNvSpPr/>
          <p:nvPr/>
        </p:nvSpPr>
        <p:spPr>
          <a:xfrm>
            <a:off x="1000125" y="4795242"/>
            <a:ext cx="190031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6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Nutrition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Nutrition is the single most modifiable determinant of long-term health. What a person eats every day shapes blood glucose control, blood lipid levels, blood pressure, body weight, inflammation, and the health of blood vessels — the very pathways through which heart disease and diabetes develop.</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Nutrition Is the Starting Point</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Carbohydrates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Fats (Lipids)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Protein</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Micronutrients and Other Dietary Components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Energy Balance and Metabolism</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79463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Nutrition Is the Starting Point</a:t>
            </a:r>
            <a:endParaRPr lang="en-US" sz="872" dirty="0"/>
          </a:p>
        </p:txBody>
      </p:sp>
      <p:sp>
        <p:nvSpPr>
          <p:cNvPr id="8" name="Text 6"/>
          <p:cNvSpPr/>
          <p:nvPr/>
        </p:nvSpPr>
        <p:spPr>
          <a:xfrm>
            <a:off x="828675" y="1546399"/>
            <a:ext cx="179463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Why Nutrition Is the Starting Point</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85124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Carbohydrates</a:t>
            </a:r>
            <a:endParaRPr lang="en-US" sz="872" dirty="0"/>
          </a:p>
        </p:txBody>
      </p:sp>
      <p:sp>
        <p:nvSpPr>
          <p:cNvPr id="12" name="Text 10"/>
          <p:cNvSpPr/>
          <p:nvPr/>
        </p:nvSpPr>
        <p:spPr>
          <a:xfrm>
            <a:off x="828675" y="2021235"/>
            <a:ext cx="85124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Carbohydrates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736436" y="2314129"/>
            <a:ext cx="89849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Fats (Lipids)</a:t>
            </a:r>
            <a:endParaRPr lang="en-US" sz="872" dirty="0"/>
          </a:p>
        </p:txBody>
      </p:sp>
      <p:sp>
        <p:nvSpPr>
          <p:cNvPr id="16" name="Text 14"/>
          <p:cNvSpPr/>
          <p:nvPr/>
        </p:nvSpPr>
        <p:spPr>
          <a:xfrm>
            <a:off x="828675" y="2496071"/>
            <a:ext cx="714015"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Fats (Lipids)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789564" y="2788965"/>
            <a:ext cx="52742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Protein</a:t>
            </a:r>
            <a:endParaRPr lang="en-US" sz="872" dirty="0"/>
          </a:p>
        </p:txBody>
      </p:sp>
      <p:sp>
        <p:nvSpPr>
          <p:cNvPr id="20" name="Text 18"/>
          <p:cNvSpPr/>
          <p:nvPr/>
        </p:nvSpPr>
        <p:spPr>
          <a:xfrm>
            <a:off x="811304" y="2970907"/>
            <a:ext cx="48394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Protein</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43934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Micronutrients and Other Dietary Components</a:t>
            </a:r>
            <a:endParaRPr lang="en-US" sz="872" dirty="0"/>
          </a:p>
        </p:txBody>
      </p:sp>
      <p:sp>
        <p:nvSpPr>
          <p:cNvPr id="24" name="Text 22"/>
          <p:cNvSpPr/>
          <p:nvPr/>
        </p:nvSpPr>
        <p:spPr>
          <a:xfrm>
            <a:off x="828675" y="3445743"/>
            <a:ext cx="243934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Micronutrients and Other Dietary Components</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72170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Energy Balance and Metabolism</a:t>
            </a:r>
            <a:endParaRPr lang="en-US" sz="872" dirty="0"/>
          </a:p>
        </p:txBody>
      </p:sp>
      <p:sp>
        <p:nvSpPr>
          <p:cNvPr id="28" name="Text 26"/>
          <p:cNvSpPr/>
          <p:nvPr/>
        </p:nvSpPr>
        <p:spPr>
          <a:xfrm>
            <a:off x="828675" y="3920579"/>
            <a:ext cx="172170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Energy Balance and Metabolism</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Heart Disease and Cardiovascular Health</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cardiovascular system consists of the heart, arteries, veins, and capillaries, which together deliver oxygen and nutrients to every tissue in the body and remove metabolic waste.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Cardiovascular System in Brief</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Atherosclerosis: The Central Process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Modifiable Risk Factors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Reading the Numbers: Key Biomarkers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87420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Cardiovascular System in Brief</a:t>
            </a:r>
            <a:endParaRPr lang="en-US" sz="872" dirty="0"/>
          </a:p>
        </p:txBody>
      </p:sp>
      <p:sp>
        <p:nvSpPr>
          <p:cNvPr id="8" name="Text 6"/>
          <p:cNvSpPr/>
          <p:nvPr/>
        </p:nvSpPr>
        <p:spPr>
          <a:xfrm>
            <a:off x="828675" y="1546399"/>
            <a:ext cx="187420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Cardiovascular System in Brief</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97184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Atherosclerosis: The Central Process</a:t>
            </a:r>
            <a:endParaRPr lang="en-US" sz="872" dirty="0"/>
          </a:p>
        </p:txBody>
      </p:sp>
      <p:sp>
        <p:nvSpPr>
          <p:cNvPr id="12" name="Text 10"/>
          <p:cNvSpPr/>
          <p:nvPr/>
        </p:nvSpPr>
        <p:spPr>
          <a:xfrm>
            <a:off x="828675" y="2021235"/>
            <a:ext cx="197184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Atherosclerosis: The Central Process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26577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Modifiable Risk Factors</a:t>
            </a:r>
            <a:endParaRPr lang="en-US" sz="872" dirty="0"/>
          </a:p>
        </p:txBody>
      </p:sp>
      <p:sp>
        <p:nvSpPr>
          <p:cNvPr id="16" name="Text 14"/>
          <p:cNvSpPr/>
          <p:nvPr/>
        </p:nvSpPr>
        <p:spPr>
          <a:xfrm>
            <a:off x="828675" y="2496071"/>
            <a:ext cx="1265772"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Modifiable Risk Factors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07383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Reading the Numbers: Key Biomarkers</a:t>
            </a:r>
            <a:endParaRPr lang="en-US" sz="872" dirty="0"/>
          </a:p>
        </p:txBody>
      </p:sp>
      <p:sp>
        <p:nvSpPr>
          <p:cNvPr id="20" name="Text 18"/>
          <p:cNvSpPr/>
          <p:nvPr/>
        </p:nvSpPr>
        <p:spPr>
          <a:xfrm>
            <a:off x="828675" y="2970907"/>
            <a:ext cx="207383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Reading the Numbers: Key Biomarkers</a:t>
            </a:r>
            <a:endParaRPr lang="en-US" sz="800"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Blood Glucose Regulation and Diabetes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After a meal containing carbohydrate, glucose enters the bloodstream and blood glucose levels rise. In response, the pancreas releases insulin, a hormone that signals cells throughout the body — particularly muscle, fat, and liver cells — to absorb glucose from the blood, either for immediate energy or for storage.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Blood Glucose Regulation: The Basics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Spectrum of Diabetic Disease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How Type 2 Diabetes Develops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Diagnostic Markers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Long-Term Complications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03863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Blood Glucose Regulation: The Basics</a:t>
            </a:r>
            <a:endParaRPr lang="en-US" sz="872" dirty="0"/>
          </a:p>
        </p:txBody>
      </p:sp>
      <p:sp>
        <p:nvSpPr>
          <p:cNvPr id="8" name="Text 6"/>
          <p:cNvSpPr/>
          <p:nvPr/>
        </p:nvSpPr>
        <p:spPr>
          <a:xfrm>
            <a:off x="828675" y="1546399"/>
            <a:ext cx="203863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Blood Glucose Regulation: The Basics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8145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Spectrum of Diabetic Disease</a:t>
            </a:r>
            <a:endParaRPr lang="en-US" sz="872" dirty="0"/>
          </a:p>
        </p:txBody>
      </p:sp>
      <p:sp>
        <p:nvSpPr>
          <p:cNvPr id="12" name="Text 10"/>
          <p:cNvSpPr/>
          <p:nvPr/>
        </p:nvSpPr>
        <p:spPr>
          <a:xfrm>
            <a:off x="828675" y="2021235"/>
            <a:ext cx="181453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Spectrum of Diabetic Disease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66637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Liberation Sans Narrow" pitchFamily="34" charset="0"/>
                <a:ea typeface="Liberation Sans Narrow" pitchFamily="34" charset="-122"/>
                <a:cs typeface="Liberation Sans Narrow" pitchFamily="34" charset="-120"/>
              </a:rPr>
              <a:t>How Type 2 Diabetes Develops</a:t>
            </a:r>
            <a:endParaRPr lang="en-US" sz="872" dirty="0"/>
          </a:p>
        </p:txBody>
      </p:sp>
      <p:sp>
        <p:nvSpPr>
          <p:cNvPr id="16" name="Text 14"/>
          <p:cNvSpPr/>
          <p:nvPr/>
        </p:nvSpPr>
        <p:spPr>
          <a:xfrm>
            <a:off x="828675" y="2496071"/>
            <a:ext cx="166637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How Type 2 Diabetes Develops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11066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Diagnostic Markers</a:t>
            </a:r>
            <a:endParaRPr lang="en-US" sz="872" dirty="0"/>
          </a:p>
        </p:txBody>
      </p:sp>
      <p:sp>
        <p:nvSpPr>
          <p:cNvPr id="20" name="Text 18"/>
          <p:cNvSpPr/>
          <p:nvPr/>
        </p:nvSpPr>
        <p:spPr>
          <a:xfrm>
            <a:off x="828675" y="2970907"/>
            <a:ext cx="111066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Diagnostic Markers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38106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Long-Term Complications</a:t>
            </a:r>
            <a:endParaRPr lang="en-US" sz="872" dirty="0"/>
          </a:p>
        </p:txBody>
      </p:sp>
      <p:sp>
        <p:nvSpPr>
          <p:cNvPr id="24" name="Text 22"/>
          <p:cNvSpPr/>
          <p:nvPr/>
        </p:nvSpPr>
        <p:spPr>
          <a:xfrm>
            <a:off x="828675" y="3445743"/>
            <a:ext cx="138106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Long-Term Complications</a:t>
            </a:r>
            <a:endParaRPr lang="en-US" sz="800"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4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One System, Two Diagnoses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Although heart disease and diabetes are diagnosed and treated as separate conditions, they arise from a substantially overlapping set of biological processes.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One System, Two Diagnoses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Metabolic Syndrome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The Biological Bridge: Insulin Resistance and Vascular Damage</a:t>
            </a:r>
            <a:endParaRPr lang="en-US" sz="788"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Shared Dietary Risk Factors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497140"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One System, Two Diagnoses</a:t>
            </a:r>
            <a:endParaRPr lang="en-US" sz="872" dirty="0"/>
          </a:p>
        </p:txBody>
      </p:sp>
      <p:sp>
        <p:nvSpPr>
          <p:cNvPr id="8" name="Text 6"/>
          <p:cNvSpPr/>
          <p:nvPr/>
        </p:nvSpPr>
        <p:spPr>
          <a:xfrm>
            <a:off x="828675" y="1546399"/>
            <a:ext cx="1497140"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One System, Two Diagnoses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18300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Metabolic Syndrome</a:t>
            </a:r>
            <a:endParaRPr lang="en-US" sz="872" dirty="0"/>
          </a:p>
        </p:txBody>
      </p:sp>
      <p:sp>
        <p:nvSpPr>
          <p:cNvPr id="12" name="Text 10"/>
          <p:cNvSpPr/>
          <p:nvPr/>
        </p:nvSpPr>
        <p:spPr>
          <a:xfrm>
            <a:off x="828675" y="2021235"/>
            <a:ext cx="118300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Metabolic Syndrome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312460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Biological Bridge: Insulin Resistance and Vascular Damage</a:t>
            </a:r>
            <a:endParaRPr lang="en-US" sz="872" dirty="0"/>
          </a:p>
        </p:txBody>
      </p:sp>
      <p:sp>
        <p:nvSpPr>
          <p:cNvPr id="16" name="Text 14"/>
          <p:cNvSpPr/>
          <p:nvPr/>
        </p:nvSpPr>
        <p:spPr>
          <a:xfrm>
            <a:off x="828675" y="2496071"/>
            <a:ext cx="312460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Biological Bridge: Insulin Resistance and Vascular Damage</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49531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Shared Dietary Risk Factors</a:t>
            </a:r>
            <a:endParaRPr lang="en-US" sz="872" dirty="0"/>
          </a:p>
        </p:txBody>
      </p:sp>
      <p:sp>
        <p:nvSpPr>
          <p:cNvPr id="20" name="Text 18"/>
          <p:cNvSpPr/>
          <p:nvPr/>
        </p:nvSpPr>
        <p:spPr>
          <a:xfrm>
            <a:off x="828675" y="2970907"/>
            <a:ext cx="149531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Shared Dietary Risk Factors</a:t>
            </a:r>
            <a:endParaRPr lang="en-US" sz="675"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Dietary Patterns and Chronic Disease</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Nutrition science has shifted decisively over the past two decades from a narrow focus on individual nutrients (such as total fat or cholesterol intake) toward whole dietary patterns.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Dietary Patterns, Not Single Nutrients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Mediterranean Dietary Pattern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DASH Dietary Pattern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Understanding Glycemic Index and Glycemic Load</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Comparing the Patterns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Making It Culturally Adaptable</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25972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Dietary Patterns, Not Single Nutrients</a:t>
            </a:r>
            <a:endParaRPr lang="en-US" sz="872" dirty="0"/>
          </a:p>
        </p:txBody>
      </p:sp>
      <p:sp>
        <p:nvSpPr>
          <p:cNvPr id="8" name="Text 6"/>
          <p:cNvSpPr/>
          <p:nvPr/>
        </p:nvSpPr>
        <p:spPr>
          <a:xfrm>
            <a:off x="828675" y="1546399"/>
            <a:ext cx="225972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Why Dietary Patterns, Not Single Nutrients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84129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Mediterranean Dietary Pattern</a:t>
            </a:r>
            <a:endParaRPr lang="en-US" sz="872" dirty="0"/>
          </a:p>
        </p:txBody>
      </p:sp>
      <p:sp>
        <p:nvSpPr>
          <p:cNvPr id="12" name="Text 10"/>
          <p:cNvSpPr/>
          <p:nvPr/>
        </p:nvSpPr>
        <p:spPr>
          <a:xfrm>
            <a:off x="828675" y="2021235"/>
            <a:ext cx="184129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Mediterranean Dietary Pattern</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428337"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DASH Dietary Pattern</a:t>
            </a:r>
            <a:endParaRPr lang="en-US" sz="872" dirty="0"/>
          </a:p>
        </p:txBody>
      </p:sp>
      <p:sp>
        <p:nvSpPr>
          <p:cNvPr id="16" name="Text 14"/>
          <p:cNvSpPr/>
          <p:nvPr/>
        </p:nvSpPr>
        <p:spPr>
          <a:xfrm>
            <a:off x="828675" y="2496071"/>
            <a:ext cx="1428337"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DASH Dietary Pattern</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68538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Glycemic Index and Glycemic Load</a:t>
            </a:r>
            <a:endParaRPr lang="en-US" sz="872" dirty="0"/>
          </a:p>
        </p:txBody>
      </p:sp>
      <p:sp>
        <p:nvSpPr>
          <p:cNvPr id="20" name="Text 18"/>
          <p:cNvSpPr/>
          <p:nvPr/>
        </p:nvSpPr>
        <p:spPr>
          <a:xfrm>
            <a:off x="828675" y="2970907"/>
            <a:ext cx="268538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Understanding Glycemic Index and Glycemic Load</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286400"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Comparing the Patterns</a:t>
            </a:r>
            <a:endParaRPr lang="en-US" sz="872" dirty="0"/>
          </a:p>
        </p:txBody>
      </p:sp>
      <p:sp>
        <p:nvSpPr>
          <p:cNvPr id="24" name="Text 22"/>
          <p:cNvSpPr/>
          <p:nvPr/>
        </p:nvSpPr>
        <p:spPr>
          <a:xfrm>
            <a:off x="828675" y="3445743"/>
            <a:ext cx="1286400"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Comparing the Patterns</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58210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Making It Culturally Adaptable</a:t>
            </a:r>
            <a:endParaRPr lang="en-US" sz="872" dirty="0"/>
          </a:p>
        </p:txBody>
      </p:sp>
      <p:sp>
        <p:nvSpPr>
          <p:cNvPr id="28" name="Text 26"/>
          <p:cNvSpPr/>
          <p:nvPr/>
        </p:nvSpPr>
        <p:spPr>
          <a:xfrm>
            <a:off x="828675" y="3920579"/>
            <a:ext cx="158210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Making It Culturally Adaptable</a:t>
            </a:r>
            <a:endParaRPr lang="en-US" sz="675"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Practical Nutrition: The Plate Method</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plate method offers a simple, visual way to build balanced meals without counting every gram or calorie. Using a standard 9-inch plate as a guide: Fill half the plate with non-starchy vegetables (leafy greens, peppers, broccoli, tomatoes, green beans, etc.</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Plate Method</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Estimating Portions Without a Scale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Reading a Nutrition Facts Label</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 Sample One-Week Menu Framework</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02445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Plate Method</a:t>
            </a:r>
            <a:endParaRPr lang="en-US" sz="872" dirty="0"/>
          </a:p>
        </p:txBody>
      </p:sp>
      <p:sp>
        <p:nvSpPr>
          <p:cNvPr id="8" name="Text 6"/>
          <p:cNvSpPr/>
          <p:nvPr/>
        </p:nvSpPr>
        <p:spPr>
          <a:xfrm>
            <a:off x="828675" y="1546399"/>
            <a:ext cx="102445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Plate Method</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90096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Estimating Portions Without a Scale</a:t>
            </a:r>
            <a:endParaRPr lang="en-US" sz="872" dirty="0"/>
          </a:p>
        </p:txBody>
      </p:sp>
      <p:sp>
        <p:nvSpPr>
          <p:cNvPr id="12" name="Text 10"/>
          <p:cNvSpPr/>
          <p:nvPr/>
        </p:nvSpPr>
        <p:spPr>
          <a:xfrm>
            <a:off x="828675" y="2021235"/>
            <a:ext cx="190096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Estimating Portions Without a Scale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67517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Reading a Nutrition Facts Label</a:t>
            </a:r>
            <a:endParaRPr lang="en-US" sz="872" dirty="0"/>
          </a:p>
        </p:txBody>
      </p:sp>
      <p:sp>
        <p:nvSpPr>
          <p:cNvPr id="16" name="Text 14"/>
          <p:cNvSpPr/>
          <p:nvPr/>
        </p:nvSpPr>
        <p:spPr>
          <a:xfrm>
            <a:off x="828675" y="2496071"/>
            <a:ext cx="167517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Reading a Nutrition Facts Label</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07805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Sample One-Week Menu Framework</a:t>
            </a:r>
            <a:endParaRPr lang="en-US" sz="872" dirty="0"/>
          </a:p>
        </p:txBody>
      </p:sp>
      <p:sp>
        <p:nvSpPr>
          <p:cNvPr id="20" name="Text 18"/>
          <p:cNvSpPr/>
          <p:nvPr/>
        </p:nvSpPr>
        <p:spPr>
          <a:xfrm>
            <a:off x="828675" y="2970907"/>
            <a:ext cx="207805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 Sample One-Week Menu Framework</a:t>
            </a:r>
            <a:endParaRPr lang="en-US" sz="800"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From Knowledge to Behaviour Change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Understanding what to eat is necessary but rarely sufficient to produce lasting change. Eating behavior is shaped by habit, emotion, environment, culture, cost, time, and social context — not by nutrition facts alone. Effective nutrition education, therefore, pairs accurate information with practical behavior-change strategy.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Knowledge Is Not Enough</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Stages of Change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Setting Effective Goals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Physical Activity as a Nutrition Partner</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Sleep and Stress: The Overlooked Variables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Overcoming Common Barriers</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5528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Knowledge Is Not Enough</a:t>
            </a:r>
            <a:endParaRPr lang="en-US" sz="872" dirty="0"/>
          </a:p>
        </p:txBody>
      </p:sp>
      <p:sp>
        <p:nvSpPr>
          <p:cNvPr id="8" name="Text 6"/>
          <p:cNvSpPr/>
          <p:nvPr/>
        </p:nvSpPr>
        <p:spPr>
          <a:xfrm>
            <a:off x="828675" y="1546399"/>
            <a:ext cx="165528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Knowledge Is Not Enough</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298649"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Stages of Change</a:t>
            </a:r>
            <a:endParaRPr lang="en-US" sz="872" dirty="0"/>
          </a:p>
        </p:txBody>
      </p:sp>
      <p:sp>
        <p:nvSpPr>
          <p:cNvPr id="12" name="Text 10"/>
          <p:cNvSpPr/>
          <p:nvPr/>
        </p:nvSpPr>
        <p:spPr>
          <a:xfrm>
            <a:off x="828675" y="2021235"/>
            <a:ext cx="1298649"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Stages of Change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23004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Setting Effective Goals</a:t>
            </a:r>
            <a:endParaRPr lang="en-US" sz="872" dirty="0"/>
          </a:p>
        </p:txBody>
      </p:sp>
      <p:sp>
        <p:nvSpPr>
          <p:cNvPr id="16" name="Text 14"/>
          <p:cNvSpPr/>
          <p:nvPr/>
        </p:nvSpPr>
        <p:spPr>
          <a:xfrm>
            <a:off x="828675" y="2496071"/>
            <a:ext cx="1230042"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Setting Effective Goals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01392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Physical Activity as a Nutrition Partner</a:t>
            </a:r>
            <a:endParaRPr lang="en-US" sz="872" dirty="0"/>
          </a:p>
        </p:txBody>
      </p:sp>
      <p:sp>
        <p:nvSpPr>
          <p:cNvPr id="20" name="Text 18"/>
          <p:cNvSpPr/>
          <p:nvPr/>
        </p:nvSpPr>
        <p:spPr>
          <a:xfrm>
            <a:off x="828675" y="2970907"/>
            <a:ext cx="201392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Physical Activity as a Nutrition Partner</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34881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Sleep and Stress: The Overlooked Variables</a:t>
            </a:r>
            <a:endParaRPr lang="en-US" sz="872" dirty="0"/>
          </a:p>
        </p:txBody>
      </p:sp>
      <p:sp>
        <p:nvSpPr>
          <p:cNvPr id="24" name="Text 22"/>
          <p:cNvSpPr/>
          <p:nvPr/>
        </p:nvSpPr>
        <p:spPr>
          <a:xfrm>
            <a:off x="828675" y="3445743"/>
            <a:ext cx="234881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Sleep and Stress: The Overlooked Variables</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61489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Overcoming Common Barriers</a:t>
            </a:r>
            <a:endParaRPr lang="en-US" sz="872" dirty="0"/>
          </a:p>
        </p:txBody>
      </p:sp>
      <p:sp>
        <p:nvSpPr>
          <p:cNvPr id="28" name="Text 26"/>
          <p:cNvSpPr/>
          <p:nvPr/>
        </p:nvSpPr>
        <p:spPr>
          <a:xfrm>
            <a:off x="828675" y="3920579"/>
            <a:ext cx="161489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Overcoming Common Barriers</a:t>
            </a:r>
            <a:endParaRPr lang="en-US" sz="800" dirty="0"/>
          </a:p>
        </p:txBody>
      </p:sp>
    </p:spTree>
  </p:cSld>
  <p:clrMapOvr>
    <a:masterClrMapping/>
  </p:clrMapOvr>
  <p:transition spd="med" advTm="12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Nutrition Across the Life Course</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Dietary patterns established in childhood strongly predict adult cardiometabolic risk. Rising rates of childhood obesity and, in some regions, early-onset type 2 diabetes make early nutrition education a public health priority.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Children and Adolescents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Socioeconomic and Geographic Access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Cultural Adaptation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Course Synthesis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Building Your SMART Action Plan</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Continued Learning and Support</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38143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Children and Adolescents</a:t>
            </a:r>
            <a:endParaRPr lang="en-US" sz="872" dirty="0"/>
          </a:p>
        </p:txBody>
      </p:sp>
      <p:sp>
        <p:nvSpPr>
          <p:cNvPr id="8" name="Text 6"/>
          <p:cNvSpPr/>
          <p:nvPr/>
        </p:nvSpPr>
        <p:spPr>
          <a:xfrm>
            <a:off x="828675" y="1546399"/>
            <a:ext cx="1381434"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Children and Adolescents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10734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Socioeconomic and Geographic Access</a:t>
            </a:r>
            <a:endParaRPr lang="en-US" sz="872" dirty="0"/>
          </a:p>
        </p:txBody>
      </p:sp>
      <p:sp>
        <p:nvSpPr>
          <p:cNvPr id="12" name="Text 10"/>
          <p:cNvSpPr/>
          <p:nvPr/>
        </p:nvSpPr>
        <p:spPr>
          <a:xfrm>
            <a:off x="828675" y="2021235"/>
            <a:ext cx="210734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Socioeconomic and Geographic Access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09666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Cultural Adaptation</a:t>
            </a:r>
            <a:endParaRPr lang="en-US" sz="872" dirty="0"/>
          </a:p>
        </p:txBody>
      </p:sp>
      <p:sp>
        <p:nvSpPr>
          <p:cNvPr id="16" name="Text 14"/>
          <p:cNvSpPr/>
          <p:nvPr/>
        </p:nvSpPr>
        <p:spPr>
          <a:xfrm>
            <a:off x="828675" y="2496071"/>
            <a:ext cx="1096663"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Cultural Adaptation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01712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Course Synthesis</a:t>
            </a:r>
            <a:endParaRPr lang="en-US" sz="872" dirty="0"/>
          </a:p>
        </p:txBody>
      </p:sp>
      <p:sp>
        <p:nvSpPr>
          <p:cNvPr id="20" name="Text 18"/>
          <p:cNvSpPr/>
          <p:nvPr/>
        </p:nvSpPr>
        <p:spPr>
          <a:xfrm>
            <a:off x="828675" y="2970907"/>
            <a:ext cx="101712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Course Synthesis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7772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Building Your SMART Action Plan</a:t>
            </a:r>
            <a:endParaRPr lang="en-US" sz="872" dirty="0"/>
          </a:p>
        </p:txBody>
      </p:sp>
      <p:sp>
        <p:nvSpPr>
          <p:cNvPr id="24" name="Text 22"/>
          <p:cNvSpPr/>
          <p:nvPr/>
        </p:nvSpPr>
        <p:spPr>
          <a:xfrm>
            <a:off x="828675" y="3445743"/>
            <a:ext cx="177728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Building Your SMART Action Plan</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72869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Continued Learning and Support</a:t>
            </a:r>
            <a:endParaRPr lang="en-US" sz="872" dirty="0"/>
          </a:p>
        </p:txBody>
      </p:sp>
      <p:sp>
        <p:nvSpPr>
          <p:cNvPr id="28" name="Text 26"/>
          <p:cNvSpPr/>
          <p:nvPr/>
        </p:nvSpPr>
        <p:spPr>
          <a:xfrm>
            <a:off x="828675" y="3920579"/>
            <a:ext cx="172869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Continued Learning and Support</a:t>
            </a:r>
            <a:endParaRPr lang="en-US" sz="800" dirty="0"/>
          </a:p>
        </p:txBody>
      </p:sp>
    </p:spTree>
  </p:cSld>
  <p:clrMapOvr>
    <a:masterClrMapping/>
  </p:clrMapOvr>
  <p:transition spd="med" advTm="12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41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2026-09-27T04:37:31Z</dcterms:created>
  <dcterms:modified xsi:type="dcterms:W3CDTF">2026-09-27T04:37:31Z</dcterms:modified>
</cp:coreProperties>
</file>