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Multilateral Diplomacy &amp; UN Negotiation, an Africa Climate Leadership Academy course. This presentation walks you through the whole course. Your instructor is Amb. Susan Kilonzo. (8 modules, 32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Multilateral Diplomacy &amp; UN Negotiation is an insider's course on how agreements between 193 states actually get made. Eight units cover the foundations of multilateral negotiation, the UN system's organs and rules of procedure, interest-based negotiation theory in multi-party settings, coalition-building and bloc politics, the decisive craft of drafting resolutions, managing deadlock and crisis diplomacy, digital diplomacy, and career pathways — with a capstone simulation of a real negotiation.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multilateral diplomacy and distinguish it from bilateral and plurilateral negotiation. Identify the main actors in a multilateral negotiation: states, blocs, the Secretariat, observers, and civil society. Explain why consensus-based decision-making changes negotiating behavior. Map the principal UN organs and subsidiary bodies where multilateral negotiation actually occurs. Apply core rules of procedure: quorum, points of order, amendments, and voting thresholds. Recognize how the choice of forum and chair shapes negotiating outcomes before substantive talks even begin. Apply interest-based (“principled”) negotiation to a multi-party, multi-issue environment. Distinguish distributive from integrative bargaining and know when each is appropriate.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Multilateral Diplomacy, then The UN System and Negotiation Architecture, then Negotiation Theory and Strategy for Multilateral Settings, then Coalition-Building and Group Dynamics, then Drafting Resolutions and the Power of Language, then Managing Deadlock: Crisis Diplomacy and Difficult Negotiations, then Digital Diplomacy and Modern Negotiation Tools, then Career Pathways and Capstone Negotiation Simulation.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Multilateral Diplomacy. Define multilateral diplomacy and distinguish it from bilateral and plurilateral negotiation. Identify the main actors in a multilateral negotiation: states, blocs, the Secretariat, observers, and civil society. Explain why consensus-based decision-making changes negotiating behavior.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Multilateral Diplomacy Fundamentals; Categories of International Actors; Positions vs Interests in Negotiation; Analyzing UN Documentation.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The UN System and Negotiation Architecture. Map the principal UN organs and subsidiary bodies where multilateral negotiation actually occurs. Apply core rules of procedure: quorum, points of order, amendments, and voting thresholds. Recognize how the choice of forum and chair shapes negotiating outcomes before substantive talks even begin.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UN Negotiation Venues; Procedural Rules Strategy; Forum Selection Strategy; Analyzing UN Procedures.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Negotiation Theory and Strategy for Multilateral Settings. Apply interest-based (“principled”) negotiation to a multi-party, multi-issue environment. Distinguish distributive from integrative bargaining and know when each is appropriate. Construct a negotiation preparation framework covering interests, BATNA, ZOPA, and priority-setting across issues.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Adapting Interest-Based Negotiation; Distributive vs Integrative Bargaining; Structured Preparation Framework; Multilateral Negotiation Preparation Exercise.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Coalition-Building and Group Dynamics. Analyze the major negotiating coalitions active in UN bodies and how they form, hold, and fracture. Design a coalition-building strategy for a specific negotiating objective. Manage internal coalition discipline while negotiating with parties outside the coalition.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Major UN Coalitions; Building Effective Coalitions; Managing Internal Coalitions; Coalition Mapping Strategy.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Drafting Resolutions and the Power of Language. Distinguish the anatomy of a UN resolution: preambular versus operative paragraphs, and the function of each. Recognize how single-word choices (“shall” versus “should,” “welcomes” versus “notes with concern”) carry negotiated legal and political weight. Manage a bracketed text through successive negotiating rounds toward a clean, adoptable document.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Resolution Anatomy and Structure; Word Choice and Legal Weight; Managing Text Through Negotiation; Drafting and Softening Resolution Language.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Managing Deadlock: Crisis Diplomacy and Difficult Negotiations. Diagnose the difference between a genuine impasse and a tactical stalling maneuver. Apply de-escalation and face-saving techniques appropriate to high-stakes, public multilateral settings. Design a recovery strategy after a walkout, a failed vote, or a public breakdown in negotiations.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Diagnosing Negotiation Deadlocks; Face Management Strategies; Post-Breakdown Recovery; Analyzing Negotiation Failures.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Digital Diplomacy and Modern Negotiation Tools. Assess how hybrid and virtual negotiating formats change coalition-building and drafting dynamics. Use digital tools responsibly to track text versions, coalition positions, and public messaging. Recognize the growing role of Track II and civil society digital advocacy in shaping formal negotiations.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Hybrid Diplomacy Trade-offs; Digital Tools in Negotiations; Track Diplomacy and Ideas; Hybrid Process Analysis.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Career Pathways and Capstone Negotiation Simulation. Map professional pathways into multilateral diplomacy across government, UN, and civil society tracks. Integrate all preceding modules into a single, extended negotiation preparation and execution exercise. Produce a personal action plan for applying these skills in a live professional context.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Career Pathways in Multilateral Work; Capstone Negotiation Simulation; Personal Action Plan Development; Capstone Simulation Submission.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Multilateral Diplomacy &amp; UN Negotiation</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How UN negotiations really work — rules of procedure, coalitions, resolution drafting and breaking deadlock.…</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32 lessons</a:t>
            </a:r>
            <a:endParaRPr lang="en-US" sz="844" dirty="0"/>
          </a:p>
        </p:txBody>
      </p:sp>
      <p:sp>
        <p:nvSpPr>
          <p:cNvPr id="12" name="Text 10"/>
          <p:cNvSpPr/>
          <p:nvPr/>
        </p:nvSpPr>
        <p:spPr>
          <a:xfrm>
            <a:off x="571500" y="4582716"/>
            <a:ext cx="2590502"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Amb. Susan Kilonzo</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10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Multilateral Diplomacy &amp; UN Negotiation is an insider's course on how agreements between 193 states actually get made. Eight units cover the foundations of multilateral negotiation, the UN system's organs and rules of procedure, interest-based negotiation theory in multi-party settings, coalition-building and bloc politics, the decisive craft of drafting resolutions, managing deadlock and crisis diplomacy, digital diplomacy, and career pathways — with a capstone simulation of a real negotiation.</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32</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multilateral diplomacy and distinguish it from bilateral and plurilateral negotiation.</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main actors in a multilateral negotiation: states, blocs, the Secretariat, observers, and civil society.</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why consensus-based decision-making changes negotiating behavior.</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Map the principal UN organs and subsidiary bodies where multilateral negotiation actually occurs.</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Apply core rules of procedure: quorum, points of order, amendments, and voting thresholds.</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Recognize how the choice of forum and chair shapes negotiating outcomes before substantive talks even begin.</a:t>
            </a:r>
            <a:endParaRPr lang="en-US" sz="816" dirty="0"/>
          </a:p>
        </p:txBody>
      </p:sp>
      <p:sp>
        <p:nvSpPr>
          <p:cNvPr id="28" name="Text 26"/>
          <p:cNvSpPr/>
          <p:nvPr/>
        </p:nvSpPr>
        <p:spPr>
          <a:xfrm>
            <a:off x="575072"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Apply interest-based (“principled”) negotiation to a multi-party, multi-issue environment.</a:t>
            </a:r>
            <a:endParaRPr lang="en-US" sz="816" dirty="0"/>
          </a:p>
        </p:txBody>
      </p:sp>
      <p:sp>
        <p:nvSpPr>
          <p:cNvPr id="32" name="Text 30"/>
          <p:cNvSpPr/>
          <p:nvPr/>
        </p:nvSpPr>
        <p:spPr>
          <a:xfrm>
            <a:off x="4654153"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Distinguish distributive from integrative bargaining and know when each is appropriate.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30577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Multilateral Diplomacy</a:t>
            </a:r>
            <a:endParaRPr lang="en-US" sz="928" dirty="0"/>
          </a:p>
        </p:txBody>
      </p:sp>
      <p:sp>
        <p:nvSpPr>
          <p:cNvPr id="9" name="Text 7"/>
          <p:cNvSpPr/>
          <p:nvPr/>
        </p:nvSpPr>
        <p:spPr>
          <a:xfrm>
            <a:off x="1000125" y="1569839"/>
            <a:ext cx="224172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71154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UN System and Negotiation Architecture</a:t>
            </a:r>
            <a:endParaRPr lang="en-US" sz="928" dirty="0"/>
          </a:p>
        </p:txBody>
      </p:sp>
      <p:sp>
        <p:nvSpPr>
          <p:cNvPr id="14" name="Text 12"/>
          <p:cNvSpPr/>
          <p:nvPr/>
        </p:nvSpPr>
        <p:spPr>
          <a:xfrm>
            <a:off x="1000125" y="2030611"/>
            <a:ext cx="263622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16334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Negotiation Theory and Strategy for Multilateral Settings</a:t>
            </a:r>
            <a:endParaRPr lang="en-US" sz="928" dirty="0"/>
          </a:p>
        </p:txBody>
      </p:sp>
      <p:sp>
        <p:nvSpPr>
          <p:cNvPr id="19" name="Text 17"/>
          <p:cNvSpPr/>
          <p:nvPr/>
        </p:nvSpPr>
        <p:spPr>
          <a:xfrm>
            <a:off x="1000125" y="2491383"/>
            <a:ext cx="332150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41173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Coalition-Building and Group Dynamics</a:t>
            </a:r>
            <a:endParaRPr lang="en-US" sz="928" dirty="0"/>
          </a:p>
        </p:txBody>
      </p:sp>
      <p:sp>
        <p:nvSpPr>
          <p:cNvPr id="24" name="Text 22"/>
          <p:cNvSpPr/>
          <p:nvPr/>
        </p:nvSpPr>
        <p:spPr>
          <a:xfrm>
            <a:off x="1000125" y="2952155"/>
            <a:ext cx="234474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94939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Drafting Resolutions and the Power of Language</a:t>
            </a:r>
            <a:endParaRPr lang="en-US" sz="928" dirty="0"/>
          </a:p>
        </p:txBody>
      </p:sp>
      <p:sp>
        <p:nvSpPr>
          <p:cNvPr id="29" name="Text 27"/>
          <p:cNvSpPr/>
          <p:nvPr/>
        </p:nvSpPr>
        <p:spPr>
          <a:xfrm>
            <a:off x="1000125" y="3412927"/>
            <a:ext cx="286746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59565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Managing Deadlock: Crisis Diplomacy and Difficult Negotiations</a:t>
            </a:r>
            <a:endParaRPr lang="en-US" sz="928" dirty="0"/>
          </a:p>
        </p:txBody>
      </p:sp>
      <p:sp>
        <p:nvSpPr>
          <p:cNvPr id="34" name="Text 32"/>
          <p:cNvSpPr/>
          <p:nvPr/>
        </p:nvSpPr>
        <p:spPr>
          <a:xfrm>
            <a:off x="1000125" y="3873698"/>
            <a:ext cx="377543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92576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Digital Diplomacy and Modern Negotiation Tools</a:t>
            </a:r>
            <a:endParaRPr lang="en-US" sz="928" dirty="0"/>
          </a:p>
        </p:txBody>
      </p:sp>
      <p:sp>
        <p:nvSpPr>
          <p:cNvPr id="39" name="Text 37"/>
          <p:cNvSpPr/>
          <p:nvPr/>
        </p:nvSpPr>
        <p:spPr>
          <a:xfrm>
            <a:off x="1000125" y="4334470"/>
            <a:ext cx="28444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307839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Career Pathways and Capstone Negotiation Simulation</a:t>
            </a:r>
            <a:endParaRPr lang="en-US" sz="928" dirty="0"/>
          </a:p>
        </p:txBody>
      </p:sp>
      <p:sp>
        <p:nvSpPr>
          <p:cNvPr id="44" name="Text 42"/>
          <p:cNvSpPr/>
          <p:nvPr/>
        </p:nvSpPr>
        <p:spPr>
          <a:xfrm>
            <a:off x="1000125" y="4795242"/>
            <a:ext cx="323231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Multilateral Diplomacy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Define multilateral diplomacy and distinguish it from bilateral and plurilateral negotiation. Identify the main actors in a multilateral negotiation: states, blocs, the Secretariat, observers, and civil society. Explain why consensus-based decision-making changes negotiating behavior.</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Multilateral Diplomacy Fundamentals</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Categories of International Actors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Positions vs Interests in Negotiation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Analyzing UN Documentation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48049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Multilateral diplomacy requires balancing national interests with collective action imperatives within complex institutional frameworks.</a:t>
            </a:r>
            <a:endParaRPr lang="en-US" sz="872" dirty="0"/>
          </a:p>
        </p:txBody>
      </p:sp>
      <p:sp>
        <p:nvSpPr>
          <p:cNvPr id="8" name="Text 6"/>
          <p:cNvSpPr/>
          <p:nvPr/>
        </p:nvSpPr>
        <p:spPr>
          <a:xfrm>
            <a:off x="828675" y="1546399"/>
            <a:ext cx="699893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Multilateral Diplomacy Fundamentals</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UN System and Negotiation Architecture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Map the principal UN organs and subsidiary bodies where multilateral negotiation actually occurs. Apply core rules of procedure: quorum, points of order, amendments, and voting thresholds. Recognize how the choice of forum and chair shapes negotiating outcomes before substantive talks even begin.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 Negotiation Venues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Procedural Rules Strategy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Forum Selection Strategy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Analyzing UN Procedures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4914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 Negotiation Venues</a:t>
            </a:r>
            <a:endParaRPr lang="en-US" sz="872" dirty="0"/>
          </a:p>
        </p:txBody>
      </p:sp>
      <p:sp>
        <p:nvSpPr>
          <p:cNvPr id="8" name="Text 6"/>
          <p:cNvSpPr/>
          <p:nvPr/>
        </p:nvSpPr>
        <p:spPr>
          <a:xfrm>
            <a:off x="828675" y="1546399"/>
            <a:ext cx="134914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UN Negotiation Venues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9585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Procedural Rules Strategy</a:t>
            </a:r>
            <a:endParaRPr lang="en-US" sz="872" dirty="0"/>
          </a:p>
        </p:txBody>
      </p:sp>
      <p:sp>
        <p:nvSpPr>
          <p:cNvPr id="12" name="Text 10"/>
          <p:cNvSpPr/>
          <p:nvPr/>
        </p:nvSpPr>
        <p:spPr>
          <a:xfrm>
            <a:off x="828675" y="2021235"/>
            <a:ext cx="139585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Procedural Rules Strategy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37431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Forum Selection Strategy</a:t>
            </a:r>
            <a:endParaRPr lang="en-US" sz="872" dirty="0"/>
          </a:p>
        </p:txBody>
      </p:sp>
      <p:sp>
        <p:nvSpPr>
          <p:cNvPr id="16" name="Text 14"/>
          <p:cNvSpPr/>
          <p:nvPr/>
        </p:nvSpPr>
        <p:spPr>
          <a:xfrm>
            <a:off x="828675" y="2496071"/>
            <a:ext cx="137431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Forum Selection Strategy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39469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Analyzing UN Procedures</a:t>
            </a:r>
            <a:endParaRPr lang="en-US" sz="872" dirty="0"/>
          </a:p>
        </p:txBody>
      </p:sp>
      <p:sp>
        <p:nvSpPr>
          <p:cNvPr id="20" name="Text 18"/>
          <p:cNvSpPr/>
          <p:nvPr/>
        </p:nvSpPr>
        <p:spPr>
          <a:xfrm>
            <a:off x="828675" y="2970907"/>
            <a:ext cx="139469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Analyzing UN Procedures</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4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Negotiation Theory and Strategy for Multilateral Settings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Apply interest-based (“principled”) negotiation to a multi-party, multi-issue environment. Distinguish distributive from integrative bargaining and know when each is appropriate. Construct a negotiation preparation framework covering interests, BATNA, ZOPA, and priority-setting across issues.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Adapting Interest-Based Negotiation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Distributive vs Integrative Bargaining</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Structured Preparation Framework</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Multilateral Negotiation Preparation Exercise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9213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Adapting Interest-Based Negotiation</a:t>
            </a:r>
            <a:endParaRPr lang="en-US" sz="872" dirty="0"/>
          </a:p>
        </p:txBody>
      </p:sp>
      <p:sp>
        <p:nvSpPr>
          <p:cNvPr id="8" name="Text 6"/>
          <p:cNvSpPr/>
          <p:nvPr/>
        </p:nvSpPr>
        <p:spPr>
          <a:xfrm>
            <a:off x="828675" y="1546399"/>
            <a:ext cx="192133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Adapting Interest-Based Negotiation</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4098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Distributive vs Integrative Bargaining</a:t>
            </a:r>
            <a:endParaRPr lang="en-US" sz="872" dirty="0"/>
          </a:p>
        </p:txBody>
      </p:sp>
      <p:sp>
        <p:nvSpPr>
          <p:cNvPr id="12" name="Text 10"/>
          <p:cNvSpPr/>
          <p:nvPr/>
        </p:nvSpPr>
        <p:spPr>
          <a:xfrm>
            <a:off x="828675" y="2021235"/>
            <a:ext cx="194098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Distributive vs Integrative Bargaining</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344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Structured Preparation Framework</a:t>
            </a:r>
            <a:endParaRPr lang="en-US" sz="872" dirty="0"/>
          </a:p>
        </p:txBody>
      </p:sp>
      <p:sp>
        <p:nvSpPr>
          <p:cNvPr id="16" name="Text 14"/>
          <p:cNvSpPr/>
          <p:nvPr/>
        </p:nvSpPr>
        <p:spPr>
          <a:xfrm>
            <a:off x="828675" y="2496071"/>
            <a:ext cx="183442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Structured Preparation Framework</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35978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Multilateral Negotiation Preparation Exercise</a:t>
            </a:r>
            <a:endParaRPr lang="en-US" sz="872" dirty="0"/>
          </a:p>
        </p:txBody>
      </p:sp>
      <p:sp>
        <p:nvSpPr>
          <p:cNvPr id="20" name="Text 18"/>
          <p:cNvSpPr/>
          <p:nvPr/>
        </p:nvSpPr>
        <p:spPr>
          <a:xfrm>
            <a:off x="828675" y="2970907"/>
            <a:ext cx="235978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Multilateral Negotiation Preparation Exercise</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Coalition-Building and Group Dynamics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Analyze the major negotiating coalitions active in UN bodies and how they form, hold, and fracture. Design a coalition-building strategy for a specific negotiating objective. Manage internal coalition discipline while negotiating with parties outside the coalition.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Major UN Coalitions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Effective Coalitions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Internal Coalitions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Coalition Mapping Strategy</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15396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Major UN Coalitions</a:t>
            </a:r>
            <a:endParaRPr lang="en-US" sz="872" dirty="0"/>
          </a:p>
        </p:txBody>
      </p:sp>
      <p:sp>
        <p:nvSpPr>
          <p:cNvPr id="8" name="Text 6"/>
          <p:cNvSpPr/>
          <p:nvPr/>
        </p:nvSpPr>
        <p:spPr>
          <a:xfrm>
            <a:off x="828675" y="1546399"/>
            <a:ext cx="115396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Major UN Coalitions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4736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Effective Coalitions</a:t>
            </a:r>
            <a:endParaRPr lang="en-US" sz="872" dirty="0"/>
          </a:p>
        </p:txBody>
      </p:sp>
      <p:sp>
        <p:nvSpPr>
          <p:cNvPr id="12" name="Text 10"/>
          <p:cNvSpPr/>
          <p:nvPr/>
        </p:nvSpPr>
        <p:spPr>
          <a:xfrm>
            <a:off x="828675" y="2021235"/>
            <a:ext cx="147361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Effective Coalitions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5156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Managing Internal Coalitions</a:t>
            </a:r>
            <a:endParaRPr lang="en-US" sz="872" dirty="0"/>
          </a:p>
        </p:txBody>
      </p:sp>
      <p:sp>
        <p:nvSpPr>
          <p:cNvPr id="16" name="Text 14"/>
          <p:cNvSpPr/>
          <p:nvPr/>
        </p:nvSpPr>
        <p:spPr>
          <a:xfrm>
            <a:off x="828675" y="2496071"/>
            <a:ext cx="151568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Managing Internal Coalitions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4358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Coalition Mapping Strategy</a:t>
            </a:r>
            <a:endParaRPr lang="en-US" sz="872" dirty="0"/>
          </a:p>
        </p:txBody>
      </p:sp>
      <p:sp>
        <p:nvSpPr>
          <p:cNvPr id="20" name="Text 18"/>
          <p:cNvSpPr/>
          <p:nvPr/>
        </p:nvSpPr>
        <p:spPr>
          <a:xfrm>
            <a:off x="828675" y="2970907"/>
            <a:ext cx="14358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Coalition Mapping Strategy</a:t>
            </a:r>
            <a:endParaRPr lang="en-US" sz="675"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Drafting Resolutions and the Power of Language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Distinguish the anatomy of a UN resolution: preambular versus operative paragraphs, and the function of each. Recognize how single-word choices (“shall” versus “should,” “welcomes” versus “notes with concern”) carry negotiated legal and political weight.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Resolution Anatomy and Structure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Word Choice and Legal Weight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Text Through Negotiation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Drafting and Softening Resolution Language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81477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Resolution Anatomy and Structure</a:t>
            </a:r>
            <a:endParaRPr lang="en-US" sz="872" dirty="0"/>
          </a:p>
        </p:txBody>
      </p:sp>
      <p:sp>
        <p:nvSpPr>
          <p:cNvPr id="8" name="Text 6"/>
          <p:cNvSpPr/>
          <p:nvPr/>
        </p:nvSpPr>
        <p:spPr>
          <a:xfrm>
            <a:off x="828675" y="1546399"/>
            <a:ext cx="181477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Resolution Anatomy and Structure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6509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Word Choice and Legal Weight</a:t>
            </a:r>
            <a:endParaRPr lang="en-US" sz="872" dirty="0"/>
          </a:p>
        </p:txBody>
      </p:sp>
      <p:sp>
        <p:nvSpPr>
          <p:cNvPr id="12" name="Text 10"/>
          <p:cNvSpPr/>
          <p:nvPr/>
        </p:nvSpPr>
        <p:spPr>
          <a:xfrm>
            <a:off x="828675" y="2021235"/>
            <a:ext cx="165094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Word Choice and Legal Weight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9035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Managing Text Through Negotiation</a:t>
            </a:r>
            <a:endParaRPr lang="en-US" sz="872" dirty="0"/>
          </a:p>
        </p:txBody>
      </p:sp>
      <p:sp>
        <p:nvSpPr>
          <p:cNvPr id="16" name="Text 14"/>
          <p:cNvSpPr/>
          <p:nvPr/>
        </p:nvSpPr>
        <p:spPr>
          <a:xfrm>
            <a:off x="828675" y="2496071"/>
            <a:ext cx="189035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Managing Text Through Negotiation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35363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Drafting and Softening Resolution Language</a:t>
            </a:r>
            <a:endParaRPr lang="en-US" sz="872" dirty="0"/>
          </a:p>
        </p:txBody>
      </p:sp>
      <p:sp>
        <p:nvSpPr>
          <p:cNvPr id="20" name="Text 18"/>
          <p:cNvSpPr/>
          <p:nvPr/>
        </p:nvSpPr>
        <p:spPr>
          <a:xfrm>
            <a:off x="828675" y="2970907"/>
            <a:ext cx="235363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Drafting and Softening Resolution Language</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4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Managing Deadlock: Crisis Diplomacy and Difficult Negotiations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Diagnose the difference between a genuine impasse and a tactical stalling maneuver. Apply de-escalation and face-saving techniques appropriate to high-stakes, public multilateral settings. Design a recovery strategy after a walkout, a failed vote, or a public breakdown in negotiations.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Diagnosing Negotiation Deadlocks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Face Management Strategies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Post-Breakdown Recovery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Analyzing Negotiation Failures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8281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Diagnosing Negotiation Deadlocks</a:t>
            </a:r>
            <a:endParaRPr lang="en-US" sz="872" dirty="0"/>
          </a:p>
        </p:txBody>
      </p:sp>
      <p:sp>
        <p:nvSpPr>
          <p:cNvPr id="8" name="Text 6"/>
          <p:cNvSpPr/>
          <p:nvPr/>
        </p:nvSpPr>
        <p:spPr>
          <a:xfrm>
            <a:off x="828675" y="1546399"/>
            <a:ext cx="18281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Diagnosing Negotiation Deadlocks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688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Face Management Strategies</a:t>
            </a:r>
            <a:endParaRPr lang="en-US" sz="872" dirty="0"/>
          </a:p>
        </p:txBody>
      </p:sp>
      <p:sp>
        <p:nvSpPr>
          <p:cNvPr id="12" name="Text 10"/>
          <p:cNvSpPr/>
          <p:nvPr/>
        </p:nvSpPr>
        <p:spPr>
          <a:xfrm>
            <a:off x="828675" y="2021235"/>
            <a:ext cx="156884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Face Management Strategies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4196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Post-Breakdown Recovery</a:t>
            </a:r>
            <a:endParaRPr lang="en-US" sz="872" dirty="0"/>
          </a:p>
        </p:txBody>
      </p:sp>
      <p:sp>
        <p:nvSpPr>
          <p:cNvPr id="16" name="Text 14"/>
          <p:cNvSpPr/>
          <p:nvPr/>
        </p:nvSpPr>
        <p:spPr>
          <a:xfrm>
            <a:off x="828675" y="2496071"/>
            <a:ext cx="144196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Post-Breakdown Recovery</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6153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Analyzing Negotiation Failures</a:t>
            </a:r>
            <a:endParaRPr lang="en-US" sz="872" dirty="0"/>
          </a:p>
        </p:txBody>
      </p:sp>
      <p:sp>
        <p:nvSpPr>
          <p:cNvPr id="20" name="Text 18"/>
          <p:cNvSpPr/>
          <p:nvPr/>
        </p:nvSpPr>
        <p:spPr>
          <a:xfrm>
            <a:off x="828675" y="2970907"/>
            <a:ext cx="16153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Analyzing Negotiation Failures</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Digital Diplomacy and Modern Negotiation Tools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Assess how hybrid and virtual negotiating formats change coalition-building and drafting dynamics. Use digital tools responsibly to track text versions, coalition positions, and public messaging. Recognize the growing role of Track II and civil society digital advocacy in shaping formal negotiations.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Hybrid Diplomacy Trade-offs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Digital Tools in Negotiations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Track Diplomacy and Ideas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Hybrid Process Analysis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5065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Hybrid Diplomacy Trade-offs</a:t>
            </a:r>
            <a:endParaRPr lang="en-US" sz="872" dirty="0"/>
          </a:p>
        </p:txBody>
      </p:sp>
      <p:sp>
        <p:nvSpPr>
          <p:cNvPr id="8" name="Text 6"/>
          <p:cNvSpPr/>
          <p:nvPr/>
        </p:nvSpPr>
        <p:spPr>
          <a:xfrm>
            <a:off x="828675" y="1546399"/>
            <a:ext cx="150652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Hybrid Diplomacy Trade-offs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46686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Digital Tools in Negotiations</a:t>
            </a:r>
            <a:endParaRPr lang="en-US" sz="872" dirty="0"/>
          </a:p>
        </p:txBody>
      </p:sp>
      <p:sp>
        <p:nvSpPr>
          <p:cNvPr id="12" name="Text 10"/>
          <p:cNvSpPr/>
          <p:nvPr/>
        </p:nvSpPr>
        <p:spPr>
          <a:xfrm>
            <a:off x="828675" y="2021235"/>
            <a:ext cx="146686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Digital Tools in Negotiations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7131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Track Diplomacy and Ideas</a:t>
            </a:r>
            <a:endParaRPr lang="en-US" sz="872" dirty="0"/>
          </a:p>
        </p:txBody>
      </p:sp>
      <p:sp>
        <p:nvSpPr>
          <p:cNvPr id="16" name="Text 14"/>
          <p:cNvSpPr/>
          <p:nvPr/>
        </p:nvSpPr>
        <p:spPr>
          <a:xfrm>
            <a:off x="828675" y="2496071"/>
            <a:ext cx="147131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Track Diplomacy and Ideas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30653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Hybrid Process Analysis</a:t>
            </a:r>
            <a:endParaRPr lang="en-US" sz="872" dirty="0"/>
          </a:p>
        </p:txBody>
      </p:sp>
      <p:sp>
        <p:nvSpPr>
          <p:cNvPr id="20" name="Text 18"/>
          <p:cNvSpPr/>
          <p:nvPr/>
        </p:nvSpPr>
        <p:spPr>
          <a:xfrm>
            <a:off x="828675" y="2970907"/>
            <a:ext cx="1306536"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Hybrid Process Analysis</a:t>
            </a:r>
            <a:endParaRPr lang="en-US" sz="675"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4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Career Pathways and Capstone Negotiation Simulation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Map professional pathways into multilateral diplomacy across government, UN, and civil society tracks. Integrate all preceding modules into a single, extended negotiation preparation and execution exercise. Produce a personal action plan for applying these skills in a live professional context.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Career Pathways in Multilateral Work</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Negotiation Simulation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Personal Action Plan Development</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Simulation Submission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9650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Career Pathways in Multilateral Work</a:t>
            </a:r>
            <a:endParaRPr lang="en-US" sz="872" dirty="0"/>
          </a:p>
        </p:txBody>
      </p:sp>
      <p:sp>
        <p:nvSpPr>
          <p:cNvPr id="8" name="Text 6"/>
          <p:cNvSpPr/>
          <p:nvPr/>
        </p:nvSpPr>
        <p:spPr>
          <a:xfrm>
            <a:off x="828675" y="1546399"/>
            <a:ext cx="196509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Career Pathways in Multilateral Work</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417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Negotiation Simulation</a:t>
            </a:r>
            <a:endParaRPr lang="en-US" sz="872" dirty="0"/>
          </a:p>
        </p:txBody>
      </p:sp>
      <p:sp>
        <p:nvSpPr>
          <p:cNvPr id="12" name="Text 10"/>
          <p:cNvSpPr/>
          <p:nvPr/>
        </p:nvSpPr>
        <p:spPr>
          <a:xfrm>
            <a:off x="828675" y="2021235"/>
            <a:ext cx="174171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Capstone Negotiation Simulation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414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Personal Action Plan Development</a:t>
            </a:r>
            <a:endParaRPr lang="en-US" sz="872" dirty="0"/>
          </a:p>
        </p:txBody>
      </p:sp>
      <p:sp>
        <p:nvSpPr>
          <p:cNvPr id="16" name="Text 14"/>
          <p:cNvSpPr/>
          <p:nvPr/>
        </p:nvSpPr>
        <p:spPr>
          <a:xfrm>
            <a:off x="828675" y="2496071"/>
            <a:ext cx="184141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Personal Action Plan Development</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7548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Simulation Submission</a:t>
            </a:r>
            <a:endParaRPr lang="en-US" sz="872" dirty="0"/>
          </a:p>
        </p:txBody>
      </p:sp>
      <p:sp>
        <p:nvSpPr>
          <p:cNvPr id="20" name="Text 18"/>
          <p:cNvSpPr/>
          <p:nvPr/>
        </p:nvSpPr>
        <p:spPr>
          <a:xfrm>
            <a:off x="828675" y="2970907"/>
            <a:ext cx="17548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Simulation Submission</a:t>
            </a:r>
            <a:endParaRPr lang="en-US" sz="800" dirty="0"/>
          </a:p>
        </p:txBody>
      </p:sp>
    </p:spTree>
  </p:cSld>
  <p:clrMapOvr>
    <a:masterClrMapping/>
  </p:clrMapOvr>
  <p:transition spd="med" advTm="12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32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2026-09-27T04:36:55Z</dcterms:created>
  <dcterms:modified xsi:type="dcterms:W3CDTF">2026-09-27T04:36:55Z</dcterms:modified>
</cp:coreProperties>
</file>