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Results-Based M&amp;E: Monitoring &amp; Evaluation, an Africa Climate Leadership Academy course. This presentation walks you through the whole course. Your instructor is Dr. Halima Suleiman. (8 modules, 41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Results-Based M&amp;E: Monitoring &amp; Evaluation trains the discipline that every serious programme needs. Eight modules cover results-based management and the results chain, the distinct purposes of monitoring and evaluation, building theories of change and results frameworks, choosing indicators and setting baselines and targets, designing the M&amp;E plan, data collection methods, data quality assurance and analysis, evaluation approaches, reporting and adaptive management, plus ethics, inclusion and a capstone M&amp;E design. It is the deepest technical course in the Tapi Learn catalogue.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Results-Based Management (RBM) and explain why it emerged. Distinguish RBM from traditional, activity-based project management. Explain the results chain: inputs, activities, outputs, outcomes, and impact. Identify the core principles that make an M&amp;E system 'results-based'. Define monitoring and evaluation and explain how they differ and complement each other. Identify the main types of monitoring and evaluation used in project management. Explain the purposes M&amp;E serves for different stakeholders. Describe the M&amp;E cycle and its relationship to the project cycle.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Results-Based Management, then Introduction to Monitoring and Evaluation, then Theory of Change and Results Frameworks, then Indicators, Baselines and Targets, then The M&amp;E Plan and Data Collection, then Data Quality, Management and Analysis, then Evaluation, Reporting and M&amp;E Systems, then Ethics, Inclusion and the Capstone.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Results-Based Management. RBM shifts the central management question from 'did we do the work?' to 'did the intended change happen?' The results chain — inputs, activities, outputs, outcomes, impact — is the basic causal logic underlying all RBM tools. Confidence in causal attribution weakens as you move up the results chain, because more external factors intervene. RBM is only as good as its use: data that is collected bu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Results-Based Management?; Traditional vs. Results-Based Management; The Results Chain; Core Principles of Results-Based Management.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"Without measuring results, we're just guessing about impact—and guesswork has no place in climate adaptation programming."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Introduction to Monitoring and Evaluation. Monitoring is continuous and descriptive ('what is happening'); evaluation is periodic and analytical ('why, and so what'). M&amp;E serves four purposes at once: accountability, learning, management decision-making, and beneficiary empowerment. M&amp;E should be embedded across the whole project cycle, not treated as an end-of-project activity. Good M&amp;E design combines multiple monitoring types (results,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Defining Monitoring and Evaluation; Types of Monitoring; Types of Evaluation; Why M&amp;E Matters: Four Purposes; The M&amp;E Cycle and the Project Cycle.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"Without measurement, we are just another voice in the dark; without evaluation, we are just counting beans without understanding why they matter."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Theory of Change and Results Frameworks. A theory of change makes explicit the causal logic and assumptions behind a project — not just what will happen, but why and under what conditions. Assumptions and risks identified in the theory of change should become part of what the M&amp;E system tracks, not an afterthought. A results framework operationalizes the theory of change into a structured table of results, indicators, baselines, targets,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 Theory of Change?; From Theory of Change to Results Framework; Common Pitfalls in Theory of Change and Results Framework Design.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Indicators, Baselines and Targets. SMART and CREAM are complementary checklists for indicator quality; use both to stress-test proposed indicators. Proxy indicators are sometimes necessary but must be used with an explicit, periodically revisited justification for the correlation assumed. A credible baseline, collected using the same method as future rounds, is a precondition for any credible claim about project results. Disaggrega</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an Indicator?; Criteria for Good Indicators: SMART and CREAM; Types of Indicators; Baselines; Setting Targets; Disaggregation for Equity-Sensitive Monitoring.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The M&amp;E Plan and Data Collection. The M&amp;E plan operationalizes the results framework: it specifies how, by whom, how often, and at what cost data will be collected, analyzed, and used. The Performance Indicator Tracking Table (PITT) is the master reference document at the centre of the M&amp;E plan. M&amp;E budgets should be built bottom-up from costed activities, not set as an arbitrary percentage, though 3–10% of total project cost is 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an M&amp;E Plan?; Core Components of an M&amp;E Plan; Budgeting for M&amp;E; Roles and Responsibilities; Quantitative Methods; Sampling Essentials.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Data Quality, Management and Analysis. The five dimensions of data quality — validity, reliability, timeliness, precision, and integrity — provide a practical checklist for assessing any indicator's data. Data quality assurance is a management responsibility, not solely a technical or clerical one; poor data quality creates false confidence, which is more dangerous than an acknowledged data gap. Data quality audits (DQAs) are a standar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Data Quality Is a Management Issue, Not Just a Technical One; The Five Dimensions of Data Quality; Data Quality Assurance Mechanisms; Managing Data Across Its Lifecycle; Basic Data Analysis for M&amp;E Practitioners.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Evaluation, Reporting and M&amp;E Systems. The OECD-DAC criteria — relevance, coherence, effectiveness, efficiency, impact, sustainability — provide a common structure for framing evaluation questions. The counterfactual problem — we cannot observe what would have happened without the project — is the central technical challenge of impact attribution. Experimental (RCT), quasi-experimental, and theory-based designs each construct or approx</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OECD-DAC Evaluation Criteria; Evaluation Designs; Choosing an Evaluation Design; Adaptive Management: Using M&amp;E to Steer, Not Just to Score; Barriers to Using M&amp;E Findings — and How to Address Them; Assessing M&amp;E System Maturity.</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Ethics, Inclusion and the Capstone. Informed consent, confidentiality, do-no-harm, and safe referral pathways are non-negotiable minimum standards for any M&amp;E data collection, and must be planned before fieldwork, not improvised during it. Participatory M&amp;E treats beneficiaries as active participants in defining, collecting, and interpreting results — not only as data sources. Extractive data practices — repeated data collection wit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Core Ethical Principles in M&amp;E; Participatory and Beneficiary-Centred M&amp;E; Guarding Against Extractive Data Practices; Gender-Responsive and Disability-Inclusive M&amp;E; Capstone Deliverables; Certification.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Results-Based M&amp;E: Monitoring &amp; Evaluation</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Theory of change, indicators, data quality, evaluation designs and adaptive management — the complete M&amp;E professional skillset.…</a:t>
            </a:r>
            <a:endParaRPr lang="en-US" sz="1125" dirty="0"/>
          </a:p>
        </p:txBody>
      </p:sp>
      <p:sp>
        <p:nvSpPr>
          <p:cNvPr id="6" name="Text 4"/>
          <p:cNvSpPr/>
          <p:nvPr/>
        </p:nvSpPr>
        <p:spPr>
          <a:xfrm>
            <a:off x="548640" y="3955552"/>
            <a:ext cx="886562"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840842"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Advanced</a:t>
            </a:r>
            <a:endParaRPr lang="en-US" sz="844" dirty="0"/>
          </a:p>
        </p:txBody>
      </p:sp>
      <p:sp>
        <p:nvSpPr>
          <p:cNvPr id="8" name="Text 6"/>
          <p:cNvSpPr/>
          <p:nvPr/>
        </p:nvSpPr>
        <p:spPr>
          <a:xfrm>
            <a:off x="1518069"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540929"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505246"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528106"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41 lessons</a:t>
            </a:r>
            <a:endParaRPr lang="en-US" sz="844" dirty="0"/>
          </a:p>
        </p:txBody>
      </p:sp>
      <p:sp>
        <p:nvSpPr>
          <p:cNvPr id="12" name="Text 10"/>
          <p:cNvSpPr/>
          <p:nvPr/>
        </p:nvSpPr>
        <p:spPr>
          <a:xfrm>
            <a:off x="571500" y="4582716"/>
            <a:ext cx="2584921"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Halima Suleiman</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10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Results-Based M&amp;E: Monitoring &amp; Evaluation trains the discipline that every serious programme needs. Eight modules cover results-based management and the results chain, the distinct purposes of monitoring and evaluation, building theories of change and results frameworks, choosing indicators and setting baselines and targets, designing the M&amp;E plan, data collection methods, data quality assurance and analysis, evaluation approaches, reporting and adaptive management, plus ethics, inclusion and a capstone M&amp;E design.</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41</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Results-Based Management (RBM) and explain why it emerged.</a:t>
            </a:r>
            <a:endParaRPr lang="en-US" sz="816" dirty="0"/>
          </a:p>
        </p:txBody>
      </p:sp>
      <p:sp>
        <p:nvSpPr>
          <p:cNvPr id="8" name="Text 6"/>
          <p:cNvSpPr/>
          <p:nvPr/>
        </p:nvSpPr>
        <p:spPr>
          <a:xfrm>
            <a:off x="4654153" y="1289447"/>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Distinguish RBM from traditional, activity-based project management.</a:t>
            </a:r>
            <a:endParaRPr lang="en-US" sz="816" dirty="0"/>
          </a:p>
        </p:txBody>
      </p:sp>
      <p:sp>
        <p:nvSpPr>
          <p:cNvPr id="12" name="Text 10"/>
          <p:cNvSpPr/>
          <p:nvPr/>
        </p:nvSpPr>
        <p:spPr>
          <a:xfrm>
            <a:off x="575072" y="1875234"/>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1993106"/>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1993106"/>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1993106"/>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results chain: inputs, activities, outputs, outcomes, and impact.</a:t>
            </a:r>
            <a:endParaRPr lang="en-US" sz="816" dirty="0"/>
          </a:p>
        </p:txBody>
      </p:sp>
      <p:sp>
        <p:nvSpPr>
          <p:cNvPr id="16" name="Text 14"/>
          <p:cNvSpPr/>
          <p:nvPr/>
        </p:nvSpPr>
        <p:spPr>
          <a:xfrm>
            <a:off x="4654153" y="1875234"/>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1993106"/>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1993106"/>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1993106"/>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the core principles that make an M&amp;E system 'results-based'.</a:t>
            </a:r>
            <a:endParaRPr lang="en-US" sz="816" dirty="0"/>
          </a:p>
        </p:txBody>
      </p:sp>
      <p:sp>
        <p:nvSpPr>
          <p:cNvPr id="20" name="Text 18"/>
          <p:cNvSpPr/>
          <p:nvPr/>
        </p:nvSpPr>
        <p:spPr>
          <a:xfrm>
            <a:off x="575072" y="2528888"/>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64675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64675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64675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monitoring and evaluation and explain how they differ and complement each other.</a:t>
            </a:r>
            <a:endParaRPr lang="en-US" sz="816" dirty="0"/>
          </a:p>
        </p:txBody>
      </p:sp>
      <p:sp>
        <p:nvSpPr>
          <p:cNvPr id="24" name="Text 22"/>
          <p:cNvSpPr/>
          <p:nvPr/>
        </p:nvSpPr>
        <p:spPr>
          <a:xfrm>
            <a:off x="4654153" y="2528888"/>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64675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64675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64675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the main types of monitoring and evaluation used in project management.</a:t>
            </a:r>
            <a:endParaRPr lang="en-US" sz="816" dirty="0"/>
          </a:p>
        </p:txBody>
      </p:sp>
      <p:sp>
        <p:nvSpPr>
          <p:cNvPr id="28" name="Text 26"/>
          <p:cNvSpPr/>
          <p:nvPr/>
        </p:nvSpPr>
        <p:spPr>
          <a:xfrm>
            <a:off x="575072" y="3182541"/>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00413"/>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00413"/>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00413"/>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purposes M&amp;E serves for different stakeholders.</a:t>
            </a:r>
            <a:endParaRPr lang="en-US" sz="816" dirty="0"/>
          </a:p>
        </p:txBody>
      </p:sp>
      <p:sp>
        <p:nvSpPr>
          <p:cNvPr id="32" name="Text 30"/>
          <p:cNvSpPr/>
          <p:nvPr/>
        </p:nvSpPr>
        <p:spPr>
          <a:xfrm>
            <a:off x="4654153" y="3182541"/>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00413"/>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00413"/>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00413"/>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M&amp;E cycle and its relationship to the project cycle.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65247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Results-Based Management</a:t>
            </a:r>
            <a:endParaRPr lang="en-US" sz="928" dirty="0"/>
          </a:p>
        </p:txBody>
      </p:sp>
      <p:sp>
        <p:nvSpPr>
          <p:cNvPr id="9" name="Text 7"/>
          <p:cNvSpPr/>
          <p:nvPr/>
        </p:nvSpPr>
        <p:spPr>
          <a:xfrm>
            <a:off x="1000125" y="1569839"/>
            <a:ext cx="257879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53168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Introduction to Monitoring and Evaluation</a:t>
            </a:r>
            <a:endParaRPr lang="en-US" sz="928" dirty="0"/>
          </a:p>
        </p:txBody>
      </p:sp>
      <p:sp>
        <p:nvSpPr>
          <p:cNvPr id="14" name="Text 12"/>
          <p:cNvSpPr/>
          <p:nvPr/>
        </p:nvSpPr>
        <p:spPr>
          <a:xfrm>
            <a:off x="1000125" y="2030611"/>
            <a:ext cx="246136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62451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Theory of Change and Results Frameworks</a:t>
            </a:r>
            <a:endParaRPr lang="en-US" sz="928" dirty="0"/>
          </a:p>
        </p:txBody>
      </p:sp>
      <p:sp>
        <p:nvSpPr>
          <p:cNvPr id="19" name="Text 17"/>
          <p:cNvSpPr/>
          <p:nvPr/>
        </p:nvSpPr>
        <p:spPr>
          <a:xfrm>
            <a:off x="1000125" y="2491383"/>
            <a:ext cx="255160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02103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Indicators, Baselines and Targets</a:t>
            </a:r>
            <a:endParaRPr lang="en-US" sz="928" dirty="0"/>
          </a:p>
        </p:txBody>
      </p:sp>
      <p:sp>
        <p:nvSpPr>
          <p:cNvPr id="24" name="Text 22"/>
          <p:cNvSpPr/>
          <p:nvPr/>
        </p:nvSpPr>
        <p:spPr>
          <a:xfrm>
            <a:off x="1000125" y="2952155"/>
            <a:ext cx="196489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07250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M&amp;E Plan and Data Collection</a:t>
            </a:r>
            <a:endParaRPr lang="en-US" sz="928" dirty="0"/>
          </a:p>
        </p:txBody>
      </p:sp>
      <p:sp>
        <p:nvSpPr>
          <p:cNvPr id="29" name="Text 27"/>
          <p:cNvSpPr/>
          <p:nvPr/>
        </p:nvSpPr>
        <p:spPr>
          <a:xfrm>
            <a:off x="1000125" y="3412927"/>
            <a:ext cx="201493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14m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239823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Data Quality, Management and Analysis</a:t>
            </a:r>
            <a:endParaRPr lang="en-US" sz="928" dirty="0"/>
          </a:p>
        </p:txBody>
      </p:sp>
      <p:sp>
        <p:nvSpPr>
          <p:cNvPr id="34" name="Text 32"/>
          <p:cNvSpPr/>
          <p:nvPr/>
        </p:nvSpPr>
        <p:spPr>
          <a:xfrm>
            <a:off x="1000125" y="3873698"/>
            <a:ext cx="233162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45453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Evaluation, Reporting and M&amp;E Systems</a:t>
            </a:r>
            <a:endParaRPr lang="en-US" sz="928" dirty="0"/>
          </a:p>
        </p:txBody>
      </p:sp>
      <p:sp>
        <p:nvSpPr>
          <p:cNvPr id="39" name="Text 37"/>
          <p:cNvSpPr/>
          <p:nvPr/>
        </p:nvSpPr>
        <p:spPr>
          <a:xfrm>
            <a:off x="1000125" y="4334470"/>
            <a:ext cx="238635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20m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11494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Ethics, Inclusion and the Capstone</a:t>
            </a:r>
            <a:endParaRPr lang="en-US" sz="928" dirty="0"/>
          </a:p>
        </p:txBody>
      </p:sp>
      <p:sp>
        <p:nvSpPr>
          <p:cNvPr id="44" name="Text 42"/>
          <p:cNvSpPr/>
          <p:nvPr/>
        </p:nvSpPr>
        <p:spPr>
          <a:xfrm>
            <a:off x="1000125" y="4795242"/>
            <a:ext cx="205619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Results-Based Management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RBM shifts the central management question from 'did we do the work?' to 'did the intended change happen?' The results chain — inputs, activities, outputs, outcomes, impact — is the basic causal logic underlying all RBM tools.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Results-Based Management?</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Traditional vs. Results-Based Management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Results Chain</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Principles of Results-Based Management</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1886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Results-Based Management transforms how organizations plan, implement, and evaluate by shifting focus from activities to measurable outcomes.</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Results-Based Management?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98847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Results-based management shifts focus from measuring activities to measuring actual changes in conditions or behaviors.</a:t>
            </a:r>
            <a:endParaRPr lang="en-US" sz="872" dirty="0"/>
          </a:p>
        </p:txBody>
      </p:sp>
      <p:sp>
        <p:nvSpPr>
          <p:cNvPr id="12" name="Text 10"/>
          <p:cNvSpPr/>
          <p:nvPr/>
        </p:nvSpPr>
        <p:spPr>
          <a:xfrm>
            <a:off x="828675" y="2021235"/>
            <a:ext cx="646754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Traditional vs. Results-Based Management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86846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well-constructed results chain transforms abstract intentions into measurable pathways of change</a:t>
            </a:r>
            <a:endParaRPr lang="en-US" sz="872" dirty="0"/>
          </a:p>
        </p:txBody>
      </p:sp>
      <p:sp>
        <p:nvSpPr>
          <p:cNvPr id="16" name="Text 14"/>
          <p:cNvSpPr/>
          <p:nvPr/>
        </p:nvSpPr>
        <p:spPr>
          <a:xfrm>
            <a:off x="828675" y="2496071"/>
            <a:ext cx="511188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Results Chain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88421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Results-Based Management requires defining clear, measurable outcomes before implementation begins, not afterward.</a:t>
            </a:r>
            <a:endParaRPr lang="en-US" sz="872" dirty="0"/>
          </a:p>
        </p:txBody>
      </p:sp>
      <p:sp>
        <p:nvSpPr>
          <p:cNvPr id="20" name="Text 18"/>
          <p:cNvSpPr/>
          <p:nvPr/>
        </p:nvSpPr>
        <p:spPr>
          <a:xfrm>
            <a:off x="828675" y="2970907"/>
            <a:ext cx="635495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Principles of Results-Based Management</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"Without measuring results, we're just guessing about impact—and guesswork has no place in climate adaptation programming."</a:t>
            </a:r>
            <a:endParaRPr lang="en-US" sz="1913" dirty="0"/>
          </a:p>
        </p:txBody>
      </p:sp>
      <p:sp>
        <p:nvSpPr>
          <p:cNvPr id="6" name="Text 3"/>
          <p:cNvSpPr/>
          <p:nvPr/>
        </p:nvSpPr>
        <p:spPr>
          <a:xfrm>
            <a:off x="928688" y="4196953"/>
            <a:ext cx="2867421"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What Is Results-Based Management?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Introduction to Monitoring and Evaluation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Monitoring is continuous and descriptive ('what is happening'); evaluation is periodic and analytical ('why, and so what'). M&amp;E serves four purposes at once: accountability, learning, management decision-making, and beneficiary empowerment. M&amp;E should be embedded across the whole project cycle, not treated as an end-of-project activity.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Defining Monitoring and Evaluation</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Types of Monitoring</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Types of Evaluation</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M&amp;E Matters: Four Purposes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15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M&amp;E Cycle and the Project Cycle</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68976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Monitoring tracks progress against plans while evaluation assesses why results occurred or not.</a:t>
            </a:r>
            <a:endParaRPr lang="en-US" sz="872" dirty="0"/>
          </a:p>
        </p:txBody>
      </p:sp>
      <p:sp>
        <p:nvSpPr>
          <p:cNvPr id="8" name="Text 6"/>
          <p:cNvSpPr/>
          <p:nvPr/>
        </p:nvSpPr>
        <p:spPr>
          <a:xfrm>
            <a:off x="828675" y="1546399"/>
            <a:ext cx="506494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Defining Monitoring and Evaluation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18581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Results monitoring focuses on outcomes and outputs, providing evidence of whether a project is achieving its intended impact.</a:t>
            </a:r>
            <a:endParaRPr lang="en-US" sz="872" dirty="0"/>
          </a:p>
        </p:txBody>
      </p:sp>
      <p:sp>
        <p:nvSpPr>
          <p:cNvPr id="12" name="Text 10"/>
          <p:cNvSpPr/>
          <p:nvPr/>
        </p:nvSpPr>
        <p:spPr>
          <a:xfrm>
            <a:off x="828675" y="2021235"/>
            <a:ext cx="649510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Types of Monitoring</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15022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Different evaluation types serve distinct purposes throughout the project lifecycle and must be carefully selected based on decision-making needs.</a:t>
            </a:r>
            <a:endParaRPr lang="en-US" sz="872" dirty="0"/>
          </a:p>
        </p:txBody>
      </p:sp>
      <p:sp>
        <p:nvSpPr>
          <p:cNvPr id="16" name="Text 14"/>
          <p:cNvSpPr/>
          <p:nvPr/>
        </p:nvSpPr>
        <p:spPr>
          <a:xfrm>
            <a:off x="828675" y="2496071"/>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Types of Evaluation</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M&amp;E systems must simultaneously serve accountability, learning, management, and empowerment purposes to maximize development impact.</a:t>
            </a:r>
            <a:endParaRPr lang="en-US" sz="872" dirty="0"/>
          </a:p>
        </p:txBody>
      </p:sp>
      <p:sp>
        <p:nvSpPr>
          <p:cNvPr id="20" name="Text 18"/>
          <p:cNvSpPr/>
          <p:nvPr/>
        </p:nvSpPr>
        <p:spPr>
          <a:xfrm>
            <a:off x="828675" y="3131418"/>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M&amp;E Matters: Four Purposes</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574435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M&amp;E must be systematically integrated throughout the entire project cycle, not treated as a separate activity.</a:t>
            </a:r>
            <a:endParaRPr lang="en-US" sz="872" dirty="0"/>
          </a:p>
        </p:txBody>
      </p:sp>
      <p:sp>
        <p:nvSpPr>
          <p:cNvPr id="24" name="Text 22"/>
          <p:cNvSpPr/>
          <p:nvPr/>
        </p:nvSpPr>
        <p:spPr>
          <a:xfrm>
            <a:off x="828675" y="3606254"/>
            <a:ext cx="620390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M&amp;E Cycle and the Project Cycle</a:t>
            </a:r>
            <a:endParaRPr lang="en-US" sz="800"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1141013"/>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"Without measurement, we are just another voice in the dark; without evaluation, we are just counting beans without understanding why they matter."</a:t>
            </a:r>
            <a:endParaRPr lang="en-US" sz="1913" dirty="0"/>
          </a:p>
        </p:txBody>
      </p:sp>
      <p:sp>
        <p:nvSpPr>
          <p:cNvPr id="6" name="Text 3"/>
          <p:cNvSpPr/>
          <p:nvPr/>
        </p:nvSpPr>
        <p:spPr>
          <a:xfrm>
            <a:off x="928688" y="4196953"/>
            <a:ext cx="2721072"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Defining Monitoring and Evaluation · Module 2</a:t>
            </a:r>
            <a:endParaRPr lang="en-US" sz="844" dirty="0"/>
          </a:p>
        </p:txBody>
      </p:sp>
    </p:spTree>
  </p:cSld>
  <p:clrMapOvr>
    <a:masterClrMapping/>
  </p:clrMapOvr>
  <p:transition spd="med" advTm="10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3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Theory of Change and Results Frameworks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theory of change makes explicit the causal logic and assumptions behind a project — not just what will happen, but why and under what conditions. Assumptions and risks identified in the theory of change should become part of what the M&amp;E system tracks, not an afterthought.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 Theory of Change?</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Theory of Change to Results Framework</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Common Pitfalls in Theory of Change and Results Framework Design</a:t>
            </a:r>
            <a:endParaRPr lang="en-US" sz="788"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88557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Theory of Change is not just a diagram but an evidence-based narrative explaining why and how change will occur in your specific context.</a:t>
            </a:r>
            <a:endParaRPr lang="en-US" sz="872" dirty="0"/>
          </a:p>
        </p:txBody>
      </p:sp>
      <p:sp>
        <p:nvSpPr>
          <p:cNvPr id="8" name="Text 6"/>
          <p:cNvSpPr/>
          <p:nvPr/>
        </p:nvSpPr>
        <p:spPr>
          <a:xfrm>
            <a:off x="828675" y="1546399"/>
            <a:ext cx="722984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a Theory of Change?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69603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results framework transforms theoretical pathways into measurable outcomes through a hierarchical structure of indicators and targets.</a:t>
            </a:r>
            <a:endParaRPr lang="en-US" sz="872" dirty="0"/>
          </a:p>
        </p:txBody>
      </p:sp>
      <p:sp>
        <p:nvSpPr>
          <p:cNvPr id="12" name="Text 10"/>
          <p:cNvSpPr/>
          <p:nvPr/>
        </p:nvSpPr>
        <p:spPr>
          <a:xfrm>
            <a:off x="828675" y="2021235"/>
            <a:ext cx="723172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Theory of Change to Results Framework</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76500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Distinguishing clearly between outputs and outcomes is fundamental to measuring real impact rather than just activity.</a:t>
            </a:r>
            <a:endParaRPr lang="en-US" sz="872" dirty="0"/>
          </a:p>
        </p:txBody>
      </p:sp>
      <p:sp>
        <p:nvSpPr>
          <p:cNvPr id="16" name="Text 14"/>
          <p:cNvSpPr/>
          <p:nvPr/>
        </p:nvSpPr>
        <p:spPr>
          <a:xfrm>
            <a:off x="828675" y="2496071"/>
            <a:ext cx="576500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Common Pitfalls in Theory of Change and Results Framework Design</a:t>
            </a:r>
            <a:endParaRPr lang="en-US" sz="800"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Indicators, Baselines and Targets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SMART and CREAM are complementary checklists for indicator quality; use both to stress-test proposed indicators. Proxy indicators are sometimes necessary but must be used with an explicit, periodically revisited justification for the correlation assumed.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an Indicator?</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Criteria for Good Indicators: SMART and CREAM</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Types of Indicators</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Baselines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Setting Targets</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Disaggregation for Equity-Sensitive Monitoring</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2524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Well-designed indicators are the cornerstone of effective climate program M&amp;E, providing objective evidence of progress toward intended outcomes.</a:t>
            </a:r>
            <a:endParaRPr lang="en-US" sz="872" dirty="0"/>
          </a:p>
        </p:txBody>
      </p:sp>
      <p:sp>
        <p:nvSpPr>
          <p:cNvPr id="8" name="Text 6"/>
          <p:cNvSpPr/>
          <p:nvPr/>
        </p:nvSpPr>
        <p:spPr>
          <a:xfrm>
            <a:off x="828675" y="1546399"/>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an Indicator?</a:t>
            </a:r>
            <a:endParaRPr lang="en-US" sz="800" dirty="0"/>
          </a:p>
        </p:txBody>
      </p:sp>
      <p:sp>
        <p:nvSpPr>
          <p:cNvPr id="9" name="Shape 7"/>
          <p:cNvSpPr/>
          <p:nvPr/>
        </p:nvSpPr>
        <p:spPr>
          <a:xfrm>
            <a:off x="571500" y="2392487"/>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Well-designed climate indicators bridge the gap between climate action and measurable impact, enabling evidence-based decision-making in resource-c…</a:t>
            </a:r>
            <a:endParaRPr lang="en-US" sz="872" dirty="0"/>
          </a:p>
        </p:txBody>
      </p:sp>
      <p:sp>
        <p:nvSpPr>
          <p:cNvPr id="12" name="Text 10"/>
          <p:cNvSpPr/>
          <p:nvPr/>
        </p:nvSpPr>
        <p:spPr>
          <a:xfrm>
            <a:off x="828675" y="2181746"/>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Criteria for Good Indicators: SMART and CREAM</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481783"/>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474640"/>
            <a:ext cx="43946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Indicator selection must align with your theory of change and specific intervention context.</a:t>
            </a:r>
            <a:endParaRPr lang="en-US" sz="872" dirty="0"/>
          </a:p>
        </p:txBody>
      </p:sp>
      <p:sp>
        <p:nvSpPr>
          <p:cNvPr id="16" name="Text 14"/>
          <p:cNvSpPr/>
          <p:nvPr/>
        </p:nvSpPr>
        <p:spPr>
          <a:xfrm>
            <a:off x="828675" y="2656582"/>
            <a:ext cx="461436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Types of Indicators</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62906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credible baseline is the essential foundation for attributing changes to project interventions and avoiding false claims of impact.</a:t>
            </a:r>
            <a:endParaRPr lang="en-US" sz="872" dirty="0"/>
          </a:p>
        </p:txBody>
      </p:sp>
      <p:sp>
        <p:nvSpPr>
          <p:cNvPr id="20" name="Text 18"/>
          <p:cNvSpPr/>
          <p:nvPr/>
        </p:nvSpPr>
        <p:spPr>
          <a:xfrm>
            <a:off x="828675" y="3131418"/>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Baselines</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56195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Targets must be evidence-based, drawing from baselines, trends, comparable interventions, and stakeholder input.</a:t>
            </a:r>
            <a:endParaRPr lang="en-US" sz="872" dirty="0"/>
          </a:p>
        </p:txBody>
      </p:sp>
      <p:sp>
        <p:nvSpPr>
          <p:cNvPr id="24" name="Text 22"/>
          <p:cNvSpPr/>
          <p:nvPr/>
        </p:nvSpPr>
        <p:spPr>
          <a:xfrm>
            <a:off x="828675" y="3606254"/>
            <a:ext cx="590054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Setting Targets</a:t>
            </a:r>
            <a:endParaRPr lang="en-US" sz="800" dirty="0"/>
          </a:p>
        </p:txBody>
      </p:sp>
      <p:sp>
        <p:nvSpPr>
          <p:cNvPr id="25" name="Shape 23"/>
          <p:cNvSpPr/>
          <p:nvPr/>
        </p:nvSpPr>
        <p:spPr>
          <a:xfrm>
            <a:off x="571500" y="4291831"/>
            <a:ext cx="7715250" cy="0"/>
          </a:xfrm>
          <a:prstGeom prst="line">
            <a:avLst/>
          </a:prstGeom>
          <a:noFill/>
          <a:ln w="7144">
            <a:solidFill>
              <a:srgbClr val="9FB3CE"/>
            </a:solidFill>
            <a:prstDash val="solid"/>
          </a:ln>
        </p:spPr>
      </p:sp>
      <p:sp>
        <p:nvSpPr>
          <p:cNvPr id="26" name="Text 24"/>
          <p:cNvSpPr/>
          <p:nvPr/>
        </p:nvSpPr>
        <p:spPr>
          <a:xfrm>
            <a:off x="571500" y="390629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899148"/>
            <a:ext cx="52746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Disaggregation is essential for identifying and addressing equity gaps in climate programming across Africa.</a:t>
            </a:r>
            <a:endParaRPr lang="en-US" sz="872" dirty="0"/>
          </a:p>
        </p:txBody>
      </p:sp>
      <p:sp>
        <p:nvSpPr>
          <p:cNvPr id="28" name="Text 26"/>
          <p:cNvSpPr/>
          <p:nvPr/>
        </p:nvSpPr>
        <p:spPr>
          <a:xfrm>
            <a:off x="828675" y="4081090"/>
            <a:ext cx="527465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Disaggregation for Equity-Sensitive Monitoring</a:t>
            </a:r>
            <a:endParaRPr lang="en-US" sz="800"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M&amp;E Plan and Data Collection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M&amp;E plan operationalizes the results framework: it specifies how, by whom, how often, and at what cost data will be collected, analyzed, and used. The Performance Indicator Tracking Table (PITT) is the master reference document at the centre of the M&amp;E plan.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an M&amp;E Plan?</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Components of an M&amp;E Plan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Budgeting for M&amp;E</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Roles and Responsibilities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Quantitative Methods</a:t>
            </a:r>
            <a:endParaRPr lang="en-US" sz="800" dirty="0"/>
          </a:p>
        </p:txBody>
      </p:sp>
      <p:sp>
        <p:nvSpPr>
          <p:cNvPr id="23" name="Text 21"/>
          <p:cNvSpPr/>
          <p:nvPr/>
        </p:nvSpPr>
        <p:spPr>
          <a:xfrm>
            <a:off x="4139969"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Sampling Essentials</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Tree>
  </p:cSld>
  <p:clrMapOvr>
    <a:masterClrMapping/>
  </p:clrMapOvr>
  <p:transition spd="med" advTm="12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9610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results-based M&amp;E plan transforms indicators into actionable intelligence with clear specifications for data collection, analysis, and reporting.</a:t>
            </a:r>
            <a:endParaRPr lang="en-US" sz="872" dirty="0"/>
          </a:p>
        </p:txBody>
      </p:sp>
      <p:sp>
        <p:nvSpPr>
          <p:cNvPr id="8" name="Text 6"/>
          <p:cNvSpPr/>
          <p:nvPr/>
        </p:nvSpPr>
        <p:spPr>
          <a:xfrm>
            <a:off x="828675" y="1546399"/>
            <a:ext cx="730907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an M&amp;E Plan?</a:t>
            </a:r>
            <a:endParaRPr lang="en-US" sz="800" dirty="0"/>
          </a:p>
        </p:txBody>
      </p:sp>
      <p:sp>
        <p:nvSpPr>
          <p:cNvPr id="9" name="Shape 7"/>
          <p:cNvSpPr/>
          <p:nvPr/>
        </p:nvSpPr>
        <p:spPr>
          <a:xfrm>
            <a:off x="571500" y="2392487"/>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comprehensive M&amp;E plan transforms climate interventions from aspirational goals into measurable, accountable actions with clear pathways for adap…</a:t>
            </a:r>
            <a:endParaRPr lang="en-US" sz="872" dirty="0"/>
          </a:p>
        </p:txBody>
      </p:sp>
      <p:sp>
        <p:nvSpPr>
          <p:cNvPr id="12" name="Text 10"/>
          <p:cNvSpPr/>
          <p:nvPr/>
        </p:nvSpPr>
        <p:spPr>
          <a:xfrm>
            <a:off x="828675" y="2181746"/>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Components of an M&amp;E Plan</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481783"/>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474640"/>
            <a:ext cx="72935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M&amp;E budgeting should be driven by verification needs, not arbitrary percentages, with climate projects typically requiring 7-12% for adequate monit…</a:t>
            </a:r>
            <a:endParaRPr lang="en-US" sz="872" dirty="0"/>
          </a:p>
        </p:txBody>
      </p:sp>
      <p:sp>
        <p:nvSpPr>
          <p:cNvPr id="16" name="Text 14"/>
          <p:cNvSpPr/>
          <p:nvPr/>
        </p:nvSpPr>
        <p:spPr>
          <a:xfrm>
            <a:off x="828675" y="2656582"/>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Budgeting for M&amp;E</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647502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Clearly defined roles and responsibilities prevent data from being collected in a vacuum and ensure findings inform decision-making.</a:t>
            </a:r>
            <a:endParaRPr lang="en-US" sz="872" dirty="0"/>
          </a:p>
        </p:txBody>
      </p:sp>
      <p:sp>
        <p:nvSpPr>
          <p:cNvPr id="20" name="Text 18"/>
          <p:cNvSpPr/>
          <p:nvPr/>
        </p:nvSpPr>
        <p:spPr>
          <a:xfrm>
            <a:off x="828675" y="3131418"/>
            <a:ext cx="699303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Roles and Responsibilities</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43145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424312"/>
            <a:ext cx="66784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Quantitative methods must be purposefully selected based on evaluation questions, resource constraints, and data quality requirements.</a:t>
            </a:r>
            <a:endParaRPr lang="en-US" sz="872" dirty="0"/>
          </a:p>
        </p:txBody>
      </p:sp>
      <p:sp>
        <p:nvSpPr>
          <p:cNvPr id="24" name="Text 22"/>
          <p:cNvSpPr/>
          <p:nvPr/>
        </p:nvSpPr>
        <p:spPr>
          <a:xfrm>
            <a:off x="828675" y="3606254"/>
            <a:ext cx="701232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Quantitative Methods</a:t>
            </a:r>
            <a:endParaRPr lang="en-US" sz="800" dirty="0"/>
          </a:p>
        </p:txBody>
      </p:sp>
      <p:sp>
        <p:nvSpPr>
          <p:cNvPr id="25" name="Shape 23"/>
          <p:cNvSpPr/>
          <p:nvPr/>
        </p:nvSpPr>
        <p:spPr>
          <a:xfrm>
            <a:off x="571500" y="4291831"/>
            <a:ext cx="7715250" cy="0"/>
          </a:xfrm>
          <a:prstGeom prst="line">
            <a:avLst/>
          </a:prstGeom>
          <a:noFill/>
          <a:ln w="7144">
            <a:solidFill>
              <a:srgbClr val="9FB3CE"/>
            </a:solidFill>
            <a:prstDash val="solid"/>
          </a:ln>
        </p:spPr>
      </p:sp>
      <p:sp>
        <p:nvSpPr>
          <p:cNvPr id="26" name="Text 24"/>
          <p:cNvSpPr/>
          <p:nvPr/>
        </p:nvSpPr>
        <p:spPr>
          <a:xfrm>
            <a:off x="571500" y="390629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899148"/>
            <a:ext cx="521326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flawed sampling frame guarantees flawed results, regardless of perfect questionnaire design or analysis.</a:t>
            </a:r>
            <a:endParaRPr lang="en-US" sz="872" dirty="0"/>
          </a:p>
        </p:txBody>
      </p:sp>
      <p:sp>
        <p:nvSpPr>
          <p:cNvPr id="28" name="Text 26"/>
          <p:cNvSpPr/>
          <p:nvPr/>
        </p:nvSpPr>
        <p:spPr>
          <a:xfrm>
            <a:off x="828675" y="4081090"/>
            <a:ext cx="547392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Sampling Essentials</a:t>
            </a:r>
            <a:endParaRPr lang="en-US" sz="800"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Data Quality, Management and Analysis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five dimensions of data quality — validity, reliability, timeliness, precision, and integrity — provide a practical checklist for assessing any indicator's data.</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00177"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Why Data Quality Is a Management Issue, Not Just a Technical One</a:t>
            </a:r>
            <a:endParaRPr lang="en-US" sz="788"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Five Dimensions of Data Quality</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Data Quality Assurance Mechanisms</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Data Across Its Lifecycle</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Basic Data Analysis for M&amp;E Practitioners</a:t>
            </a:r>
            <a:endParaRPr lang="en-US" sz="800" dirty="0"/>
          </a:p>
        </p:txBody>
      </p:sp>
      <p:sp>
        <p:nvSpPr>
          <p:cNvPr id="23" name="Text 21"/>
          <p:cNvSpPr/>
          <p:nvPr/>
        </p:nvSpPr>
        <p:spPr>
          <a:xfrm>
            <a:off x="4139969"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Tree>
  </p:cSld>
  <p:clrMapOvr>
    <a:masterClrMapping/>
  </p:clrMapOvr>
  <p:transition spd="med" advTm="12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4962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Data quality is fundamentally a leadership issue requiring management commitment, not just technical solutions.</a:t>
            </a:r>
            <a:endParaRPr lang="en-US" sz="872" dirty="0"/>
          </a:p>
        </p:txBody>
      </p:sp>
      <p:sp>
        <p:nvSpPr>
          <p:cNvPr id="8" name="Text 6"/>
          <p:cNvSpPr/>
          <p:nvPr/>
        </p:nvSpPr>
        <p:spPr>
          <a:xfrm>
            <a:off x="828675" y="1546399"/>
            <a:ext cx="549622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Data Quality Is a Management Issue, Not Just a Technical One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44868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Validity is not inherent in data but must be deliberately designed through appropriate indicator selection and measurement methods.</a:t>
            </a:r>
            <a:endParaRPr lang="en-US" sz="872" dirty="0"/>
          </a:p>
        </p:txBody>
      </p:sp>
      <p:sp>
        <p:nvSpPr>
          <p:cNvPr id="12" name="Text 10"/>
          <p:cNvSpPr/>
          <p:nvPr/>
        </p:nvSpPr>
        <p:spPr>
          <a:xfrm>
            <a:off x="828675" y="2021235"/>
            <a:ext cx="696458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Five Dimensions of Data Quality</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6789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Data quality is not a one-time check but a continuous system requiring dedicated resources and clear accountability.</a:t>
            </a:r>
            <a:endParaRPr lang="en-US" sz="872" dirty="0"/>
          </a:p>
        </p:txBody>
      </p:sp>
      <p:sp>
        <p:nvSpPr>
          <p:cNvPr id="16" name="Text 14"/>
          <p:cNvSpPr/>
          <p:nvPr/>
        </p:nvSpPr>
        <p:spPr>
          <a:xfrm>
            <a:off x="828675" y="2496071"/>
            <a:ext cx="613326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Data Quality Assurance Mechanisms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34053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data management transforms climate information into actionable insights that drive evidence-based decision-making across African contexts.</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Data Across Its Lifecycle</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0388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M&amp;E analysis transforms raw data into actionable insights through systematic descriptive statistics, trend analysis, and disaggregation.</a:t>
            </a:r>
            <a:endParaRPr lang="en-US" sz="872" dirty="0"/>
          </a:p>
        </p:txBody>
      </p:sp>
      <p:sp>
        <p:nvSpPr>
          <p:cNvPr id="24" name="Text 22"/>
          <p:cNvSpPr/>
          <p:nvPr/>
        </p:nvSpPr>
        <p:spPr>
          <a:xfrm>
            <a:off x="828675" y="3445743"/>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Basic Data Analysis for M&amp;E Practitioners</a:t>
            </a:r>
            <a:endParaRPr lang="en-US" sz="800"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Evaluation, Reporting and M&amp;E Systems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OECD-DAC criteria — relevance, coherence, effectiveness, efficiency, impact, sustainability — provide a common structure for framing evaluation questions. The counterfactual problem — we cannot observe what would have happened without the project — is the central technical challenge of impact attribution.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OECD-DAC Evaluation Criteria</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Evaluation Designs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Choosing an Evaluation Design</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Adaptive Management: Using M&amp;E to Steer, Not Just to Score</a:t>
            </a:r>
            <a:endParaRPr lang="en-US" sz="788"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Barriers to Using M&amp;E Findings — and How to Address Them</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Assessing M&amp;E System Maturity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Tree>
  </p:cSld>
  <p:clrMapOvr>
    <a:masterClrMapping/>
  </p:clrMapOvr>
  <p:transition spd="med" advTm="12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917650"/>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OECD-DAC criteria provide a comprehensive framework for evaluating climate interventions, with each criterion addressing a distinct dimension o…</a:t>
            </a:r>
            <a:endParaRPr lang="en-US" sz="872" dirty="0"/>
          </a:p>
        </p:txBody>
      </p:sp>
      <p:sp>
        <p:nvSpPr>
          <p:cNvPr id="8" name="Text 6"/>
          <p:cNvSpPr/>
          <p:nvPr/>
        </p:nvSpPr>
        <p:spPr>
          <a:xfrm>
            <a:off x="828675" y="1706910"/>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OECD-DAC Evaluation Criteria</a:t>
            </a:r>
            <a:endParaRPr lang="en-US" sz="800" dirty="0"/>
          </a:p>
        </p:txBody>
      </p:sp>
      <p:sp>
        <p:nvSpPr>
          <p:cNvPr id="9" name="Shape 7"/>
          <p:cNvSpPr/>
          <p:nvPr/>
        </p:nvSpPr>
        <p:spPr>
          <a:xfrm>
            <a:off x="571500" y="2392487"/>
            <a:ext cx="7715250" cy="0"/>
          </a:xfrm>
          <a:prstGeom prst="line">
            <a:avLst/>
          </a:prstGeom>
          <a:noFill/>
          <a:ln w="7144">
            <a:solidFill>
              <a:srgbClr val="9FB3CE"/>
            </a:solidFill>
            <a:prstDash val="solid"/>
          </a:ln>
        </p:spPr>
      </p:sp>
      <p:sp>
        <p:nvSpPr>
          <p:cNvPr id="10" name="Text 8"/>
          <p:cNvSpPr/>
          <p:nvPr/>
        </p:nvSpPr>
        <p:spPr>
          <a:xfrm>
            <a:off x="571500" y="2006947"/>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999804"/>
            <a:ext cx="611795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Evaluation design must be purpose-driven, not method-driven, with careful consideration of feasibility and ethical implications</a:t>
            </a:r>
            <a:endParaRPr lang="en-US" sz="872" dirty="0"/>
          </a:p>
        </p:txBody>
      </p:sp>
      <p:sp>
        <p:nvSpPr>
          <p:cNvPr id="12" name="Text 10"/>
          <p:cNvSpPr/>
          <p:nvPr/>
        </p:nvSpPr>
        <p:spPr>
          <a:xfrm>
            <a:off x="828675" y="2181746"/>
            <a:ext cx="660738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Choosing an Evaluation Design</a:t>
            </a:r>
            <a:endParaRPr lang="en-US" sz="800" dirty="0"/>
          </a:p>
        </p:txBody>
      </p:sp>
      <p:sp>
        <p:nvSpPr>
          <p:cNvPr id="13" name="Shape 11"/>
          <p:cNvSpPr/>
          <p:nvPr/>
        </p:nvSpPr>
        <p:spPr>
          <a:xfrm>
            <a:off x="571500" y="2867323"/>
            <a:ext cx="7715250" cy="0"/>
          </a:xfrm>
          <a:prstGeom prst="line">
            <a:avLst/>
          </a:prstGeom>
          <a:noFill/>
          <a:ln w="7144">
            <a:solidFill>
              <a:srgbClr val="9FB3CE"/>
            </a:solidFill>
            <a:prstDash val="solid"/>
          </a:ln>
        </p:spPr>
      </p:sp>
      <p:sp>
        <p:nvSpPr>
          <p:cNvPr id="14" name="Text 12"/>
          <p:cNvSpPr/>
          <p:nvPr/>
        </p:nvSpPr>
        <p:spPr>
          <a:xfrm>
            <a:off x="571500" y="2481783"/>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474640"/>
            <a:ext cx="57544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Adaptive management transforms M&amp;E from a retrospective accountability tool to a forward-looking strategic function.</a:t>
            </a:r>
            <a:endParaRPr lang="en-US" sz="872" dirty="0"/>
          </a:p>
        </p:txBody>
      </p:sp>
      <p:sp>
        <p:nvSpPr>
          <p:cNvPr id="16" name="Text 14"/>
          <p:cNvSpPr/>
          <p:nvPr/>
        </p:nvSpPr>
        <p:spPr>
          <a:xfrm>
            <a:off x="828675" y="2656582"/>
            <a:ext cx="575440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Adaptive Management: Using M&amp;E to Steer, Not Just to Score</a:t>
            </a:r>
            <a:endParaRPr lang="en-US" sz="800" dirty="0"/>
          </a:p>
        </p:txBody>
      </p:sp>
      <p:sp>
        <p:nvSpPr>
          <p:cNvPr id="17" name="Shape 15"/>
          <p:cNvSpPr/>
          <p:nvPr/>
        </p:nvSpPr>
        <p:spPr>
          <a:xfrm>
            <a:off x="571500" y="3342159"/>
            <a:ext cx="7715250" cy="0"/>
          </a:xfrm>
          <a:prstGeom prst="line">
            <a:avLst/>
          </a:prstGeom>
          <a:noFill/>
          <a:ln w="7144">
            <a:solidFill>
              <a:srgbClr val="9FB3CE"/>
            </a:solidFill>
            <a:prstDash val="solid"/>
          </a:ln>
        </p:spPr>
      </p:sp>
      <p:sp>
        <p:nvSpPr>
          <p:cNvPr id="18" name="Text 16"/>
          <p:cNvSpPr/>
          <p:nvPr/>
        </p:nvSpPr>
        <p:spPr>
          <a:xfrm>
            <a:off x="571500" y="295662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949476"/>
            <a:ext cx="505944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Addressing barriers to M&amp;E utilization requires deliberate organizational change beyond technical fixes.</a:t>
            </a:r>
            <a:endParaRPr lang="en-US" sz="872" dirty="0"/>
          </a:p>
        </p:txBody>
      </p:sp>
      <p:sp>
        <p:nvSpPr>
          <p:cNvPr id="20" name="Text 18"/>
          <p:cNvSpPr/>
          <p:nvPr/>
        </p:nvSpPr>
        <p:spPr>
          <a:xfrm>
            <a:off x="828675" y="3131418"/>
            <a:ext cx="505944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Barriers to Using M&amp;E Findings — and How to Address Them</a:t>
            </a:r>
            <a:endParaRPr lang="en-US" sz="800"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Ethics, Inclusion and the Capstone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Informed consent, confidentiality, do-no-harm, and safe referral pathways are non-negotiable minimum standards for any M&amp;E data collection, and must be planned before fieldwork, not improvised during it.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Ethical Principles in M&amp;E</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Participatory and Beneficiary-Centred M&amp;E</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Guarding Against Extractive Data Practices</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0653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Gender-Responsive and Disability-Inclusive M&amp;E</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Deliverables</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500438"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Certification</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27487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Ethical M&amp;E requires continuous engagement and adaptation, not just compliance with minimum standards.</a:t>
            </a:r>
            <a:endParaRPr lang="en-US" sz="872" dirty="0"/>
          </a:p>
        </p:txBody>
      </p:sp>
      <p:sp>
        <p:nvSpPr>
          <p:cNvPr id="8" name="Text 6"/>
          <p:cNvSpPr/>
          <p:nvPr/>
        </p:nvSpPr>
        <p:spPr>
          <a:xfrm>
            <a:off x="828675" y="1546399"/>
            <a:ext cx="569686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Ethical Principles in M&amp;E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41007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Participatory M&amp;E transforms beneficiaries from data subjects to knowledge co-producers, yielding more relevant and sustainable climate interventions.</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Participatory and Beneficiary-Centred M&amp;E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0581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Extractive data practices undermine climate action effectiveness by eroding community trust and compromising data quality.</a:t>
            </a:r>
            <a:endParaRPr lang="en-US" sz="872" dirty="0"/>
          </a:p>
        </p:txBody>
      </p:sp>
      <p:sp>
        <p:nvSpPr>
          <p:cNvPr id="16" name="Text 14"/>
          <p:cNvSpPr/>
          <p:nvPr/>
        </p:nvSpPr>
        <p:spPr>
          <a:xfrm>
            <a:off x="828675" y="2496071"/>
            <a:ext cx="654277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Guarding Against Extractive Data Practices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24497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Gender-responsive and disability-inclusive M reveals hidden inequities and improves program effectiveness for all beneficiaries.</a:t>
            </a:r>
            <a:endParaRPr lang="en-US" sz="872" dirty="0"/>
          </a:p>
        </p:txBody>
      </p:sp>
      <p:sp>
        <p:nvSpPr>
          <p:cNvPr id="20" name="Text 18"/>
          <p:cNvSpPr/>
          <p:nvPr/>
        </p:nvSpPr>
        <p:spPr>
          <a:xfrm>
            <a:off x="828675" y="2970907"/>
            <a:ext cx="624497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Gender-Responsive and Disability-Inclusive M&amp;E</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4875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deliverables must demonstrate both technical M&amp;E expertise and contextual relevance to African development challenges.</a:t>
            </a:r>
            <a:endParaRPr lang="en-US" sz="872" dirty="0"/>
          </a:p>
        </p:txBody>
      </p:sp>
      <p:sp>
        <p:nvSpPr>
          <p:cNvPr id="24" name="Text 22"/>
          <p:cNvSpPr/>
          <p:nvPr/>
        </p:nvSpPr>
        <p:spPr>
          <a:xfrm>
            <a:off x="828675" y="3445743"/>
            <a:ext cx="681190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Capstone Deliverables</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721284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Certification in Results-Based M&amp;E validates your ability to design and implement rigorous M systems that demonstrate climate intervention impact.</a:t>
            </a:r>
            <a:endParaRPr lang="en-US" sz="872" dirty="0"/>
          </a:p>
        </p:txBody>
      </p:sp>
      <p:sp>
        <p:nvSpPr>
          <p:cNvPr id="28" name="Text 26"/>
          <p:cNvSpPr/>
          <p:nvPr/>
        </p:nvSpPr>
        <p:spPr>
          <a:xfrm>
            <a:off x="828675" y="3920579"/>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Certification</a:t>
            </a:r>
            <a:endParaRPr lang="en-US" sz="800" dirty="0"/>
          </a:p>
        </p:txBody>
      </p:sp>
    </p:spTree>
  </p:cSld>
  <p:clrMapOvr>
    <a:masterClrMapping/>
  </p:clrMapOvr>
  <p:transition spd="med" advTm="12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41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2026-09-27T04:36:19Z</dcterms:created>
  <dcterms:modified xsi:type="dcterms:W3CDTF">2026-09-27T04:36:19Z</dcterms:modified>
</cp:coreProperties>
</file>