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Intellectual Property Rights Management, an Africa Climate Leadership Academy course. This presentation walks you through the whole course. Your instructor is Adv. Makena Waweru. (6 modules, 29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Intellectual Property Rights Management treats IP as what it has become: the dominant source of enterprise value. Six modules cover why intangible assets matter to managers, the full IP toolkit (patents, trademarks, copyright, design rights, trade secrets) and the international architecture, building an IP strategy aligned to business strategy, managing and monetizing the IP portfolio, enforcing rights and managing disputes, and the global, digital and emerging issues — AI, data and traditional knowledge — reshaping the field, closing with a capstone IP audit.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and apply the core concepts of foundations: why intellectual property matters to managers. Explain and apply the core concepts of the intellectual property toolkit: rights, frameworks and institutions. Explain and apply the core concepts of building an ip strategy aligned with business strategy. Explain and apply the core concepts of managing the ip portfolio: valuation, metrics and monetization. Explain and apply the core concepts of managing ip risk: enforcement, disputes and compliance. Explain and apply the core concepts of global, digital and emerging issues in ip management.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Why Intellectual Property Matters to Managers, then The Intellectual Property Toolkit: Rights, Frameworks and Institutions, then Building an IP Strategy Aligned with Business Strategy, then Managing the IP Portfolio: Valuation, Metrics and Monetization, then Managing IP Risk: Enforcement, Disputes and Compliance, then Global, Digital and Emerging Issues in IP Management.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Why Intellectual Property Matters to Managers. Intellectual property rights are legal entitlements that allow their owner to exclude others from using a creation of the mind for a defined period, within a defined territory, and subject to defined conditions.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Intellectual Property as a Strategic Asset; The Shift from Tangible to Intangible Value; IP Literacy Across the Organization.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"Innovation without IP protection is like planting seeds without owning the land—others will harvest the fruits of your labor."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The Intellectual Property Toolkit: Rights, Frameworks and Institutions. A patent grants its owner the right to exclude others from making, using, selling, or importing a claimed invention, in exchange for public disclosure of how the invention works.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Patents: Protecting Inventions; Trademarks and Brand Equity; Trade Secrets and Confidential Know-How; Design Rights and Other Categories; A Comparative Snapshot; The International IP Architecture.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"Patents are not just legal documents; they are strategic business assets that can determine market position, funding potential, and competitive advantage."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Building an IP Strategy Aligned with Business Strategy. An IP strategy that is not derived from business strategy is, at best, a costly hobby and, at worst, a source of misallocated resources.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From Business Strategy to IP Strategy; The Build-Buy-Access-Ignore Decision; Freedom-to-Operate and IP Landscaping; Aligning R&amp;D, Legal and Commercial Functions; IP Governance: Roles, Policies and Committees.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Managing the IP Portfolio: Valuation, Metrics and Monetization. An IP portfolio is not a static achievement but a managed inventory with ongoing carrying costs — filing fees, prosecution costs, translation costs for international filings, and periodic maintenance or renewal fees that, for patents in particular, tend to increase over the life of the right.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Building and Pruning a Portfolio; Approaches to IP Valuation; Licensing and Technology Transfer; IP as a Balance-Sheet and Financing Asset; Metrics and KPIs for IP Management.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Managing IP Risk: Enforcement, Disputes and Compliance. IP risk runs in two directions, and effective risk management addresses both. Offensive risk concerns the organization's own rights: the risk that competitors infringe them, that rights are challenged or invalidated, or that valuable trade secrets are misappropriated by departing employees or compromised partners.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Identifying and Assessing IP Risk; Infringement, Enforcement and Litigation Management; Alternative Dispute Resolution in IP; Counterfeiting, Piracy and Grey-Market Goods; IP Due Diligence in M&amp;A and Partnerships.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Global, Digital and Emerging Issues in IP Management. Beyond the treaty architecture introduced in Module 2, managing IP internationally requires attention to substantive differences between national systems: some jurisdictions operate a first-to-file system for patent and trademark rights (the first applicant secures priority, regardless of who invented or used the mark first), which rewards speed an.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Managing IP Across Borders and Cultures; Open Innovation, Standards and Patent Pools; IP in the Digital and Platform Economy; Artificial Intelligence and the Future of IP; Sustainability, Ethics and Responsible IP Management.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Intellectual Property Rights Management</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Patents, trademarks, copyright and trade secrets — turning intellectual property into business strategy.…</a:t>
            </a:r>
            <a:endParaRPr lang="en-US" sz="1125" dirty="0"/>
          </a:p>
        </p:txBody>
      </p:sp>
      <p:sp>
        <p:nvSpPr>
          <p:cNvPr id="6" name="Text 4"/>
          <p:cNvSpPr/>
          <p:nvPr/>
        </p:nvSpPr>
        <p:spPr>
          <a:xfrm>
            <a:off x="548640" y="3955552"/>
            <a:ext cx="886562"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840842"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Advanced</a:t>
            </a:r>
            <a:endParaRPr lang="en-US" sz="844" dirty="0"/>
          </a:p>
        </p:txBody>
      </p:sp>
      <p:sp>
        <p:nvSpPr>
          <p:cNvPr id="8" name="Text 6"/>
          <p:cNvSpPr/>
          <p:nvPr/>
        </p:nvSpPr>
        <p:spPr>
          <a:xfrm>
            <a:off x="1518069"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540929"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6 modules</a:t>
            </a:r>
            <a:endParaRPr lang="en-US" sz="844" dirty="0"/>
          </a:p>
        </p:txBody>
      </p:sp>
      <p:sp>
        <p:nvSpPr>
          <p:cNvPr id="10" name="Text 8"/>
          <p:cNvSpPr/>
          <p:nvPr/>
        </p:nvSpPr>
        <p:spPr>
          <a:xfrm>
            <a:off x="2505246"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528106"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29 lessons</a:t>
            </a:r>
            <a:endParaRPr lang="en-US" sz="844" dirty="0"/>
          </a:p>
        </p:txBody>
      </p:sp>
      <p:sp>
        <p:nvSpPr>
          <p:cNvPr id="12" name="Text 10"/>
          <p:cNvSpPr/>
          <p:nvPr/>
        </p:nvSpPr>
        <p:spPr>
          <a:xfrm>
            <a:off x="571500" y="4582716"/>
            <a:ext cx="2578782"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Adv. Makena Waweru</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432777"/>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Intellectual Property Rights Management treats IP as what it has become: the dominant source of enterprise value.</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29</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foundations: why intellectual property matters to managers.</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the intellectual property toolkit: rights, frameworks and institutions.</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building an ip strategy aligned with business strategy.</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managing the ip portfolio: valuation, metrics and monetization.</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managing ip risk: enforcement, disputes and compliance.</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global, digital and emerging issues in ip management.</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337296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Why Intellectual Property Matters to Managers</a:t>
            </a:r>
            <a:endParaRPr lang="en-US" sz="928" dirty="0"/>
          </a:p>
        </p:txBody>
      </p:sp>
      <p:sp>
        <p:nvSpPr>
          <p:cNvPr id="9" name="Text 7"/>
          <p:cNvSpPr/>
          <p:nvPr/>
        </p:nvSpPr>
        <p:spPr>
          <a:xfrm>
            <a:off x="1000125" y="1569839"/>
            <a:ext cx="354161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389468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Intellectual Property Toolkit: Rights, Frameworks and Institutions</a:t>
            </a:r>
            <a:endParaRPr lang="en-US" sz="928" dirty="0"/>
          </a:p>
        </p:txBody>
      </p:sp>
      <p:sp>
        <p:nvSpPr>
          <p:cNvPr id="14" name="Text 12"/>
          <p:cNvSpPr/>
          <p:nvPr/>
        </p:nvSpPr>
        <p:spPr>
          <a:xfrm>
            <a:off x="1000125" y="2030611"/>
            <a:ext cx="408941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07839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Building an IP Strategy Aligned with Business Strategy</a:t>
            </a:r>
            <a:endParaRPr lang="en-US" sz="928" dirty="0"/>
          </a:p>
        </p:txBody>
      </p:sp>
      <p:sp>
        <p:nvSpPr>
          <p:cNvPr id="19" name="Text 17"/>
          <p:cNvSpPr/>
          <p:nvPr/>
        </p:nvSpPr>
        <p:spPr>
          <a:xfrm>
            <a:off x="1000125" y="2491383"/>
            <a:ext cx="323231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348838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Managing the IP Portfolio: Valuation, Metrics and Monetization</a:t>
            </a:r>
            <a:endParaRPr lang="en-US" sz="928" dirty="0"/>
          </a:p>
        </p:txBody>
      </p:sp>
      <p:sp>
        <p:nvSpPr>
          <p:cNvPr id="24" name="Text 22"/>
          <p:cNvSpPr/>
          <p:nvPr/>
        </p:nvSpPr>
        <p:spPr>
          <a:xfrm>
            <a:off x="1000125" y="2952155"/>
            <a:ext cx="366280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11m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327273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Managing IP Risk: Enforcement, Disputes and Compliance</a:t>
            </a:r>
            <a:endParaRPr lang="en-US" sz="928" dirty="0"/>
          </a:p>
        </p:txBody>
      </p:sp>
      <p:sp>
        <p:nvSpPr>
          <p:cNvPr id="29" name="Text 27"/>
          <p:cNvSpPr/>
          <p:nvPr/>
        </p:nvSpPr>
        <p:spPr>
          <a:xfrm>
            <a:off x="1000125" y="3412927"/>
            <a:ext cx="343636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04357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Global, Digital and Emerging Issues in IP Management</a:t>
            </a:r>
            <a:endParaRPr lang="en-US" sz="928" dirty="0"/>
          </a:p>
        </p:txBody>
      </p:sp>
      <p:sp>
        <p:nvSpPr>
          <p:cNvPr id="34" name="Text 32"/>
          <p:cNvSpPr/>
          <p:nvPr/>
        </p:nvSpPr>
        <p:spPr>
          <a:xfrm>
            <a:off x="1000125" y="3873698"/>
            <a:ext cx="319575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11m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3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Why Intellectual Property Matters to Managers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Intellectual property rights are legal entitlements that allow their owner to exclude others from using a creation of the mind for a defined period, within a defined territory, and subject to defined conditions.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Intellectual Property as a Strategic Asset</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Shift from Tangible to Intangible Value</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IP Literacy Across the Organization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23102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IP management transforms intangible ideas into strategic assets that drive competitive advantage and business value.</a:t>
            </a:r>
            <a:endParaRPr lang="en-US" sz="872" dirty="0"/>
          </a:p>
        </p:txBody>
      </p:sp>
      <p:sp>
        <p:nvSpPr>
          <p:cNvPr id="8" name="Text 6"/>
          <p:cNvSpPr/>
          <p:nvPr/>
        </p:nvSpPr>
        <p:spPr>
          <a:xfrm>
            <a:off x="828675" y="1546399"/>
            <a:ext cx="672950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Intellectual Property as a Strategic Asset</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1769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modern economy increasingly values intangible assets over physical ones, fundamentally changing how businesses create and capture value.</a:t>
            </a:r>
            <a:endParaRPr lang="en-US" sz="872" dirty="0"/>
          </a:p>
        </p:txBody>
      </p:sp>
      <p:sp>
        <p:nvSpPr>
          <p:cNvPr id="12" name="Text 10"/>
          <p:cNvSpPr/>
          <p:nvPr/>
        </p:nvSpPr>
        <p:spPr>
          <a:xfrm>
            <a:off x="828675" y="2021235"/>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Shift from Tangible to Intangible Value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69714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IP literacy is a cross-functional competency that directly impacts organizational value creation and risk management.</a:t>
            </a:r>
            <a:endParaRPr lang="en-US" sz="872" dirty="0"/>
          </a:p>
        </p:txBody>
      </p:sp>
      <p:sp>
        <p:nvSpPr>
          <p:cNvPr id="16" name="Text 14"/>
          <p:cNvSpPr/>
          <p:nvPr/>
        </p:nvSpPr>
        <p:spPr>
          <a:xfrm>
            <a:off x="828675" y="2496071"/>
            <a:ext cx="615291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IP Literacy Across the Organization</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"Innovation without IP protection is like planting seeds without owning the land—others will harvest the fruits of your labor."</a:t>
            </a:r>
            <a:endParaRPr lang="en-US" sz="1913" dirty="0"/>
          </a:p>
        </p:txBody>
      </p:sp>
      <p:sp>
        <p:nvSpPr>
          <p:cNvPr id="6" name="Text 3"/>
          <p:cNvSpPr/>
          <p:nvPr/>
        </p:nvSpPr>
        <p:spPr>
          <a:xfrm>
            <a:off x="928688" y="4196953"/>
            <a:ext cx="2838524"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Intellectual Property as a Strategic Asset · Module 1</a:t>
            </a:r>
            <a:endParaRPr lang="en-US" sz="844" dirty="0"/>
          </a:p>
        </p:txBody>
      </p:sp>
    </p:spTree>
  </p:cSld>
  <p:clrMapOvr>
    <a:masterClrMapping/>
  </p:clrMapOvr>
  <p:transition spd="med" advTm="10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Intellectual Property Toolkit: Rights, Frameworks and Institutions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patent grants its owner the right to exclude others from making, using, selling, or importing a claimed invention, in exchange for public disclosure of how the invention works.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Patents: Protecting Inventions</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Trademarks and Brand Equity</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Trade Secrets and Confidential Know-How</a:t>
            </a:r>
            <a:endParaRPr lang="en-US" sz="800"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Design Rights and Other Categories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 Comparative Snapshot</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International IP Architecture</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15814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Patents represent a strategic balance between exclusive rights and public disclosure, requiring careful consideration of invention characteristics …</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Patents: Protecting Inventions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35658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Trademarks are essential business assets that protect brand identity and create value in competitive markets.</a:t>
            </a:r>
            <a:endParaRPr lang="en-US" sz="872" dirty="0"/>
          </a:p>
        </p:txBody>
      </p:sp>
      <p:sp>
        <p:nvSpPr>
          <p:cNvPr id="12" name="Text 10"/>
          <p:cNvSpPr/>
          <p:nvPr/>
        </p:nvSpPr>
        <p:spPr>
          <a:xfrm>
            <a:off x="828675" y="2021235"/>
            <a:ext cx="578511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Trademarks and Brand Equity</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1657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Trade secrets provide perpetual protection without registration costs but require active secrecy measures.</a:t>
            </a:r>
            <a:endParaRPr lang="en-US" sz="872" dirty="0"/>
          </a:p>
        </p:txBody>
      </p:sp>
      <p:sp>
        <p:nvSpPr>
          <p:cNvPr id="16" name="Text 14"/>
          <p:cNvSpPr/>
          <p:nvPr/>
        </p:nvSpPr>
        <p:spPr>
          <a:xfrm>
            <a:off x="828675" y="2496071"/>
            <a:ext cx="557897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Trade Secrets and Confidential Know-How</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2134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Industrial design rights protect the visual, non-functional aspects of products and are increasingly important for African manufacturers seeking ma…</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Design Rights and Other Categories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6787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IP rights represent diverse strategic tools with distinct durations, registration requirements, and scopes of protection.</a:t>
            </a:r>
            <a:endParaRPr lang="en-US" sz="872" dirty="0"/>
          </a:p>
        </p:txBody>
      </p:sp>
      <p:sp>
        <p:nvSpPr>
          <p:cNvPr id="24" name="Text 22"/>
          <p:cNvSpPr/>
          <p:nvPr/>
        </p:nvSpPr>
        <p:spPr>
          <a:xfrm>
            <a:off x="828675" y="3445743"/>
            <a:ext cx="596265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 Comparative Snapshot</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644823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IP rights are fundamentally territorial, requiring organizations to develop strategies for protecting innovations in multiple jurisdictions.</a:t>
            </a:r>
            <a:endParaRPr lang="en-US" sz="872" dirty="0"/>
          </a:p>
        </p:txBody>
      </p:sp>
      <p:sp>
        <p:nvSpPr>
          <p:cNvPr id="28" name="Text 26"/>
          <p:cNvSpPr/>
          <p:nvPr/>
        </p:nvSpPr>
        <p:spPr>
          <a:xfrm>
            <a:off x="828675" y="3920579"/>
            <a:ext cx="696409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International IP Architecture</a:t>
            </a:r>
            <a:endParaRPr lang="en-US" sz="800" dirty="0"/>
          </a:p>
        </p:txBody>
      </p:sp>
    </p:spTree>
  </p:cSld>
  <p:clrMapOvr>
    <a:masterClrMapping/>
  </p:clrMapOvr>
  <p:transition spd="med"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1141013"/>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"Patents are not just legal documents; they are strategic business assets that can determine market position, funding potential, and competitive advantage."</a:t>
            </a:r>
            <a:endParaRPr lang="en-US" sz="1913" dirty="0"/>
          </a:p>
        </p:txBody>
      </p:sp>
      <p:sp>
        <p:nvSpPr>
          <p:cNvPr id="6" name="Text 3"/>
          <p:cNvSpPr/>
          <p:nvPr/>
        </p:nvSpPr>
        <p:spPr>
          <a:xfrm>
            <a:off x="928688" y="4196953"/>
            <a:ext cx="2432835"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Patents: Protecting Inventions · Module 2</a:t>
            </a:r>
            <a:endParaRPr lang="en-US" sz="844" dirty="0"/>
          </a:p>
        </p:txBody>
      </p:sp>
    </p:spTree>
  </p:cSld>
  <p:clrMapOvr>
    <a:masterClrMapping/>
  </p:clrMapOvr>
  <p:transition spd="med" advTm="10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Building an IP Strategy Aligned with Business Strategy</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An IP strategy that is not derived from business strategy is, at best, a costly hobby and, at worst, a source of misallocated resources.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Business Strategy to IP Strategy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Build-Buy-Access-Ignore Decision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Freedom-to-Operate and IP Landscaping</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Aligning R&amp;D, Legal and Commercial Functions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IP Governance: Roles, Policies and Committees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31986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IP strategy must be derived from business strategy, not developed in isolation from organizational objectives.</a:t>
            </a:r>
            <a:endParaRPr lang="en-US" sz="872" dirty="0"/>
          </a:p>
        </p:txBody>
      </p:sp>
      <p:sp>
        <p:nvSpPr>
          <p:cNvPr id="8" name="Text 6"/>
          <p:cNvSpPr/>
          <p:nvPr/>
        </p:nvSpPr>
        <p:spPr>
          <a:xfrm>
            <a:off x="828675" y="1546399"/>
            <a:ext cx="574545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Business Strategy to IP Strategy</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47061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build-buy-access-ignore framework provides a structured approach to IP strategy decisions.</a:t>
            </a:r>
            <a:endParaRPr lang="en-US" sz="872" dirty="0"/>
          </a:p>
        </p:txBody>
      </p:sp>
      <p:sp>
        <p:nvSpPr>
          <p:cNvPr id="12" name="Text 10"/>
          <p:cNvSpPr/>
          <p:nvPr/>
        </p:nvSpPr>
        <p:spPr>
          <a:xfrm>
            <a:off x="828675" y="2021235"/>
            <a:ext cx="508266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Build-Buy-Access-Ignore Decision</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85775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FTO analysis is essential for commercial viability regardless of the strength of your own IP portfolio.</a:t>
            </a:r>
            <a:endParaRPr lang="en-US" sz="872" dirty="0"/>
          </a:p>
        </p:txBody>
      </p:sp>
      <p:sp>
        <p:nvSpPr>
          <p:cNvPr id="16" name="Text 14"/>
          <p:cNvSpPr/>
          <p:nvPr/>
        </p:nvSpPr>
        <p:spPr>
          <a:xfrm>
            <a:off x="828675" y="2496071"/>
            <a:ext cx="524637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Freedom-to-Operate and IP Landscaping</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6049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Successful IP strategy requires breaking down organizational silos between R&amp;D, legal, and commercial functions.</a:t>
            </a:r>
            <a:endParaRPr lang="en-US" sz="872" dirty="0"/>
          </a:p>
        </p:txBody>
      </p:sp>
      <p:sp>
        <p:nvSpPr>
          <p:cNvPr id="20" name="Text 18"/>
          <p:cNvSpPr/>
          <p:nvPr/>
        </p:nvSpPr>
        <p:spPr>
          <a:xfrm>
            <a:off x="828675" y="2970907"/>
            <a:ext cx="605333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Aligning R&amp;D, Legal and Commercial Functions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11447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IP governance transforms IP management from reactive compliance to strategic value creation.</a:t>
            </a:r>
            <a:endParaRPr lang="en-US" sz="872" dirty="0"/>
          </a:p>
        </p:txBody>
      </p:sp>
      <p:sp>
        <p:nvSpPr>
          <p:cNvPr id="24" name="Text 22"/>
          <p:cNvSpPr/>
          <p:nvPr/>
        </p:nvSpPr>
        <p:spPr>
          <a:xfrm>
            <a:off x="828675" y="3445743"/>
            <a:ext cx="552363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IP Governance: Roles, Policies and Committees</a:t>
            </a:r>
            <a:endParaRPr lang="en-US" sz="800"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Managing the IP Portfolio: Valuation, Metrics and Monetization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An IP portfolio is not a static achievement but a managed inventory with ongoing carrying costs — filing fees, prosecution costs, translation costs for international filings, and periodic maintenance or renewal fees that, for patents in particular, tend to increase over the life of the right.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and Pruning a Portfolio</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Approaches to IP Valuation</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Licensing and Technology Transfer</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IP as a Balance-Sheet and Financing Asset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Metrics and KPIs for IP Management</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05077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Strategic portfolio management transforms IP from a cost center into a value driver, particularly crucial for resource-constrained African institut…</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Building and Pruning a Portfolio</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73442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IP valuation requires methodological triangulation across cost, market, and income approaches for defensible results.</a:t>
            </a:r>
            <a:endParaRPr lang="en-US" sz="872" dirty="0"/>
          </a:p>
        </p:txBody>
      </p:sp>
      <p:sp>
        <p:nvSpPr>
          <p:cNvPr id="12" name="Text 10"/>
          <p:cNvSpPr/>
          <p:nvPr/>
        </p:nvSpPr>
        <p:spPr>
          <a:xfrm>
            <a:off x="828675" y="2021235"/>
            <a:ext cx="619317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Approaches to IP Valuation</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1988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Licensing provides a flexible mechanism to monetize IP while retaining ownership and control over its use.</a:t>
            </a:r>
            <a:endParaRPr lang="en-US" sz="872" dirty="0"/>
          </a:p>
        </p:txBody>
      </p:sp>
      <p:sp>
        <p:nvSpPr>
          <p:cNvPr id="16" name="Text 14"/>
          <p:cNvSpPr/>
          <p:nvPr/>
        </p:nvSpPr>
        <p:spPr>
          <a:xfrm>
            <a:off x="828675" y="2496071"/>
            <a:ext cx="561477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Licensing and Technology Transfer</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00868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accounting treatment of IP creates a significant valuation gap that African organizations must strategically address when seeking financing.</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IP as a Balance-Sheet and Financing Asset</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49198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IP metrics must balance quantitative indicators with qualitative strategic insights to drive value creation.</a:t>
            </a:r>
            <a:endParaRPr lang="en-US" sz="872" dirty="0"/>
          </a:p>
        </p:txBody>
      </p:sp>
      <p:sp>
        <p:nvSpPr>
          <p:cNvPr id="24" name="Text 22"/>
          <p:cNvSpPr/>
          <p:nvPr/>
        </p:nvSpPr>
        <p:spPr>
          <a:xfrm>
            <a:off x="828675" y="3445743"/>
            <a:ext cx="593134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Metrics and KPIs for IP Management</a:t>
            </a:r>
            <a:endParaRPr lang="en-US" sz="800"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Managing IP Risk: Enforcement, Disputes and Compliance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IP risk runs in two directions, and effective risk management addresses both. Offensive risk concerns the organization's own rights: the risk that competitors infringe them, that rights are challenged or invalidated, or that valuable trade secrets are misappropriated by departing employees or compromised partners.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Identifying and Assessing IP Risk</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Infringement, Enforcement and Litigation Management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Alternative Dispute Resolution in IP</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Counterfeiting, Piracy and Grey-Market Goods</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IP Due Diligence in M&amp;A and Partnerships</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Tree>
  </p:cSld>
  <p:clrMapOvr>
    <a:masterClrMapping/>
  </p:clrMapOvr>
  <p:transition spd="med" advTm="12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76589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IP risk management requires addressing both offensive threats to your rights and defensive exposure to others' rights.</a:t>
            </a:r>
            <a:endParaRPr lang="en-US" sz="872" dirty="0"/>
          </a:p>
        </p:txBody>
      </p:sp>
      <p:sp>
        <p:nvSpPr>
          <p:cNvPr id="8" name="Text 6"/>
          <p:cNvSpPr/>
          <p:nvPr/>
        </p:nvSpPr>
        <p:spPr>
          <a:xfrm>
            <a:off x="828675" y="1546399"/>
            <a:ext cx="622717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Identifying and Assessing IP Risk</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9556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Strategic IP enforcement requires a graduated response framework that balances legal strength with commercial realities.</a:t>
            </a:r>
            <a:endParaRPr lang="en-US" sz="872" dirty="0"/>
          </a:p>
        </p:txBody>
      </p:sp>
      <p:sp>
        <p:nvSpPr>
          <p:cNvPr id="12" name="Text 10"/>
          <p:cNvSpPr/>
          <p:nvPr/>
        </p:nvSpPr>
        <p:spPr>
          <a:xfrm>
            <a:off x="828675" y="2021235"/>
            <a:ext cx="595565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Infringement, Enforcement and Litigation Management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01627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ADR mechanisms offer African innovators faster, more cost-effective, and culturally appropriate alternatives to traditional litigation for IP dispu…</a:t>
            </a:r>
            <a:endParaRPr lang="en-US" sz="872" dirty="0"/>
          </a:p>
        </p:txBody>
      </p:sp>
      <p:sp>
        <p:nvSpPr>
          <p:cNvPr id="16" name="Text 14"/>
          <p:cNvSpPr/>
          <p:nvPr/>
        </p:nvSpPr>
        <p:spPr>
          <a:xfrm>
            <a:off x="828675" y="2496071"/>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Alternative Dispute Resolution in IP</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42079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Counterfeiting, piracy and grey-market goods require specialized management approaches distinct from conventional IP disputes due to their scale, a…</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Counterfeiting, Piracy and Grey-Market Goods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67170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Comprehensive IP due diligence can reveal hidden liabilities that may significantly impact acquisition value and post-transaction flexibility.</a:t>
            </a:r>
            <a:endParaRPr lang="en-US" sz="872" dirty="0"/>
          </a:p>
        </p:txBody>
      </p:sp>
      <p:sp>
        <p:nvSpPr>
          <p:cNvPr id="24" name="Text 22"/>
          <p:cNvSpPr/>
          <p:nvPr/>
        </p:nvSpPr>
        <p:spPr>
          <a:xfrm>
            <a:off x="828675" y="3445743"/>
            <a:ext cx="725438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IP Due Diligence in M&amp;A and Partnerships</a:t>
            </a:r>
            <a:endParaRPr lang="en-US" sz="800"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5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Global, Digital and Emerging Issues in IP Management</a:t>
            </a:r>
            <a:endParaRPr lang="en-US" sz="2475" dirty="0"/>
          </a:p>
        </p:txBody>
      </p:sp>
      <p:sp>
        <p:nvSpPr>
          <p:cNvPr id="6" name="Text 3"/>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7" name="Text 4"/>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IP Across Borders and Cultures</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Open Innovation, Standards and Patent Pools</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IP in the Digital and Platform Economy</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Artificial Intelligence and the Future of IP</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Sustainability, Ethics and Responsible IP Management</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3224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International IP management requires strategic prioritization based on market potential and enforcement realities rather than comprehensive global …</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Managing IP Across Borders and Cultures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3767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Open innovation models can significantly enhance African organizations' innovation capacity by strategically leveraging external knowledge and reso…</a:t>
            </a:r>
            <a:endParaRPr lang="en-US" sz="872" dirty="0"/>
          </a:p>
        </p:txBody>
      </p:sp>
      <p:sp>
        <p:nvSpPr>
          <p:cNvPr id="12" name="Text 10"/>
          <p:cNvSpPr/>
          <p:nvPr/>
        </p:nvSpPr>
        <p:spPr>
          <a:xfrm>
            <a:off x="828675" y="2021235"/>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Open Innovation, Standards and Patent Pools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26964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Digital IP management requires layered protection strategies combining copyright, patents, trade secrets, and contractual terms.</a:t>
            </a:r>
            <a:endParaRPr lang="en-US" sz="872" dirty="0"/>
          </a:p>
        </p:txBody>
      </p:sp>
      <p:sp>
        <p:nvSpPr>
          <p:cNvPr id="16" name="Text 14"/>
          <p:cNvSpPr/>
          <p:nvPr/>
        </p:nvSpPr>
        <p:spPr>
          <a:xfrm>
            <a:off x="828675" y="2496071"/>
            <a:ext cx="677121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IP in the Digital and Platform Economy</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53517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AI is fundamentally transforming IP creation, management, and enforcement across African markets and globally.</a:t>
            </a:r>
            <a:endParaRPr lang="en-US" sz="872" dirty="0"/>
          </a:p>
        </p:txBody>
      </p:sp>
      <p:sp>
        <p:nvSpPr>
          <p:cNvPr id="20" name="Text 18"/>
          <p:cNvSpPr/>
          <p:nvPr/>
        </p:nvSpPr>
        <p:spPr>
          <a:xfrm>
            <a:off x="828675" y="2970907"/>
            <a:ext cx="597799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Artificial Intelligence and the Future of IP</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34712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IP management must balance innovation incentives with broader social and environmental responsibilities, particularly in addressing global challeng…</a:t>
            </a:r>
            <a:endParaRPr lang="en-US" sz="872" dirty="0"/>
          </a:p>
        </p:txBody>
      </p:sp>
      <p:sp>
        <p:nvSpPr>
          <p:cNvPr id="24" name="Text 22"/>
          <p:cNvSpPr/>
          <p:nvPr/>
        </p:nvSpPr>
        <p:spPr>
          <a:xfrm>
            <a:off x="828675" y="3445743"/>
            <a:ext cx="734712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Sustainability, Ethics and Responsible IP Management</a:t>
            </a:r>
            <a:endParaRPr lang="en-US" sz="800"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29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2026-09-27T04:35:42Z</dcterms:created>
  <dcterms:modified xsi:type="dcterms:W3CDTF">2026-09-27T04:35:42Z</dcterms:modified>
</cp:coreProperties>
</file>