
<file path=[Content_Types].xml><?xml version="1.0" encoding="utf-8"?>
<Types xmlns="http://schemas.openxmlformats.org/package/2006/content-types">
  <Default Extension="png" ContentType="image/png"/>
  <Default Extension="rels" ContentType="application/vnd.openxmlformats-package.relationships+xml"/>
  <Default Extension="xml" ContentType="application/xml"/>
  <Override PartName="/docProps/app.xml" ContentType="application/vnd.openxmlformats-officedocument.extended-properties+xml"/>
  <Override PartName="/docProps/core.xml" ContentType="application/vnd.openxmlformats-package.core-properties+xml"/>
  <Override PartName="/ppt/notesMasters/notesMaster1.xml" ContentType="application/vnd.openxmlformats-officedocument.presentationml.notesMaster+xml"/>
  <Override PartName="/ppt/notesSlides/notesSlide1.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notesSlides/notesSlide32.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presProps.xml" ContentType="application/vnd.openxmlformats-officedocument.presentationml.presProps+xml"/>
  <Override PartName="/ppt/presentation.xml" ContentType="application/vnd.openxmlformats-officedocument.presentationml.presentation.main+xml"/>
  <Override PartName="/ppt/slideLayouts/slideLayout1.xml" ContentType="application/vnd.openxmlformats-officedocument.presentationml.slideLayout+xml"/>
  <Override PartName="/ppt/slideMasters/slideMaster1.xml" ContentType="application/vnd.openxmlformats-officedocument.presentationml.slideMaster+xml"/>
  <Override PartName="/ppt/slides/slide1.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tableStyles.xml" ContentType="application/vnd.openxmlformats-officedocument.presentationml.tableStyles+xml"/>
  <Override PartName="/ppt/theme/theme1.xml" ContentType="application/vnd.openxmlformats-officedocument.theme+xml"/>
  <Override PartName="/ppt/viewProps.xml" ContentType="application/vnd.openxmlformats-officedocument.presentationml.viewProps+xml"/>
</Types>
</file>

<file path=_rels/.rels><?xml version='1.0' encoding='UTF-8' standalone='yes'?>
<Relationships xmlns="http://schemas.openxmlformats.org/package/2006/relationships"><Relationship Id="rId1" Type="http://schemas.openxmlformats.org/officeDocument/2006/relationships/extended-properties" Target="docProps/app.xml"/><Relationship Id="rId2" Type="http://schemas.openxmlformats.org/package/2006/relationships/metadata/core-properties" Target="docProps/core.xml"/><Relationship Id="rId3"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 id="266" r:id="rId12"/>
    <p:sldId id="267" r:id="rId13"/>
    <p:sldId id="268" r:id="rId14"/>
    <p:sldId id="269" r:id="rId15"/>
    <p:sldId id="270" r:id="rId16"/>
    <p:sldId id="271" r:id="rId17"/>
    <p:sldId id="272" r:id="rId18"/>
    <p:sldId id="273" r:id="rId19"/>
    <p:sldId id="274" r:id="rId20"/>
    <p:sldId id="275" r:id="rId21"/>
    <p:sldId id="276" r:id="rId22"/>
    <p:sldId id="277" r:id="rId23"/>
    <p:sldId id="278" r:id="rId24"/>
    <p:sldId id="279" r:id="rId25"/>
    <p:sldId id="280" r:id="rId26"/>
    <p:sldId id="281" r:id="rId27"/>
    <p:sldId id="282" r:id="rId28"/>
    <p:sldId id="283" r:id="rId29"/>
    <p:sldId id="284" r:id="rId30"/>
    <p:sldId id="285" r:id="rId31"/>
    <p:sldId id="286" r:id="rId32"/>
    <p:sldId id="287" r:id="rId33"/>
  </p:sldIdLst>
  <p:notesMasterIdLst>
    <p:notesMasterId r:id="rId34"/>
  </p:notesMasterIdLst>
  <p:sldSz cx="9144000" cy="5143500"/>
  <p:notesSz cx="5143500" cy="9144000"/>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33" Type="http://schemas.openxmlformats.org/officeDocument/2006/relationships/slide" Target="slides/slide32.xml"/><Relationship Id="rId34" Type="http://schemas.openxmlformats.org/officeDocument/2006/relationships/notesMaster" Target="notesMasters/notesMaster1.xml"/><Relationship Id="rId35" Type="http://schemas.openxmlformats.org/officeDocument/2006/relationships/presProps" Target="presProps.xml"/><Relationship Id="rId36" Type="http://schemas.openxmlformats.org/officeDocument/2006/relationships/viewProps" Target="viewProps.xml"/><Relationship Id="rId37" Type="http://schemas.openxmlformats.org/officeDocument/2006/relationships/theme" Target="theme/theme1.xml"/><Relationship Id="rId38"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1.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4.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5.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6.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4.xm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1.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2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3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3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3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Welcome to Human Resource Management for People Management, an Africa Climate Leadership Academy course. This presentation walks you through the whole course. Your instructor is Ms. Lerato Dlamini. (8 modules, 43 lessons.)</a:t>
            </a:r>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Human Resource Management for People Management is a comprehensive programme covering the modern HR discipline end-to-end. Eight modules move from the strategic foundations of HRM and Ulrich's four roles, through workforce planning and job analysis, recruitment, selection and onboarding, training and development, performance management, compensation and total rewards, employee relations with compliance and ethics, and finally diversity, people analytics and the future of work. Realistic scenarios and self-check quizzes make each concept practical.</a:t>
            </a:r>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By the end of this course you will be able to: Define human resource management and describe its core functions Trace the historical evolution of HR from personnel administration to strategic HR Explain Ulrich's HR business partner model and the four HR roles Summarize foundational theories of motivation relevant to people management Identify the core competencies of effective HR professionals Explain the strategic workforce planning process and its link to business strategy Conduct a job analysis using established methods Write a legally sound and effective job description</a:t>
            </a:r>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Here is your learning journey. We will move through Foundations of Human Resource Management, then Workforce Planning and Job Analysis, then Recruitment, Selection and Onboarding, then Training, Learning and Development, then Performance Management, then Compensation, Benefits and Total Rewards, then Employee Relations, Compliance and Ethics, then Strategic HR, Analytics and the Future of Work.</a:t>
            </a:r>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1: Foundations of Human Resource Management. HRM is a strategic discipline that balances organizational performance with employee well-being. HR has evolved from administrative record-keeping to a strategic, data-informed business function. Ulrich's model describes four interconnected HR roles: strategic partner, administrative expert, employee champion, and change agent. Motivation theories (Maslow, Herzberg, McClelland, Self-Determination </a:t>
            </a:r>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What is Human Resource Management?; The Evolution of HR: From Personnel Administration to Strategic Partner; The Four Roles of Strategic HR: Ulrich's Model; Foundational Theories of Motivation and Behavior; Core Competencies of the Modern HR Professional.</a:t>
            </a:r>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A core idea from this module: "Our people are not just employees; they are the architects of our digital transformation journey." - Michael Joseph, former Safaricom CEO</a:t>
            </a:r>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2: Workforce Planning and Job Analysis. Strategic workforce planning connects business strategy to concrete staffing decisions through a repeatable supply-demand-gap cycle. Job analysis is the foundational HR activity that informs recruitment, selection, compensation, and performance management. Job descriptions describe the job; job specifications describe the person needed to perform it. Organizations close workforce gaps through a co</a:t>
            </a:r>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What is Strategic Workforce Planning?; Demand Forecasting and Supply Analysis Techniques; Job Analysis: The Foundation of HR Practice; Job Descriptions and Job Specifications; Closing Workforce Gaps: Build, Buy, Borrow, or Bridge.</a:t>
            </a:r>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11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A core idea from this module: "Strategic workforce planning is not about predicting the future—it's about creating an organization agile enough to thrive in whatever future emerges."</a:t>
            </a:r>
          </a:p>
        </p:txBody>
      </p:sp>
      <p:sp>
        <p:nvSpPr>
          <p:cNvPr id="4" name="Slide Number Placeholder 3"/>
          <p:cNvSpPr>
            <a:spLocks noGrp="1"/>
          </p:cNvSpPr>
          <p:nvPr>
            <p:ph type="sldNum" sz="quarter" idx="10"/>
          </p:nvPr>
        </p:nvSpPr>
        <p:spPr/>
        <p:txBody>
          <a:bodyPr/>
          <a:lstStyle/>
          <a:p>
            <a:fld id="{F7021451-1387-4CA6-816F-3879F97B5CBC}" type="slidenum">
              <a:rPr lang="en-US"/>
              <a:t>12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3: Recruitment, Selection and Onboarding. Recruitment success depends on a well-designed funnel and an authentic, differentiated employer value proposition. Internal and external sourcing each have distinct advantages; referral programs are effective but must be monitored for diversity impact. Selection validity, especially structured interviews and work-sample tests, is a stronger predictor of job performance than intuition or unstructur</a:t>
            </a:r>
          </a:p>
        </p:txBody>
      </p:sp>
      <p:sp>
        <p:nvSpPr>
          <p:cNvPr id="4" name="Slide Number Placeholder 3"/>
          <p:cNvSpPr>
            <a:spLocks noGrp="1"/>
          </p:cNvSpPr>
          <p:nvPr>
            <p:ph type="sldNum" sz="quarter" idx="10"/>
          </p:nvPr>
        </p:nvSpPr>
        <p:spPr/>
        <p:txBody>
          <a:bodyPr/>
          <a:lstStyle/>
          <a:p>
            <a:fld id="{F7021451-1387-4CA6-816F-3879F97B5CBC}" type="slidenum">
              <a:rPr lang="en-US"/>
              <a:t>13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The Recruitment Funnel and Employer Branding; Sourcing Strategies: Internal and External; Reliability and Validity in Selection; Structured Interviewing in Practice; Why Onboarding Matters; Designing a 30-60-90 Day Plan.</a:t>
            </a:r>
          </a:p>
        </p:txBody>
      </p:sp>
      <p:sp>
        <p:nvSpPr>
          <p:cNvPr id="4" name="Slide Number Placeholder 3"/>
          <p:cNvSpPr>
            <a:spLocks noGrp="1"/>
          </p:cNvSpPr>
          <p:nvPr>
            <p:ph type="sldNum" sz="quarter" idx="10"/>
          </p:nvPr>
        </p:nvSpPr>
        <p:spPr/>
        <p:txBody>
          <a:bodyPr/>
          <a:lstStyle/>
          <a:p>
            <a:fld id="{F7021451-1387-4CA6-816F-3879F97B5CBC}" type="slidenum">
              <a:rPr lang="en-US"/>
              <a:t>14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15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4: Training, Learning and Development. Training addresses current job performance gaps; development builds capability for future roles and careers. ADDIE (Analysis, Design, Development, Implementation, Evaluation) is a systematic framework for training design. Adult learners are self-directed, experience-rich, and motivated by relevant, applicable learning. Delivery methods should be matched to content type, audience, and desired depth</a:t>
            </a:r>
          </a:p>
        </p:txBody>
      </p:sp>
      <p:sp>
        <p:nvSpPr>
          <p:cNvPr id="4" name="Slide Number Placeholder 3"/>
          <p:cNvSpPr>
            <a:spLocks noGrp="1"/>
          </p:cNvSpPr>
          <p:nvPr>
            <p:ph type="sldNum" sz="quarter" idx="10"/>
          </p:nvPr>
        </p:nvSpPr>
        <p:spPr/>
        <p:txBody>
          <a:bodyPr/>
          <a:lstStyle/>
          <a:p>
            <a:fld id="{F7021451-1387-4CA6-816F-3879F97B5CBC}" type="slidenum">
              <a:rPr lang="en-US"/>
              <a:t>16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Training, Development, and Learning: Clarifying Terms; The ADDIE Model for Training Design; Adult Learning Principles (Andragogy); Training Delivery Methods; Evaluating Training: The Kirkpatrick Model.</a:t>
            </a:r>
          </a:p>
        </p:txBody>
      </p:sp>
      <p:sp>
        <p:nvSpPr>
          <p:cNvPr id="4" name="Slide Number Placeholder 3"/>
          <p:cNvSpPr>
            <a:spLocks noGrp="1"/>
          </p:cNvSpPr>
          <p:nvPr>
            <p:ph type="sldNum" sz="quarter" idx="10"/>
          </p:nvPr>
        </p:nvSpPr>
        <p:spPr/>
        <p:txBody>
          <a:bodyPr/>
          <a:lstStyle/>
          <a:p>
            <a:fld id="{F7021451-1387-4CA6-816F-3879F97B5CBC}" type="slidenum">
              <a:rPr lang="en-US"/>
              <a:t>17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18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5: Performance Management. Performance management is a continuous process; performance appraisal is a periodic snapshot within it. SMART goals and OKRs provide complementary structures for clarifying expectations and driving performance. The SBI model (Situation, Behavior, Impact) supports specific, objective, actionable feedback. Rating errors (leniency, central tendency, halo/horns, recency) can be reduced through rater t</a:t>
            </a:r>
          </a:p>
        </p:txBody>
      </p:sp>
      <p:sp>
        <p:nvSpPr>
          <p:cNvPr id="4" name="Slide Number Placeholder 3"/>
          <p:cNvSpPr>
            <a:spLocks noGrp="1"/>
          </p:cNvSpPr>
          <p:nvPr>
            <p:ph type="sldNum" sz="quarter" idx="10"/>
          </p:nvPr>
        </p:nvSpPr>
        <p:spPr/>
        <p:txBody>
          <a:bodyPr/>
          <a:lstStyle/>
          <a:p>
            <a:fld id="{F7021451-1387-4CA6-816F-3879F97B5CBC}" type="slidenum">
              <a:rPr lang="en-US"/>
              <a:t>19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Performance Management vs. Performance Appraisal; Goal Setting: SMART Goals and OKRs; Feedback and Multi-Source (360-Degree) Reviews; Common Rating Errors and How to Reduce Them; The Shift to Continuous Performance Management.</a:t>
            </a:r>
          </a:p>
        </p:txBody>
      </p:sp>
      <p:sp>
        <p:nvSpPr>
          <p:cNvPr id="4" name="Slide Number Placeholder 3"/>
          <p:cNvSpPr>
            <a:spLocks noGrp="1"/>
          </p:cNvSpPr>
          <p:nvPr>
            <p:ph type="sldNum" sz="quarter" idx="10"/>
          </p:nvPr>
        </p:nvSpPr>
        <p:spPr/>
        <p:txBody>
          <a:bodyPr/>
          <a:lstStyle/>
          <a:p>
            <a:fld id="{F7021451-1387-4CA6-816F-3879F97B5CBC}" type="slidenum">
              <a:rPr lang="en-US"/>
              <a:t>20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21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6: Compensation, Benefits and Total Rewards. Total rewards extends beyond base pay to include benefits, work-life effectiveness, recognition, and development opportunities. Compensation design must balance internal equity, external competitiveness, and individual equity. Job evaluation (ranking, classification, or point-factor methods) provides the foundation for internally equitable pay structures. Variable pay and long-term incentives link</a:t>
            </a:r>
          </a:p>
        </p:txBody>
      </p:sp>
      <p:sp>
        <p:nvSpPr>
          <p:cNvPr id="4" name="Slide Number Placeholder 3"/>
          <p:cNvSpPr>
            <a:spLocks noGrp="1"/>
          </p:cNvSpPr>
          <p:nvPr>
            <p:ph type="sldNum" sz="quarter" idx="10"/>
          </p:nvPr>
        </p:nvSpPr>
        <p:spPr/>
        <p:txBody>
          <a:bodyPr/>
          <a:lstStyle/>
          <a:p>
            <a:fld id="{F7021451-1387-4CA6-816F-3879F97B5CBC}" type="slidenum">
              <a:rPr lang="en-US"/>
              <a:t>22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The Total Rewards Framework; Three Dimensions of Pay Equity; Job Evaluation and Pay Structure Design; Base Pay, Variable Pay, and Long-Term Incentives; The Strategic Role of Benefits.</a:t>
            </a:r>
          </a:p>
        </p:txBody>
      </p:sp>
      <p:sp>
        <p:nvSpPr>
          <p:cNvPr id="4" name="Slide Number Placeholder 3"/>
          <p:cNvSpPr>
            <a:spLocks noGrp="1"/>
          </p:cNvSpPr>
          <p:nvPr>
            <p:ph type="sldNum" sz="quarter" idx="10"/>
          </p:nvPr>
        </p:nvSpPr>
        <p:spPr/>
        <p:txBody>
          <a:bodyPr/>
          <a:lstStyle/>
          <a:p>
            <a:fld id="{F7021451-1387-4CA6-816F-3879F97B5CBC}" type="slidenum">
              <a:rPr lang="en-US"/>
              <a:t>23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24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7: Employee Relations, Compliance and Ethics. Satisfaction, engagement, and well-being are related but distinct; sustainable performance requires attention to all three. Engagement surveys are only valuable when paired with transparent, credible follow-through action. The immediate manager is the single largest driver of employee engagement. Structured, procedurally fair grievance processes are essential to resolving workplace conflict constr</a:t>
            </a:r>
          </a:p>
        </p:txBody>
      </p:sp>
      <p:sp>
        <p:nvSpPr>
          <p:cNvPr id="4" name="Slide Number Placeholder 3"/>
          <p:cNvSpPr>
            <a:spLocks noGrp="1"/>
          </p:cNvSpPr>
          <p:nvPr>
            <p:ph type="sldNum" sz="quarter" idx="10"/>
          </p:nvPr>
        </p:nvSpPr>
        <p:spPr/>
        <p:txBody>
          <a:bodyPr/>
          <a:lstStyle/>
          <a:p>
            <a:fld id="{F7021451-1387-4CA6-816F-3879F97B5CBC}" type="slidenum">
              <a:rPr lang="en-US"/>
              <a:t>25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Satisfaction, Engagement, and Well-being: Related but Distinct Concepts; Measuring and Acting on Employee Engagement; Managing Workplace Conflict and Grievances; Supporting Employee Well-being; Discrimination: Disparate Treatment vs. Disparate Impact; An Ethical Decision-Making Framework for HR.</a:t>
            </a:r>
          </a:p>
        </p:txBody>
      </p:sp>
      <p:sp>
        <p:nvSpPr>
          <p:cNvPr id="4" name="Slide Number Placeholder 3"/>
          <p:cNvSpPr>
            <a:spLocks noGrp="1"/>
          </p:cNvSpPr>
          <p:nvPr>
            <p:ph type="sldNum" sz="quarter" idx="10"/>
          </p:nvPr>
        </p:nvSpPr>
        <p:spPr/>
        <p:txBody>
          <a:bodyPr/>
          <a:lstStyle/>
          <a:p>
            <a:fld id="{F7021451-1387-4CA6-816F-3879F97B5CBC}" type="slidenum">
              <a:rPr lang="en-US"/>
              <a:t>26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27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Module 8: Strategic HR, Analytics and the Future of Work. Diversity, equity, inclusion, and belonging are related but distinct concepts, each requiring deliberate attention. DEI strategy should draw on both a carefully evidenced business case and an independent fairness case. Unconscious bias and structural barriers both contribute to inequitable outcomes and require distinct mitigation strategies. DEI should be embedded across the full employee lifecycl</a:t>
            </a:r>
          </a:p>
        </p:txBody>
      </p:sp>
      <p:sp>
        <p:nvSpPr>
          <p:cNvPr id="4" name="Slide Number Placeholder 3"/>
          <p:cNvSpPr>
            <a:spLocks noGrp="1"/>
          </p:cNvSpPr>
          <p:nvPr>
            <p:ph type="sldNum" sz="quarter" idx="10"/>
          </p:nvPr>
        </p:nvSpPr>
        <p:spPr/>
        <p:txBody>
          <a:bodyPr/>
          <a:lstStyle/>
          <a:p>
            <a:fld id="{F7021451-1387-4CA6-816F-3879F97B5CBC}" type="slidenum">
              <a:rPr lang="en-US"/>
              <a:t>28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This module covers: Defining Diversity, Equity, Inclusion, and Belonging; Embedding DEI Across the Employee Lifecycle; From HR Metrics to People Analytics; Ethical and Responsible Use of Employee Data; Organizational Design Fundamentals; Major Trends Shaping the Future of Work.</a:t>
            </a:r>
          </a:p>
        </p:txBody>
      </p:sp>
      <p:sp>
        <p:nvSpPr>
          <p:cNvPr id="4" name="Slide Number Placeholder 3"/>
          <p:cNvSpPr>
            <a:spLocks noGrp="1"/>
          </p:cNvSpPr>
          <p:nvPr>
            <p:ph type="sldNum" sz="quarter" idx="10"/>
          </p:nvPr>
        </p:nvSpPr>
        <p:spPr/>
        <p:txBody>
          <a:bodyPr/>
          <a:lstStyle/>
          <a:p>
            <a:fld id="{F7021451-1387-4CA6-816F-3879F97B5CBC}" type="slidenum">
              <a:rPr lang="en-US"/>
              <a:t>29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Key points to remember from this module.</a:t>
            </a:r>
          </a:p>
        </p:txBody>
      </p:sp>
      <p:sp>
        <p:nvSpPr>
          <p:cNvPr id="4" name="Slide Number Placeholder 3"/>
          <p:cNvSpPr>
            <a:spLocks noGrp="1"/>
          </p:cNvSpPr>
          <p:nvPr>
            <p:ph type="sldNum" sz="quarter" idx="10"/>
          </p:nvPr>
        </p:nvSpPr>
        <p:spPr/>
        <p:txBody>
          <a:bodyPr/>
          <a:lstStyle/>
          <a:p>
            <a:fld id="{F7021451-1387-4CA6-816F-3879F97B5CBC}" type="slidenum">
              <a:rPr lang="en-US"/>
              <a:t>30</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Every module ends with a quiz — 60% to pass, with explanations for every answer. The final test needs 80%, and passing earns your verified ACLA certificate, downloadable as a PDF and verifiable at acla.io/verify. XP rewards keep you motivated.</a:t>
            </a:r>
          </a:p>
        </p:txBody>
      </p:sp>
      <p:sp>
        <p:nvSpPr>
          <p:cNvPr id="4" name="Slide Number Placeholder 3"/>
          <p:cNvSpPr>
            <a:spLocks noGrp="1"/>
          </p:cNvSpPr>
          <p:nvPr>
            <p:ph type="sldNum" sz="quarter" idx="10"/>
          </p:nvPr>
        </p:nvSpPr>
        <p:spPr/>
        <p:txBody>
          <a:bodyPr/>
          <a:lstStyle/>
          <a:p>
            <a:fld id="{F7021451-1387-4CA6-816F-3879F97B5CBC}" type="slidenum">
              <a:rPr lang="en-US"/>
              <a:t>31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sz="1200"/>
              <a:t>Start learning today — the course is completely free in the Tapi Learn app, and the full study guide PDF is at acla.io/courses. Good luck!</a:t>
            </a:r>
          </a:p>
        </p:txBody>
      </p:sp>
      <p:sp>
        <p:nvSpPr>
          <p:cNvPr id="4" name="Slide Number Placeholder 3"/>
          <p:cNvSpPr>
            <a:spLocks noGrp="1"/>
          </p:cNvSpPr>
          <p:nvPr>
            <p:ph type="sldNum" sz="quarter" idx="10"/>
          </p:nvPr>
        </p:nvSpPr>
        <p:spPr/>
        <p:txBody>
          <a:bodyPr/>
          <a:lstStyle/>
          <a:p>
            <a:fld id="{F7021451-1387-4CA6-816F-3879F97B5CBC}" type="slidenum">
              <a:rPr lang="en-US"/>
              <a:t>32</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147483649" r:id="rId1"/>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image" Target="../media/image-5-1.png"/><Relationship Id="rId2" Type="http://schemas.openxmlformats.org/officeDocument/2006/relationships/slideLayout" Target="../slideLayouts/slideLayout1.xml"/><Relationship Id="rId3"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image" Target="../media/image-8-1.png"/><Relationship Id="rId2" Type="http://schemas.openxmlformats.org/officeDocument/2006/relationships/slideLayout" Target="../slideLayouts/slideLayout1.xml"/><Relationship Id="rId3"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image" Target="../media/image-9-1.png"/><Relationship Id="rId2" Type="http://schemas.openxmlformats.org/officeDocument/2006/relationships/slideLayout" Target="../slideLayouts/slideLayout1.xml"/><Relationship Id="rId3"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0.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1.xml"/></Relationships>
</file>

<file path=ppt/slides/_rels/slide12.xml.rels><?xml version='1.0' encoding='UTF-8' standalone='yes'?>
<Relationships xmlns="http://schemas.openxmlformats.org/package/2006/relationships"><Relationship Id="rId1" Type="http://schemas.openxmlformats.org/officeDocument/2006/relationships/image" Target="../media/image-12-1.png"/><Relationship Id="rId2" Type="http://schemas.openxmlformats.org/officeDocument/2006/relationships/slideLayout" Target="../slideLayouts/slideLayout1.xml"/><Relationship Id="rId3" Type="http://schemas.openxmlformats.org/officeDocument/2006/relationships/notesSlide" Target="../notesSlides/notesSlide12.xml"/></Relationships>
</file>

<file path=ppt/slides/_rels/slide13.xml.rels><?xml version='1.0' encoding='UTF-8' standalone='yes'?>
<Relationships xmlns="http://schemas.openxmlformats.org/package/2006/relationships"><Relationship Id="rId1" Type="http://schemas.openxmlformats.org/officeDocument/2006/relationships/image" Target="../media/image-13-1.png"/><Relationship Id="rId2" Type="http://schemas.openxmlformats.org/officeDocument/2006/relationships/slideLayout" Target="../slideLayouts/slideLayout1.xml"/><Relationship Id="rId3" Type="http://schemas.openxmlformats.org/officeDocument/2006/relationships/notesSlide" Target="../notesSlides/notesSlide13.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4.xml"/></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5.xml"/></Relationships>
</file>

<file path=ppt/slides/_rels/slide16.xml.rels><?xml version='1.0' encoding='UTF-8' standalone='yes'?>
<Relationships xmlns="http://schemas.openxmlformats.org/package/2006/relationships"><Relationship Id="rId1" Type="http://schemas.openxmlformats.org/officeDocument/2006/relationships/image" Target="../media/image-16-1.png"/><Relationship Id="rId2" Type="http://schemas.openxmlformats.org/officeDocument/2006/relationships/slideLayout" Target="../slideLayouts/slideLayout1.xml"/><Relationship Id="rId3" Type="http://schemas.openxmlformats.org/officeDocument/2006/relationships/notesSlide" Target="../notesSlides/notesSlide16.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7.xml"/></Relationships>
</file>

<file path=ppt/slides/_rels/slide18.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18.xml"/></Relationships>
</file>

<file path=ppt/slides/_rels/slide19.xml.rels><?xml version='1.0' encoding='UTF-8' standalone='yes'?>
<Relationships xmlns="http://schemas.openxmlformats.org/package/2006/relationships"><Relationship Id="rId1" Type="http://schemas.openxmlformats.org/officeDocument/2006/relationships/image" Target="../media/image-19-1.png"/><Relationship Id="rId2" Type="http://schemas.openxmlformats.org/officeDocument/2006/relationships/slideLayout" Target="../slideLayouts/slideLayout1.xml"/><Relationship Id="rId3" Type="http://schemas.openxmlformats.org/officeDocument/2006/relationships/notesSlide" Target="../notesSlides/notesSlide19.xml"/></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0.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1.xml"/></Relationships>
</file>

<file path=ppt/slides/_rels/slide22.xml.rels><?xml version='1.0' encoding='UTF-8' standalone='yes'?>
<Relationships xmlns="http://schemas.openxmlformats.org/package/2006/relationships"><Relationship Id="rId1" Type="http://schemas.openxmlformats.org/officeDocument/2006/relationships/image" Target="../media/image-22-1.png"/><Relationship Id="rId2" Type="http://schemas.openxmlformats.org/officeDocument/2006/relationships/slideLayout" Target="../slideLayouts/slideLayout1.xml"/><Relationship Id="rId3" Type="http://schemas.openxmlformats.org/officeDocument/2006/relationships/notesSlide" Target="../notesSlides/notesSlide22.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3.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4.xml"/></Relationships>
</file>

<file path=ppt/slides/_rels/slide25.xml.rels><?xml version='1.0' encoding='UTF-8' standalone='yes'?>
<Relationships xmlns="http://schemas.openxmlformats.org/package/2006/relationships"><Relationship Id="rId1" Type="http://schemas.openxmlformats.org/officeDocument/2006/relationships/image" Target="../media/image-25-1.png"/><Relationship Id="rId2" Type="http://schemas.openxmlformats.org/officeDocument/2006/relationships/slideLayout" Target="../slideLayouts/slideLayout1.xml"/><Relationship Id="rId3" Type="http://schemas.openxmlformats.org/officeDocument/2006/relationships/notesSlide" Target="../notesSlides/notesSlide25.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6.xml"/></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7.xml"/></Relationships>
</file>

<file path=ppt/slides/_rels/slide28.xml.rels><?xml version='1.0' encoding='UTF-8' standalone='yes'?>
<Relationships xmlns="http://schemas.openxmlformats.org/package/2006/relationships"><Relationship Id="rId1" Type="http://schemas.openxmlformats.org/officeDocument/2006/relationships/image" Target="../media/image-28-1.png"/><Relationship Id="rId2" Type="http://schemas.openxmlformats.org/officeDocument/2006/relationships/slideLayout" Target="../slideLayouts/slideLayout1.xml"/><Relationship Id="rId3" Type="http://schemas.openxmlformats.org/officeDocument/2006/relationships/notesSlide" Target="../notesSlides/notesSlide28.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29.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0.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1.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notesSlide" Target="../notesSlides/notesSlide32.xml"/></Relationships>
</file>

<file path=ppt/slides/slide1.xml><?xml version="1.0" encoding="utf-8"?>
<p:sld xmlns:a="http://schemas.openxmlformats.org/drawingml/2006/main" xmlns:r="http://schemas.openxmlformats.org/officeDocument/2006/relationships" xmlns:p="http://schemas.openxmlformats.org/presentationml/2006/main">
  <p:cSld name="Slide 1">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D4A017"/>
          </a:solidFill>
          <a:ln/>
        </p:spPr>
        <p:txBody>
          <a:bodyPr wrap="square" rtlCol="0" anchor="ctr"/>
          <a:lstStyle/>
          <a:p>
            <a:pPr indent="0" marL="0">
              <a:buNone/>
            </a:pPr>
            <a:endParaRPr lang="en-US" dirty="0"/>
          </a:p>
        </p:txBody>
      </p:sp>
      <p:sp>
        <p:nvSpPr>
          <p:cNvPr id="3" name="Text 1"/>
          <p:cNvSpPr/>
          <p:nvPr/>
        </p:nvSpPr>
        <p:spPr>
          <a:xfrm>
            <a:off x="571500" y="471488"/>
            <a:ext cx="3876835" cy="125403"/>
          </a:xfrm>
          <a:prstGeom prst="rect">
            <a:avLst/>
          </a:prstGeom>
          <a:noFill/>
          <a:ln/>
        </p:spPr>
        <p:txBody>
          <a:bodyPr wrap="square" lIns="0" tIns="0" rIns="0" bIns="0" rtlCol="0" anchor="t"/>
          <a:lstStyle/>
          <a:p>
            <a:pPr algn="l" indent="0" marL="0">
              <a:lnSpc>
                <a:spcPts val="1181"/>
              </a:lnSpc>
              <a:buNone/>
            </a:pPr>
            <a:r>
              <a:rPr lang="en-US" sz="800" spc="225" kern="0" dirty="0">
                <a:solidFill>
                  <a:srgbClr val="D4A017"/>
                </a:solidFill>
                <a:latin typeface="Carlito" pitchFamily="34" charset="0"/>
                <a:ea typeface="Carlito" pitchFamily="34" charset="-122"/>
                <a:cs typeface="Carlito" pitchFamily="34" charset="-120"/>
              </a:rPr>
              <a:t>AFRICA CLIMATE LEADERSHIP ACADEMY</a:t>
            </a:r>
            <a:endParaRPr lang="en-US" sz="800" dirty="0"/>
          </a:p>
        </p:txBody>
      </p:sp>
      <p:sp>
        <p:nvSpPr>
          <p:cNvPr id="4" name="Text 2"/>
          <p:cNvSpPr/>
          <p:nvPr/>
        </p:nvSpPr>
        <p:spPr>
          <a:xfrm>
            <a:off x="571500" y="1071563"/>
            <a:ext cx="7143750" cy="1002259"/>
          </a:xfrm>
          <a:prstGeom prst="rect">
            <a:avLst/>
          </a:prstGeom>
          <a:noFill/>
          <a:ln/>
        </p:spPr>
        <p:txBody>
          <a:bodyPr wrap="square" lIns="0" tIns="0" rIns="0" bIns="0" rtlCol="0" anchor="t"/>
          <a:lstStyle/>
          <a:p>
            <a:pPr algn="l" indent="0" marL="0">
              <a:lnSpc>
                <a:spcPts val="3654"/>
              </a:lnSpc>
              <a:buNone/>
            </a:pPr>
            <a:r>
              <a:rPr lang="en-US" sz="3263" b="1" dirty="0">
                <a:solidFill>
                  <a:srgbClr val="F2F5F9"/>
                </a:solidFill>
                <a:latin typeface="Tinos" pitchFamily="34" charset="0"/>
                <a:ea typeface="Tinos" pitchFamily="34" charset="-122"/>
                <a:cs typeface="Tinos" pitchFamily="34" charset="-120"/>
              </a:rPr>
              <a:t>Human Resource Management for People Management</a:t>
            </a:r>
            <a:endParaRPr lang="en-US" sz="3263" dirty="0"/>
          </a:p>
        </p:txBody>
      </p:sp>
      <p:sp>
        <p:nvSpPr>
          <p:cNvPr id="5" name="Text 3"/>
          <p:cNvSpPr/>
          <p:nvPr/>
        </p:nvSpPr>
        <p:spPr>
          <a:xfrm>
            <a:off x="571500" y="2156743"/>
            <a:ext cx="6429375" cy="462915"/>
          </a:xfrm>
          <a:prstGeom prst="rect">
            <a:avLst/>
          </a:prstGeom>
          <a:noFill/>
          <a:ln/>
        </p:spPr>
        <p:txBody>
          <a:bodyPr wrap="square" lIns="0" tIns="0" rIns="0" bIns="0" rtlCol="0" anchor="t"/>
          <a:lstStyle/>
          <a:p>
            <a:pPr algn="l" indent="0" marL="0">
              <a:lnSpc>
                <a:spcPts val="1688"/>
              </a:lnSpc>
              <a:buNone/>
            </a:pPr>
            <a:r>
              <a:rPr lang="en-US" sz="1125" dirty="0">
                <a:solidFill>
                  <a:srgbClr val="9FB3CE"/>
                </a:solidFill>
                <a:latin typeface="Carlito" pitchFamily="34" charset="0"/>
                <a:ea typeface="Carlito" pitchFamily="34" charset="-122"/>
                <a:cs typeface="Carlito" pitchFamily="34" charset="-120"/>
              </a:rPr>
              <a:t>The complete HR toolkit — workforce planning, recruitment, performance, compensation, compliance and people analytics.…</a:t>
            </a:r>
            <a:endParaRPr lang="en-US" sz="1125" dirty="0"/>
          </a:p>
        </p:txBody>
      </p:sp>
      <p:sp>
        <p:nvSpPr>
          <p:cNvPr id="6" name="Text 4"/>
          <p:cNvSpPr/>
          <p:nvPr/>
        </p:nvSpPr>
        <p:spPr>
          <a:xfrm>
            <a:off x="548640" y="3955552"/>
            <a:ext cx="1011577" cy="343500"/>
          </a:xfrm>
          <a:prstGeom prst="roundRect">
            <a:avLst>
              <a:gd name="adj" fmla="val 2770153"/>
            </a:avLst>
          </a:prstGeom>
          <a:noFill/>
          <a:ln w="7144">
            <a:solidFill>
              <a:srgbClr val="D4A017"/>
            </a:solidFill>
            <a:prstDash val="solid"/>
          </a:ln>
        </p:spPr>
        <p:txBody>
          <a:bodyPr wrap="square" rtlCol="0" anchor="ctr"/>
          <a:lstStyle/>
          <a:p>
            <a:pPr indent="0" marL="0">
              <a:buNone/>
            </a:pPr>
            <a:endParaRPr lang="en-US" dirty="0"/>
          </a:p>
        </p:txBody>
      </p:sp>
      <p:sp>
        <p:nvSpPr>
          <p:cNvPr id="7" name="Text 5"/>
          <p:cNvSpPr/>
          <p:nvPr/>
        </p:nvSpPr>
        <p:spPr>
          <a:xfrm>
            <a:off x="571500" y="3968353"/>
            <a:ext cx="965857" cy="317897"/>
          </a:xfrm>
          <a:prstGeom prst="rect">
            <a:avLst/>
          </a:prstGeom>
          <a:noFill/>
          <a:ln/>
        </p:spPr>
        <p:txBody>
          <a:bodyPr wrap="none" lIns="0" tIns="0" rIns="0" bIns="0" rtlCol="0" anchor="ctr"/>
          <a:lstStyle/>
          <a:p>
            <a:pPr algn="ctr" indent="0" marL="0">
              <a:lnSpc>
                <a:spcPts val="1266"/>
              </a:lnSpc>
              <a:buNone/>
            </a:pPr>
            <a:r>
              <a:rPr lang="en-US" sz="844" dirty="0">
                <a:solidFill>
                  <a:srgbClr val="E9C46A"/>
                </a:solidFill>
                <a:latin typeface="Carlito" pitchFamily="34" charset="0"/>
                <a:ea typeface="Carlito" pitchFamily="34" charset="-122"/>
                <a:cs typeface="Carlito" pitchFamily="34" charset="-120"/>
              </a:rPr>
              <a:t>Intermediate</a:t>
            </a:r>
            <a:endParaRPr lang="en-US" sz="844" dirty="0"/>
          </a:p>
        </p:txBody>
      </p:sp>
      <p:sp>
        <p:nvSpPr>
          <p:cNvPr id="8" name="Text 6"/>
          <p:cNvSpPr/>
          <p:nvPr/>
        </p:nvSpPr>
        <p:spPr>
          <a:xfrm>
            <a:off x="1643085" y="3955552"/>
            <a:ext cx="904309" cy="343500"/>
          </a:xfrm>
          <a:prstGeom prst="roundRect">
            <a:avLst>
              <a:gd name="adj" fmla="val 2770153"/>
            </a:avLst>
          </a:prstGeom>
          <a:noFill/>
          <a:ln w="7144">
            <a:solidFill>
              <a:srgbClr val="3AA0C2"/>
            </a:solidFill>
            <a:prstDash val="solid"/>
          </a:ln>
        </p:spPr>
        <p:txBody>
          <a:bodyPr wrap="square" rtlCol="0" anchor="ctr"/>
          <a:lstStyle/>
          <a:p>
            <a:pPr indent="0" marL="0">
              <a:buNone/>
            </a:pPr>
            <a:endParaRPr lang="en-US" dirty="0"/>
          </a:p>
        </p:txBody>
      </p:sp>
      <p:sp>
        <p:nvSpPr>
          <p:cNvPr id="9" name="Text 7"/>
          <p:cNvSpPr/>
          <p:nvPr/>
        </p:nvSpPr>
        <p:spPr>
          <a:xfrm>
            <a:off x="1665945" y="3968353"/>
            <a:ext cx="858589" cy="317897"/>
          </a:xfrm>
          <a:prstGeom prst="rect">
            <a:avLst/>
          </a:prstGeom>
          <a:noFill/>
          <a:ln/>
        </p:spPr>
        <p:txBody>
          <a:bodyPr wrap="none" lIns="0" tIns="0" rIns="0" bIns="0" rtlCol="0" anchor="ctr"/>
          <a:lstStyle/>
          <a:p>
            <a:pPr algn="ctr" indent="0" marL="0">
              <a:lnSpc>
                <a:spcPts val="1266"/>
              </a:lnSpc>
              <a:buNone/>
            </a:pPr>
            <a:r>
              <a:rPr lang="en-US" sz="844" dirty="0">
                <a:solidFill>
                  <a:srgbClr val="3AA0C2"/>
                </a:solidFill>
                <a:latin typeface="Liberation Sans Narrow" pitchFamily="34" charset="0"/>
                <a:ea typeface="Liberation Sans Narrow" pitchFamily="34" charset="-122"/>
                <a:cs typeface="Liberation Sans Narrow" pitchFamily="34" charset="-120"/>
              </a:rPr>
              <a:t>8 modules</a:t>
            </a:r>
            <a:endParaRPr lang="en-US" sz="844" dirty="0"/>
          </a:p>
        </p:txBody>
      </p:sp>
      <p:sp>
        <p:nvSpPr>
          <p:cNvPr id="10" name="Text 8"/>
          <p:cNvSpPr/>
          <p:nvPr/>
        </p:nvSpPr>
        <p:spPr>
          <a:xfrm>
            <a:off x="2630262" y="3955552"/>
            <a:ext cx="922392" cy="343500"/>
          </a:xfrm>
          <a:prstGeom prst="roundRect">
            <a:avLst>
              <a:gd name="adj" fmla="val 2770153"/>
            </a:avLst>
          </a:prstGeom>
          <a:noFill/>
          <a:ln w="7144">
            <a:solidFill>
              <a:srgbClr val="9FB3CE"/>
            </a:solidFill>
            <a:prstDash val="solid"/>
          </a:ln>
        </p:spPr>
        <p:txBody>
          <a:bodyPr wrap="square" rtlCol="0" anchor="ctr"/>
          <a:lstStyle/>
          <a:p>
            <a:pPr indent="0" marL="0">
              <a:buNone/>
            </a:pPr>
            <a:endParaRPr lang="en-US" dirty="0"/>
          </a:p>
        </p:txBody>
      </p:sp>
      <p:sp>
        <p:nvSpPr>
          <p:cNvPr id="11" name="Text 9"/>
          <p:cNvSpPr/>
          <p:nvPr/>
        </p:nvSpPr>
        <p:spPr>
          <a:xfrm>
            <a:off x="2653122" y="3968353"/>
            <a:ext cx="876672" cy="317897"/>
          </a:xfrm>
          <a:prstGeom prst="rect">
            <a:avLst/>
          </a:prstGeom>
          <a:noFill/>
          <a:ln/>
        </p:spPr>
        <p:txBody>
          <a:bodyPr wrap="none" lIns="0" tIns="0" rIns="0" bIns="0" rtlCol="0" anchor="ctr"/>
          <a:lstStyle/>
          <a:p>
            <a:pPr algn="ctr" indent="0" marL="0">
              <a:lnSpc>
                <a:spcPts val="1266"/>
              </a:lnSpc>
              <a:buNone/>
            </a:pPr>
            <a:r>
              <a:rPr lang="en-US" sz="844" dirty="0">
                <a:solidFill>
                  <a:srgbClr val="9FB3CE"/>
                </a:solidFill>
                <a:latin typeface="Liberation Sans Narrow" pitchFamily="34" charset="0"/>
                <a:ea typeface="Liberation Sans Narrow" pitchFamily="34" charset="-122"/>
                <a:cs typeface="Liberation Sans Narrow" pitchFamily="34" charset="-120"/>
              </a:rPr>
              <a:t>43 lessons</a:t>
            </a:r>
            <a:endParaRPr lang="en-US" sz="844" dirty="0"/>
          </a:p>
        </p:txBody>
      </p:sp>
      <p:sp>
        <p:nvSpPr>
          <p:cNvPr id="12" name="Text 10"/>
          <p:cNvSpPr/>
          <p:nvPr/>
        </p:nvSpPr>
        <p:spPr>
          <a:xfrm>
            <a:off x="571500" y="4582716"/>
            <a:ext cx="2507233" cy="173593"/>
          </a:xfrm>
          <a:prstGeom prst="rect">
            <a:avLst/>
          </a:prstGeom>
          <a:noFill/>
          <a:ln/>
        </p:spPr>
        <p:txBody>
          <a:bodyPr wrap="square" lIns="0" tIns="0" rIns="0" bIns="0" rtlCol="0" anchor="t"/>
          <a:lstStyle/>
          <a:p>
            <a:pPr algn="l" indent="0" marL="0">
              <a:lnSpc>
                <a:spcPts val="1266"/>
              </a:lnSpc>
              <a:buNone/>
            </a:pPr>
            <a:r>
              <a:rPr lang="en-US" sz="844" dirty="0">
                <a:solidFill>
                  <a:srgbClr val="F2F5F9"/>
                </a:solidFill>
                <a:latin typeface="Carlito" pitchFamily="34" charset="0"/>
                <a:ea typeface="Carlito" pitchFamily="34" charset="-122"/>
                <a:cs typeface="Carlito" pitchFamily="34" charset="-120"/>
              </a:rPr>
              <a:t>Ms. Lerato Dlamini</a:t>
            </a:r>
            <a:pPr algn="l" indent="0" marL="0">
              <a:lnSpc>
                <a:spcPts val="1266"/>
              </a:lnSpc>
              <a:buNone/>
            </a:pPr>
            <a:r>
              <a:rPr lang="en-US" sz="844" dirty="0">
                <a:solidFill>
                  <a:srgbClr val="9FB3CE"/>
                </a:solidFill>
                <a:latin typeface="Liberation Sans Narrow" pitchFamily="34" charset="0"/>
                <a:ea typeface="Liberation Sans Narrow" pitchFamily="34" charset="-122"/>
                <a:cs typeface="Liberation Sans Narrow" pitchFamily="34" charset="-120"/>
              </a:rPr>
              <a:t> · 10 weeks · Certificate included</a:t>
            </a:r>
            <a:endParaRPr lang="en-US" sz="844" dirty="0"/>
          </a:p>
        </p:txBody>
      </p:sp>
      <p:sp>
        <p:nvSpPr>
          <p:cNvPr id="13" name="Text 11"/>
          <p:cNvSpPr/>
          <p:nvPr/>
        </p:nvSpPr>
        <p:spPr>
          <a:xfrm>
            <a:off x="7418673" y="4604147"/>
            <a:ext cx="1664576" cy="164592"/>
          </a:xfrm>
          <a:prstGeom prst="rect">
            <a:avLst/>
          </a:prstGeom>
          <a:noFill/>
          <a:ln/>
        </p:spPr>
        <p:txBody>
          <a:bodyPr wrap="none" lIns="0" tIns="0" rIns="0" bIns="0" rtlCol="0" anchor="t"/>
          <a:lstStyle/>
          <a:p>
            <a:pPr algn="l" indent="0" marL="0">
              <a:lnSpc>
                <a:spcPts val="1097"/>
              </a:lnSpc>
              <a:buNone/>
            </a:pPr>
            <a:r>
              <a:rPr lang="en-US" sz="800" spc="113" kern="0" dirty="0">
                <a:solidFill>
                  <a:srgbClr val="9FB3CE"/>
                </a:solidFill>
                <a:latin typeface="Carlito" pitchFamily="34" charset="0"/>
                <a:ea typeface="Carlito" pitchFamily="34" charset="-122"/>
                <a:cs typeface="Carlito" pitchFamily="34" charset="-120"/>
              </a:rPr>
              <a:t>ACLA.IO · TAPI LEARN</a:t>
            </a:r>
            <a:endParaRPr lang="en-US" sz="800" dirty="0"/>
          </a:p>
        </p:txBody>
      </p:sp>
    </p:spTree>
  </p:cSld>
  <p:clrMapOvr>
    <a:masterClrMapping/>
  </p:clrMapOvr>
  <p:transition spd="med" advTm="12000">
    <p:fade/>
  </p:transition>
</p:sld>
</file>

<file path=ppt/slides/slide2.xml><?xml version="1.0" encoding="utf-8"?>
<p:sld xmlns:a="http://schemas.openxmlformats.org/drawingml/2006/main" xmlns:r="http://schemas.openxmlformats.org/officeDocument/2006/relationships" xmlns:p="http://schemas.openxmlformats.org/presentationml/2006/main">
  <p:cSld name="Slide 2">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71488"/>
            <a:ext cx="2161288"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Carlito" pitchFamily="34" charset="0"/>
                <a:ea typeface="Carlito" pitchFamily="34" charset="-122"/>
                <a:cs typeface="Carlito" pitchFamily="34" charset="-120"/>
              </a:rPr>
              <a:t>ABOUT THIS COURSE</a:t>
            </a:r>
            <a:endParaRPr lang="en-US" sz="800" dirty="0"/>
          </a:p>
        </p:txBody>
      </p:sp>
      <p:sp>
        <p:nvSpPr>
          <p:cNvPr id="3" name="Text 1"/>
          <p:cNvSpPr/>
          <p:nvPr/>
        </p:nvSpPr>
        <p:spPr>
          <a:xfrm>
            <a:off x="571500" y="785813"/>
            <a:ext cx="4800600" cy="333202"/>
          </a:xfrm>
          <a:prstGeom prst="rect">
            <a:avLst/>
          </a:prstGeom>
          <a:noFill/>
          <a:ln/>
        </p:spPr>
        <p:txBody>
          <a:bodyPr wrap="none" lIns="0" tIns="0" rIns="0" bIns="0" rtlCol="0" anchor="t"/>
          <a:lstStyle/>
          <a:p>
            <a:pPr algn="l" indent="0" marL="0">
              <a:lnSpc>
                <a:spcPts val="2430"/>
              </a:lnSpc>
              <a:buNone/>
            </a:pPr>
            <a:r>
              <a:rPr lang="en-US" sz="2025" b="1" dirty="0">
                <a:solidFill>
                  <a:srgbClr val="152238"/>
                </a:solidFill>
                <a:latin typeface="Tinos" pitchFamily="34" charset="0"/>
                <a:ea typeface="Tinos" pitchFamily="34" charset="-122"/>
                <a:cs typeface="Tinos" pitchFamily="34" charset="-120"/>
              </a:rPr>
              <a:t>Why this course matters</a:t>
            </a:r>
            <a:endParaRPr lang="en-US" sz="2025" dirty="0"/>
          </a:p>
        </p:txBody>
      </p:sp>
      <p:sp>
        <p:nvSpPr>
          <p:cNvPr id="4" name="Text 2"/>
          <p:cNvSpPr/>
          <p:nvPr/>
        </p:nvSpPr>
        <p:spPr>
          <a:xfrm>
            <a:off x="571500" y="1237208"/>
            <a:ext cx="4572000" cy="1514721"/>
          </a:xfrm>
          <a:prstGeom prst="rect">
            <a:avLst/>
          </a:prstGeom>
          <a:noFill/>
          <a:ln/>
        </p:spPr>
        <p:txBody>
          <a:bodyPr wrap="square" lIns="0" tIns="0" rIns="0" bIns="0" rtlCol="0" anchor="t"/>
          <a:lstStyle/>
          <a:p>
            <a:pPr algn="l" indent="0" marL="0">
              <a:lnSpc>
                <a:spcPts val="1578"/>
              </a:lnSpc>
              <a:buNone/>
            </a:pPr>
            <a:r>
              <a:rPr lang="en-US" sz="956" dirty="0">
                <a:solidFill>
                  <a:srgbClr val="33425C"/>
                </a:solidFill>
                <a:latin typeface="Carlito" pitchFamily="34" charset="0"/>
                <a:ea typeface="Carlito" pitchFamily="34" charset="-122"/>
                <a:cs typeface="Carlito" pitchFamily="34" charset="-120"/>
              </a:rPr>
              <a:t>Human Resource Management for People Management is a comprehensive programme covering the modern HR discipline end-to-end. Eight modules move from the strategic foundations of HRM and Ulrich's four roles, through workforce planning and job analysis, recruitment, selection and onboarding, training and development, performance management, compensation and total rewards, employee relations with compliance and ethics, and finally diversity, people analytics and the future of work. Realistic scenarios and self-check quizzes make each concept practical.</a:t>
            </a:r>
            <a:endParaRPr lang="en-US" sz="956" dirty="0"/>
          </a:p>
        </p:txBody>
      </p:sp>
      <p:sp>
        <p:nvSpPr>
          <p:cNvPr id="5" name="Text 3"/>
          <p:cNvSpPr/>
          <p:nvPr/>
        </p:nvSpPr>
        <p:spPr>
          <a:xfrm>
            <a:off x="5775722" y="846534"/>
            <a:ext cx="1371600" cy="796528"/>
          </a:xfrm>
          <a:prstGeom prst="roundRect">
            <a:avLst>
              <a:gd name="adj" fmla="val 1674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6" name="Text 4"/>
          <p:cNvSpPr/>
          <p:nvPr/>
        </p:nvSpPr>
        <p:spPr>
          <a:xfrm>
            <a:off x="5922169" y="978694"/>
            <a:ext cx="1078706" cy="365474"/>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Liberation Sans Narrow" pitchFamily="34" charset="0"/>
                <a:ea typeface="Liberation Sans Narrow" pitchFamily="34" charset="-122"/>
                <a:cs typeface="Liberation Sans Narrow" pitchFamily="34" charset="-120"/>
              </a:rPr>
              <a:t>8</a:t>
            </a:r>
            <a:endParaRPr lang="en-US" sz="1913" dirty="0"/>
          </a:p>
        </p:txBody>
      </p:sp>
      <p:sp>
        <p:nvSpPr>
          <p:cNvPr id="7" name="Text 5"/>
          <p:cNvSpPr/>
          <p:nvPr/>
        </p:nvSpPr>
        <p:spPr>
          <a:xfrm>
            <a:off x="5922169" y="1371600"/>
            <a:ext cx="1078706" cy="139303"/>
          </a:xfrm>
          <a:prstGeom prst="rect">
            <a:avLst/>
          </a:prstGeom>
          <a:noFill/>
          <a:ln/>
        </p:spPr>
        <p:txBody>
          <a:bodyPr wrap="none" lIns="0" tIns="0" rIns="0" bIns="0" rtlCol="0" anchor="t"/>
          <a:lstStyle/>
          <a:p>
            <a:pPr algn="l" indent="0" marL="0">
              <a:lnSpc>
                <a:spcPts val="1097"/>
              </a:lnSpc>
              <a:buNone/>
            </a:pPr>
            <a:r>
              <a:rPr lang="en-US" sz="800" dirty="0">
                <a:solidFill>
                  <a:srgbClr val="5B6B85"/>
                </a:solidFill>
                <a:latin typeface="Carlito" pitchFamily="34" charset="0"/>
                <a:ea typeface="Carlito" pitchFamily="34" charset="-122"/>
                <a:cs typeface="Carlito" pitchFamily="34" charset="-120"/>
              </a:rPr>
              <a:t>Modules</a:t>
            </a:r>
            <a:endParaRPr lang="en-US" sz="800" dirty="0"/>
          </a:p>
        </p:txBody>
      </p:sp>
      <p:sp>
        <p:nvSpPr>
          <p:cNvPr id="8" name="Text 6"/>
          <p:cNvSpPr/>
          <p:nvPr/>
        </p:nvSpPr>
        <p:spPr>
          <a:xfrm>
            <a:off x="7254478" y="846534"/>
            <a:ext cx="1371600" cy="796528"/>
          </a:xfrm>
          <a:prstGeom prst="roundRect">
            <a:avLst>
              <a:gd name="adj" fmla="val 1674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7400925" y="978694"/>
            <a:ext cx="1078706" cy="365474"/>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Liberation Sans Narrow" pitchFamily="34" charset="0"/>
                <a:ea typeface="Liberation Sans Narrow" pitchFamily="34" charset="-122"/>
                <a:cs typeface="Liberation Sans Narrow" pitchFamily="34" charset="-120"/>
              </a:rPr>
              <a:t>43</a:t>
            </a:r>
            <a:endParaRPr lang="en-US" sz="1913" dirty="0"/>
          </a:p>
        </p:txBody>
      </p:sp>
      <p:sp>
        <p:nvSpPr>
          <p:cNvPr id="10" name="Text 8"/>
          <p:cNvSpPr/>
          <p:nvPr/>
        </p:nvSpPr>
        <p:spPr>
          <a:xfrm>
            <a:off x="7400925" y="1371600"/>
            <a:ext cx="1078706" cy="139303"/>
          </a:xfrm>
          <a:prstGeom prst="rect">
            <a:avLst/>
          </a:prstGeom>
          <a:noFill/>
          <a:ln/>
        </p:spPr>
        <p:txBody>
          <a:bodyPr wrap="none" lIns="0" tIns="0" rIns="0" bIns="0" rtlCol="0" anchor="t"/>
          <a:lstStyle/>
          <a:p>
            <a:pPr algn="l" indent="0" marL="0">
              <a:lnSpc>
                <a:spcPts val="1097"/>
              </a:lnSpc>
              <a:buNone/>
            </a:pPr>
            <a:r>
              <a:rPr lang="en-US" sz="800" dirty="0">
                <a:solidFill>
                  <a:srgbClr val="5B6B85"/>
                </a:solidFill>
                <a:latin typeface="Carlito" pitchFamily="34" charset="0"/>
                <a:ea typeface="Carlito" pitchFamily="34" charset="-122"/>
                <a:cs typeface="Carlito" pitchFamily="34" charset="-120"/>
              </a:rPr>
              <a:t>Deep lessons</a:t>
            </a:r>
            <a:endParaRPr lang="en-US" sz="800" dirty="0"/>
          </a:p>
        </p:txBody>
      </p:sp>
      <p:sp>
        <p:nvSpPr>
          <p:cNvPr id="11" name="Text 9"/>
          <p:cNvSpPr/>
          <p:nvPr/>
        </p:nvSpPr>
        <p:spPr>
          <a:xfrm>
            <a:off x="5775722" y="1750219"/>
            <a:ext cx="1371600" cy="1160859"/>
          </a:xfrm>
          <a:prstGeom prst="roundRect">
            <a:avLst>
              <a:gd name="adj" fmla="val 11487"/>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2" name="Text 10"/>
          <p:cNvSpPr/>
          <p:nvPr/>
        </p:nvSpPr>
        <p:spPr>
          <a:xfrm>
            <a:off x="5922169" y="1882378"/>
            <a:ext cx="1078706" cy="729806"/>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Liberation Sans Narrow" pitchFamily="34" charset="0"/>
                <a:ea typeface="Liberation Sans Narrow" pitchFamily="34" charset="-122"/>
                <a:cs typeface="Liberation Sans Narrow" pitchFamily="34" charset="-120"/>
              </a:rPr>
              <a:t>60% / 80%</a:t>
            </a:r>
            <a:endParaRPr lang="en-US" sz="1913" dirty="0"/>
          </a:p>
        </p:txBody>
      </p:sp>
      <p:sp>
        <p:nvSpPr>
          <p:cNvPr id="13" name="Text 11"/>
          <p:cNvSpPr/>
          <p:nvPr/>
        </p:nvSpPr>
        <p:spPr>
          <a:xfrm>
            <a:off x="5922169" y="2639616"/>
            <a:ext cx="1078706" cy="139303"/>
          </a:xfrm>
          <a:prstGeom prst="rect">
            <a:avLst/>
          </a:prstGeom>
          <a:noFill/>
          <a:ln/>
        </p:spPr>
        <p:txBody>
          <a:bodyPr wrap="none" lIns="0" tIns="0" rIns="0" bIns="0" rtlCol="0" anchor="t"/>
          <a:lstStyle/>
          <a:p>
            <a:pPr algn="l" indent="0" marL="0">
              <a:lnSpc>
                <a:spcPts val="1097"/>
              </a:lnSpc>
              <a:buNone/>
            </a:pPr>
            <a:r>
              <a:rPr lang="en-US" sz="731" dirty="0">
                <a:solidFill>
                  <a:srgbClr val="5B6B85"/>
                </a:solidFill>
                <a:latin typeface="Carlito" pitchFamily="34" charset="0"/>
                <a:ea typeface="Carlito" pitchFamily="34" charset="-122"/>
                <a:cs typeface="Carlito" pitchFamily="34" charset="-120"/>
              </a:rPr>
              <a:t>Quiz / final pass marks</a:t>
            </a:r>
            <a:endParaRPr lang="en-US" sz="731" dirty="0"/>
          </a:p>
        </p:txBody>
      </p:sp>
      <p:sp>
        <p:nvSpPr>
          <p:cNvPr id="14" name="Text 12"/>
          <p:cNvSpPr/>
          <p:nvPr/>
        </p:nvSpPr>
        <p:spPr>
          <a:xfrm>
            <a:off x="7254478" y="1750219"/>
            <a:ext cx="1371600" cy="1160859"/>
          </a:xfrm>
          <a:prstGeom prst="roundRect">
            <a:avLst>
              <a:gd name="adj" fmla="val 11487"/>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5" name="Text 13"/>
          <p:cNvSpPr/>
          <p:nvPr/>
        </p:nvSpPr>
        <p:spPr>
          <a:xfrm>
            <a:off x="7400925" y="1882378"/>
            <a:ext cx="1078706" cy="365474"/>
          </a:xfrm>
          <a:prstGeom prst="rect">
            <a:avLst/>
          </a:prstGeom>
          <a:noFill/>
          <a:ln/>
        </p:spPr>
        <p:txBody>
          <a:bodyPr wrap="none" lIns="0" tIns="0" rIns="0" bIns="0" rtlCol="0" anchor="t">
            <a:normAutofit/>
          </a:bodyPr>
          <a:lstStyle/>
          <a:p>
            <a:pPr algn="l" indent="0" marL="0">
              <a:lnSpc>
                <a:spcPts val="2869"/>
              </a:lnSpc>
              <a:buNone/>
            </a:pPr>
            <a:r>
              <a:rPr lang="en-US" sz="1913" b="1" dirty="0">
                <a:solidFill>
                  <a:srgbClr val="D4A017"/>
                </a:solidFill>
                <a:latin typeface="Tinos" pitchFamily="34" charset="0"/>
                <a:ea typeface="Tinos" pitchFamily="34" charset="-122"/>
                <a:cs typeface="Tinos" pitchFamily="34" charset="-120"/>
              </a:rPr>
              <a:t>PDF</a:t>
            </a:r>
            <a:endParaRPr lang="en-US" sz="1913" dirty="0"/>
          </a:p>
        </p:txBody>
      </p:sp>
      <p:sp>
        <p:nvSpPr>
          <p:cNvPr id="16" name="Text 14"/>
          <p:cNvSpPr/>
          <p:nvPr/>
        </p:nvSpPr>
        <p:spPr>
          <a:xfrm>
            <a:off x="7400925" y="2275284"/>
            <a:ext cx="1078706" cy="164592"/>
          </a:xfrm>
          <a:prstGeom prst="rect">
            <a:avLst/>
          </a:prstGeom>
          <a:noFill/>
          <a:ln/>
        </p:spPr>
        <p:txBody>
          <a:bodyPr wrap="none" lIns="0" tIns="0" rIns="0" bIns="0" rtlCol="0" anchor="t"/>
          <a:lstStyle/>
          <a:p>
            <a:pPr algn="l" indent="0" marL="0">
              <a:lnSpc>
                <a:spcPts val="1097"/>
              </a:lnSpc>
              <a:buNone/>
            </a:pPr>
            <a:r>
              <a:rPr lang="en-US" sz="731" dirty="0">
                <a:solidFill>
                  <a:srgbClr val="5B6B85"/>
                </a:solidFill>
                <a:latin typeface="Carlito" pitchFamily="34" charset="0"/>
                <a:ea typeface="Carlito" pitchFamily="34" charset="-122"/>
                <a:cs typeface="Carlito" pitchFamily="34" charset="-120"/>
              </a:rPr>
              <a:t>Certificate on pass</a:t>
            </a:r>
            <a:endParaRPr lang="en-US" sz="731" dirty="0"/>
          </a:p>
        </p:txBody>
      </p:sp>
      <p:sp>
        <p:nvSpPr>
          <p:cNvPr id="17" name="Text 15"/>
          <p:cNvSpPr/>
          <p:nvPr/>
        </p:nvSpPr>
        <p:spPr>
          <a:xfrm>
            <a:off x="571500" y="4632722"/>
            <a:ext cx="2400412" cy="164592"/>
          </a:xfrm>
          <a:prstGeom prst="rect">
            <a:avLst/>
          </a:prstGeom>
          <a:noFill/>
          <a:ln/>
        </p:spPr>
        <p:txBody>
          <a:bodyPr wrap="square" lIns="0" tIns="0" rIns="0" bIns="0" rtlCol="0" anchor="t"/>
          <a:lstStyle/>
          <a:p>
            <a:pPr algn="l" indent="0" marL="0">
              <a:lnSpc>
                <a:spcPts val="1097"/>
              </a:lnSpc>
              <a:buNone/>
            </a:pPr>
            <a:r>
              <a:rPr lang="en-US" sz="731" dirty="0">
                <a:solidFill>
                  <a:srgbClr val="5B6B85"/>
                </a:solidFill>
                <a:latin typeface="Carlito" pitchFamily="34" charset="0"/>
                <a:ea typeface="Carlito" pitchFamily="34" charset="-122"/>
                <a:cs typeface="Carlito" pitchFamily="34" charset="-120"/>
              </a:rPr>
              <a:t>Study guide PDF &amp; these slides are free at acla.io/courses</a:t>
            </a:r>
            <a:endParaRPr lang="en-US" sz="731" dirty="0"/>
          </a:p>
        </p:txBody>
      </p:sp>
    </p:spTree>
  </p:cSld>
  <p:clrMapOvr>
    <a:masterClrMapping/>
  </p:clrMapOvr>
  <p:transition spd="med" advTm="16000">
    <p:fade/>
  </p:transition>
</p:sld>
</file>

<file path=ppt/slides/slide3.xml><?xml version="1.0" encoding="utf-8"?>
<p:sld xmlns:a="http://schemas.openxmlformats.org/drawingml/2006/main" xmlns:r="http://schemas.openxmlformats.org/officeDocument/2006/relationships" xmlns:p="http://schemas.openxmlformats.org/presentationml/2006/main">
  <p:cSld name="Slide 3">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224627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Carlito" pitchFamily="34" charset="0"/>
                <a:ea typeface="Carlito" pitchFamily="34" charset="-122"/>
                <a:cs typeface="Carlito" pitchFamily="34" charset="-120"/>
              </a:rPr>
              <a:t>LEARNING OUTCOMES</a:t>
            </a:r>
            <a:endParaRPr lang="en-US" sz="800" dirty="0"/>
          </a:p>
        </p:txBody>
      </p:sp>
      <p:sp>
        <p:nvSpPr>
          <p:cNvPr id="3" name="Text 1"/>
          <p:cNvSpPr/>
          <p:nvPr/>
        </p:nvSpPr>
        <p:spPr>
          <a:xfrm>
            <a:off x="571500" y="742950"/>
            <a:ext cx="3150745" cy="416624"/>
          </a:xfrm>
          <a:prstGeom prst="rect">
            <a:avLst/>
          </a:prstGeom>
          <a:noFill/>
          <a:ln/>
        </p:spPr>
        <p:txBody>
          <a:bodyPr wrap="none" lIns="0" tIns="0" rIns="0" bIns="0" rtlCol="0" anchor="t"/>
          <a:lstStyle/>
          <a:p>
            <a:pPr algn="l" indent="0" marL="0">
              <a:lnSpc>
                <a:spcPts val="3038"/>
              </a:lnSpc>
              <a:buNone/>
            </a:pPr>
            <a:r>
              <a:rPr lang="en-US" sz="2025" b="1" dirty="0">
                <a:solidFill>
                  <a:srgbClr val="152238"/>
                </a:solidFill>
                <a:latin typeface="Tinos" pitchFamily="34" charset="0"/>
                <a:ea typeface="Tinos" pitchFamily="34" charset="-122"/>
                <a:cs typeface="Tinos" pitchFamily="34" charset="-120"/>
              </a:rPr>
              <a:t>What you will be able to do</a:t>
            </a:r>
            <a:endParaRPr lang="en-US" sz="2025" dirty="0"/>
          </a:p>
        </p:txBody>
      </p:sp>
      <p:sp>
        <p:nvSpPr>
          <p:cNvPr id="4" name="Text 2"/>
          <p:cNvSpPr/>
          <p:nvPr/>
        </p:nvSpPr>
        <p:spPr>
          <a:xfrm>
            <a:off x="575072" y="1289447"/>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707231" y="1407319"/>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6" name="Text 4"/>
          <p:cNvSpPr/>
          <p:nvPr/>
        </p:nvSpPr>
        <p:spPr>
          <a:xfrm>
            <a:off x="707231" y="1407319"/>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1</a:t>
            </a:r>
            <a:endParaRPr lang="en-US" sz="844" dirty="0"/>
          </a:p>
        </p:txBody>
      </p:sp>
      <p:sp>
        <p:nvSpPr>
          <p:cNvPr id="7" name="Text 5"/>
          <p:cNvSpPr/>
          <p:nvPr/>
        </p:nvSpPr>
        <p:spPr>
          <a:xfrm>
            <a:off x="1035844" y="1407319"/>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Define human resource management and describe its core functions</a:t>
            </a:r>
            <a:endParaRPr lang="en-US" sz="816" dirty="0"/>
          </a:p>
        </p:txBody>
      </p:sp>
      <p:sp>
        <p:nvSpPr>
          <p:cNvPr id="8" name="Text 6"/>
          <p:cNvSpPr/>
          <p:nvPr/>
        </p:nvSpPr>
        <p:spPr>
          <a:xfrm>
            <a:off x="4654153" y="1289447"/>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86313" y="1407319"/>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10" name="Text 8"/>
          <p:cNvSpPr/>
          <p:nvPr/>
        </p:nvSpPr>
        <p:spPr>
          <a:xfrm>
            <a:off x="4786313" y="1407319"/>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2</a:t>
            </a:r>
            <a:endParaRPr lang="en-US" sz="844" dirty="0"/>
          </a:p>
        </p:txBody>
      </p:sp>
      <p:sp>
        <p:nvSpPr>
          <p:cNvPr id="11" name="Text 9"/>
          <p:cNvSpPr/>
          <p:nvPr/>
        </p:nvSpPr>
        <p:spPr>
          <a:xfrm>
            <a:off x="5114925" y="1407319"/>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Trace the historical evolution of HR from personnel administration to strategic HR</a:t>
            </a:r>
            <a:endParaRPr lang="en-US" sz="816" dirty="0"/>
          </a:p>
        </p:txBody>
      </p:sp>
      <p:sp>
        <p:nvSpPr>
          <p:cNvPr id="12" name="Text 10"/>
          <p:cNvSpPr/>
          <p:nvPr/>
        </p:nvSpPr>
        <p:spPr>
          <a:xfrm>
            <a:off x="575072" y="1943100"/>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707231" y="2060972"/>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14" name="Text 12"/>
          <p:cNvSpPr/>
          <p:nvPr/>
        </p:nvSpPr>
        <p:spPr>
          <a:xfrm>
            <a:off x="707231" y="2060972"/>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3</a:t>
            </a:r>
            <a:endParaRPr lang="en-US" sz="844" dirty="0"/>
          </a:p>
        </p:txBody>
      </p:sp>
      <p:sp>
        <p:nvSpPr>
          <p:cNvPr id="15" name="Text 13"/>
          <p:cNvSpPr/>
          <p:nvPr/>
        </p:nvSpPr>
        <p:spPr>
          <a:xfrm>
            <a:off x="1035844" y="2060972"/>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Explain Ulrich's HR business partner model and the four HR roles</a:t>
            </a:r>
            <a:endParaRPr lang="en-US" sz="816" dirty="0"/>
          </a:p>
        </p:txBody>
      </p:sp>
      <p:sp>
        <p:nvSpPr>
          <p:cNvPr id="16" name="Text 14"/>
          <p:cNvSpPr/>
          <p:nvPr/>
        </p:nvSpPr>
        <p:spPr>
          <a:xfrm>
            <a:off x="4654153" y="1943100"/>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86313" y="2060972"/>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18" name="Text 16"/>
          <p:cNvSpPr/>
          <p:nvPr/>
        </p:nvSpPr>
        <p:spPr>
          <a:xfrm>
            <a:off x="4786313" y="2060972"/>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4</a:t>
            </a:r>
            <a:endParaRPr lang="en-US" sz="844" dirty="0"/>
          </a:p>
        </p:txBody>
      </p:sp>
      <p:sp>
        <p:nvSpPr>
          <p:cNvPr id="19" name="Text 17"/>
          <p:cNvSpPr/>
          <p:nvPr/>
        </p:nvSpPr>
        <p:spPr>
          <a:xfrm>
            <a:off x="5114925" y="2060972"/>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Summarize foundational theories of motivation relevant to people management</a:t>
            </a:r>
            <a:endParaRPr lang="en-US" sz="816" dirty="0"/>
          </a:p>
        </p:txBody>
      </p:sp>
      <p:sp>
        <p:nvSpPr>
          <p:cNvPr id="20" name="Text 18"/>
          <p:cNvSpPr/>
          <p:nvPr/>
        </p:nvSpPr>
        <p:spPr>
          <a:xfrm>
            <a:off x="575072" y="2596753"/>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707231" y="2714625"/>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22" name="Text 20"/>
          <p:cNvSpPr/>
          <p:nvPr/>
        </p:nvSpPr>
        <p:spPr>
          <a:xfrm>
            <a:off x="707231" y="2714625"/>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5</a:t>
            </a:r>
            <a:endParaRPr lang="en-US" sz="844" dirty="0"/>
          </a:p>
        </p:txBody>
      </p:sp>
      <p:sp>
        <p:nvSpPr>
          <p:cNvPr id="23" name="Text 21"/>
          <p:cNvSpPr/>
          <p:nvPr/>
        </p:nvSpPr>
        <p:spPr>
          <a:xfrm>
            <a:off x="1035844" y="2714625"/>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Identify the core competencies of effective HR professionals</a:t>
            </a:r>
            <a:endParaRPr lang="en-US" sz="816" dirty="0"/>
          </a:p>
        </p:txBody>
      </p:sp>
      <p:sp>
        <p:nvSpPr>
          <p:cNvPr id="24" name="Text 22"/>
          <p:cNvSpPr/>
          <p:nvPr/>
        </p:nvSpPr>
        <p:spPr>
          <a:xfrm>
            <a:off x="4654153" y="2596753"/>
            <a:ext cx="3971925" cy="546497"/>
          </a:xfrm>
          <a:prstGeom prst="roundRect">
            <a:avLst>
              <a:gd name="adj" fmla="val 2440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5" name="Text 23"/>
          <p:cNvSpPr/>
          <p:nvPr/>
        </p:nvSpPr>
        <p:spPr>
          <a:xfrm>
            <a:off x="4786313" y="2714625"/>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26" name="Text 24"/>
          <p:cNvSpPr/>
          <p:nvPr/>
        </p:nvSpPr>
        <p:spPr>
          <a:xfrm>
            <a:off x="4786313" y="2714625"/>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6</a:t>
            </a:r>
            <a:endParaRPr lang="en-US" sz="844" dirty="0"/>
          </a:p>
        </p:txBody>
      </p:sp>
      <p:sp>
        <p:nvSpPr>
          <p:cNvPr id="27" name="Text 25"/>
          <p:cNvSpPr/>
          <p:nvPr/>
        </p:nvSpPr>
        <p:spPr>
          <a:xfrm>
            <a:off x="5114925" y="2714625"/>
            <a:ext cx="3378994" cy="310753"/>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Explain the strategic workforce planning process and its link to business strategy</a:t>
            </a:r>
            <a:endParaRPr lang="en-US" sz="816" dirty="0"/>
          </a:p>
        </p:txBody>
      </p:sp>
      <p:sp>
        <p:nvSpPr>
          <p:cNvPr id="28" name="Text 26"/>
          <p:cNvSpPr/>
          <p:nvPr/>
        </p:nvSpPr>
        <p:spPr>
          <a:xfrm>
            <a:off x="575072" y="3250406"/>
            <a:ext cx="3971925" cy="478631"/>
          </a:xfrm>
          <a:prstGeom prst="roundRect">
            <a:avLst>
              <a:gd name="adj" fmla="val 2786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9" name="Text 27"/>
          <p:cNvSpPr/>
          <p:nvPr/>
        </p:nvSpPr>
        <p:spPr>
          <a:xfrm>
            <a:off x="707231" y="3368278"/>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30" name="Text 28"/>
          <p:cNvSpPr/>
          <p:nvPr/>
        </p:nvSpPr>
        <p:spPr>
          <a:xfrm>
            <a:off x="707231" y="3368278"/>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7</a:t>
            </a:r>
            <a:endParaRPr lang="en-US" sz="844" dirty="0"/>
          </a:p>
        </p:txBody>
      </p:sp>
      <p:sp>
        <p:nvSpPr>
          <p:cNvPr id="31" name="Text 29"/>
          <p:cNvSpPr/>
          <p:nvPr/>
        </p:nvSpPr>
        <p:spPr>
          <a:xfrm>
            <a:off x="1035844" y="3368278"/>
            <a:ext cx="3386138" cy="242888"/>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Conduct a job analysis using established methods</a:t>
            </a:r>
            <a:endParaRPr lang="en-US" sz="816" dirty="0"/>
          </a:p>
        </p:txBody>
      </p:sp>
      <p:sp>
        <p:nvSpPr>
          <p:cNvPr id="32" name="Text 30"/>
          <p:cNvSpPr/>
          <p:nvPr/>
        </p:nvSpPr>
        <p:spPr>
          <a:xfrm>
            <a:off x="4654153" y="3250406"/>
            <a:ext cx="3971925" cy="478631"/>
          </a:xfrm>
          <a:prstGeom prst="roundRect">
            <a:avLst>
              <a:gd name="adj" fmla="val 27861"/>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33" name="Text 31"/>
          <p:cNvSpPr/>
          <p:nvPr/>
        </p:nvSpPr>
        <p:spPr>
          <a:xfrm>
            <a:off x="4786313" y="3368278"/>
            <a:ext cx="242888" cy="242888"/>
          </a:xfrm>
          <a:prstGeom prst="roundRect">
            <a:avLst>
              <a:gd name="adj" fmla="val 66667"/>
            </a:avLst>
          </a:prstGeom>
          <a:solidFill>
            <a:srgbClr val="D4A017">
              <a:alpha val="14000"/>
            </a:srgbClr>
          </a:solidFill>
          <a:ln/>
        </p:spPr>
        <p:txBody>
          <a:bodyPr wrap="square" rtlCol="0" anchor="ctr"/>
          <a:lstStyle/>
          <a:p>
            <a:pPr indent="0" marL="0">
              <a:buNone/>
            </a:pPr>
            <a:endParaRPr lang="en-US" dirty="0"/>
          </a:p>
        </p:txBody>
      </p:sp>
      <p:sp>
        <p:nvSpPr>
          <p:cNvPr id="34" name="Text 32"/>
          <p:cNvSpPr/>
          <p:nvPr/>
        </p:nvSpPr>
        <p:spPr>
          <a:xfrm>
            <a:off x="4786313" y="3368278"/>
            <a:ext cx="285750" cy="242888"/>
          </a:xfrm>
          <a:prstGeom prst="rect">
            <a:avLst/>
          </a:prstGeom>
          <a:noFill/>
          <a:ln/>
        </p:spPr>
        <p:txBody>
          <a:bodyPr wrap="none" lIns="0" tIns="0" rIns="0" bIns="0" rtlCol="0" anchor="ctr"/>
          <a:lstStyle/>
          <a:p>
            <a:pPr algn="ctr" indent="0" marL="0">
              <a:lnSpc>
                <a:spcPts val="1266"/>
              </a:lnSpc>
              <a:buNone/>
            </a:pPr>
            <a:r>
              <a:rPr lang="en-US" sz="844" b="1" dirty="0">
                <a:solidFill>
                  <a:srgbClr val="D4A017"/>
                </a:solidFill>
                <a:latin typeface="Liberation Sans Narrow" pitchFamily="34" charset="0"/>
                <a:ea typeface="Liberation Sans Narrow" pitchFamily="34" charset="-122"/>
                <a:cs typeface="Liberation Sans Narrow" pitchFamily="34" charset="-120"/>
              </a:rPr>
              <a:t>8</a:t>
            </a:r>
            <a:endParaRPr lang="en-US" sz="844" dirty="0"/>
          </a:p>
        </p:txBody>
      </p:sp>
      <p:sp>
        <p:nvSpPr>
          <p:cNvPr id="35" name="Text 33"/>
          <p:cNvSpPr/>
          <p:nvPr/>
        </p:nvSpPr>
        <p:spPr>
          <a:xfrm>
            <a:off x="5114925" y="3368278"/>
            <a:ext cx="3378994" cy="242888"/>
          </a:xfrm>
          <a:prstGeom prst="rect">
            <a:avLst/>
          </a:prstGeom>
          <a:noFill/>
          <a:ln/>
        </p:spPr>
        <p:txBody>
          <a:bodyPr wrap="square" lIns="0" tIns="0" rIns="0" bIns="0" rtlCol="0" anchor="t"/>
          <a:lstStyle/>
          <a:p>
            <a:pPr algn="l" indent="0" marL="0">
              <a:lnSpc>
                <a:spcPts val="1223"/>
              </a:lnSpc>
              <a:buNone/>
            </a:pPr>
            <a:r>
              <a:rPr lang="en-US" sz="816" dirty="0">
                <a:solidFill>
                  <a:srgbClr val="33425C"/>
                </a:solidFill>
                <a:latin typeface="Carlito" pitchFamily="34" charset="0"/>
                <a:ea typeface="Carlito" pitchFamily="34" charset="-122"/>
                <a:cs typeface="Carlito" pitchFamily="34" charset="-120"/>
              </a:rPr>
              <a:t>Write a legally sound and effective job description</a:t>
            </a:r>
            <a:endParaRPr lang="en-US" sz="816" dirty="0"/>
          </a:p>
        </p:txBody>
      </p:sp>
    </p:spTree>
  </p:cSld>
  <p:clrMapOvr>
    <a:masterClrMapping/>
  </p:clrMapOvr>
  <p:transition spd="med" advTm="14000">
    <p:fade/>
  </p:transition>
</p:sld>
</file>

<file path=ppt/slides/slide4.xml><?xml version="1.0" encoding="utf-8"?>
<p:sld xmlns:a="http://schemas.openxmlformats.org/drawingml/2006/main" xmlns:r="http://schemas.openxmlformats.org/officeDocument/2006/relationships" xmlns:p="http://schemas.openxmlformats.org/presentationml/2006/main">
  <p:cSld name="Slide 4">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D4A017"/>
          </a:solidFill>
          <a:ln/>
        </p:spPr>
        <p:txBody>
          <a:bodyPr wrap="square" rtlCol="0" anchor="ctr"/>
          <a:lstStyle/>
          <a:p>
            <a:pPr indent="0" marL="0">
              <a:buNone/>
            </a:pPr>
            <a:endParaRPr lang="en-US" dirty="0"/>
          </a:p>
        </p:txBody>
      </p:sp>
      <p:sp>
        <p:nvSpPr>
          <p:cNvPr id="3" name="Text 1"/>
          <p:cNvSpPr/>
          <p:nvPr/>
        </p:nvSpPr>
        <p:spPr>
          <a:xfrm>
            <a:off x="571500" y="442913"/>
            <a:ext cx="1341521"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Carlito" pitchFamily="34" charset="0"/>
                <a:ea typeface="Carlito" pitchFamily="34" charset="-122"/>
                <a:cs typeface="Carlito" pitchFamily="34" charset="-120"/>
              </a:rPr>
              <a:t>COURSE MAP</a:t>
            </a:r>
            <a:endParaRPr lang="en-US" sz="800" dirty="0"/>
          </a:p>
        </p:txBody>
      </p:sp>
      <p:sp>
        <p:nvSpPr>
          <p:cNvPr id="4" name="Text 2"/>
          <p:cNvSpPr/>
          <p:nvPr/>
        </p:nvSpPr>
        <p:spPr>
          <a:xfrm>
            <a:off x="571500" y="757238"/>
            <a:ext cx="2560515" cy="416624"/>
          </a:xfrm>
          <a:prstGeom prst="rect">
            <a:avLst/>
          </a:prstGeom>
          <a:noFill/>
          <a:ln/>
        </p:spPr>
        <p:txBody>
          <a:bodyPr wrap="none" lIns="0" tIns="0" rIns="0" bIns="0" rtlCol="0" anchor="t"/>
          <a:lstStyle/>
          <a:p>
            <a:pPr algn="l" indent="0" marL="0">
              <a:lnSpc>
                <a:spcPts val="3038"/>
              </a:lnSpc>
              <a:buNone/>
            </a:pPr>
            <a:r>
              <a:rPr lang="en-US" sz="2025" b="1" dirty="0">
                <a:solidFill>
                  <a:srgbClr val="F2F5F9"/>
                </a:solidFill>
                <a:latin typeface="Tinos" pitchFamily="34" charset="0"/>
                <a:ea typeface="Tinos" pitchFamily="34" charset="-122"/>
                <a:cs typeface="Tinos" pitchFamily="34" charset="-120"/>
              </a:rPr>
              <a:t>Your learning journey</a:t>
            </a:r>
            <a:endParaRPr lang="en-US" sz="2025" dirty="0"/>
          </a:p>
        </p:txBody>
      </p:sp>
      <p:sp>
        <p:nvSpPr>
          <p:cNvPr id="5" name="Shape 3"/>
          <p:cNvSpPr/>
          <p:nvPr/>
        </p:nvSpPr>
        <p:spPr>
          <a:xfrm>
            <a:off x="571500" y="1771650"/>
            <a:ext cx="7715250" cy="0"/>
          </a:xfrm>
          <a:prstGeom prst="line">
            <a:avLst/>
          </a:prstGeom>
          <a:noFill/>
          <a:ln w="7144">
            <a:solidFill>
              <a:srgbClr val="9FB3CE"/>
            </a:solidFill>
            <a:prstDash val="solid"/>
          </a:ln>
        </p:spPr>
      </p:sp>
      <p:sp>
        <p:nvSpPr>
          <p:cNvPr id="6" name="Text 4"/>
          <p:cNvSpPr/>
          <p:nvPr/>
        </p:nvSpPr>
        <p:spPr>
          <a:xfrm>
            <a:off x="571500" y="1378744"/>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7" name="Text 5"/>
          <p:cNvSpPr/>
          <p:nvPr/>
        </p:nvSpPr>
        <p:spPr>
          <a:xfrm>
            <a:off x="571500" y="1378744"/>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01</a:t>
            </a:r>
            <a:endParaRPr lang="en-US" sz="956" dirty="0"/>
          </a:p>
        </p:txBody>
      </p:sp>
      <p:sp>
        <p:nvSpPr>
          <p:cNvPr id="8" name="Text 6"/>
          <p:cNvSpPr/>
          <p:nvPr/>
        </p:nvSpPr>
        <p:spPr>
          <a:xfrm>
            <a:off x="1000125" y="1378744"/>
            <a:ext cx="2815102"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Foundations of Human Resource Management</a:t>
            </a:r>
            <a:endParaRPr lang="en-US" sz="928" dirty="0"/>
          </a:p>
        </p:txBody>
      </p:sp>
      <p:sp>
        <p:nvSpPr>
          <p:cNvPr id="9" name="Text 7"/>
          <p:cNvSpPr/>
          <p:nvPr/>
        </p:nvSpPr>
        <p:spPr>
          <a:xfrm>
            <a:off x="1000125" y="1569839"/>
            <a:ext cx="2736905"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5 lessons · 10m</a:t>
            </a:r>
            <a:endParaRPr lang="en-US" sz="800" dirty="0"/>
          </a:p>
        </p:txBody>
      </p:sp>
      <p:sp>
        <p:nvSpPr>
          <p:cNvPr id="10" name="Shape 8"/>
          <p:cNvSpPr/>
          <p:nvPr/>
        </p:nvSpPr>
        <p:spPr>
          <a:xfrm>
            <a:off x="571500" y="2232422"/>
            <a:ext cx="7715250" cy="0"/>
          </a:xfrm>
          <a:prstGeom prst="line">
            <a:avLst/>
          </a:prstGeom>
          <a:noFill/>
          <a:ln w="7144">
            <a:solidFill>
              <a:srgbClr val="9FB3CE"/>
            </a:solidFill>
            <a:prstDash val="solid"/>
          </a:ln>
        </p:spPr>
      </p:sp>
      <p:sp>
        <p:nvSpPr>
          <p:cNvPr id="11" name="Text 9"/>
          <p:cNvSpPr/>
          <p:nvPr/>
        </p:nvSpPr>
        <p:spPr>
          <a:xfrm>
            <a:off x="571500" y="1839516"/>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12" name="Text 10"/>
          <p:cNvSpPr/>
          <p:nvPr/>
        </p:nvSpPr>
        <p:spPr>
          <a:xfrm>
            <a:off x="571500" y="1839516"/>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02</a:t>
            </a:r>
            <a:endParaRPr lang="en-US" sz="956" dirty="0"/>
          </a:p>
        </p:txBody>
      </p:sp>
      <p:sp>
        <p:nvSpPr>
          <p:cNvPr id="13" name="Text 11"/>
          <p:cNvSpPr/>
          <p:nvPr/>
        </p:nvSpPr>
        <p:spPr>
          <a:xfrm>
            <a:off x="1000125" y="1839516"/>
            <a:ext cx="2277807"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Workforce Planning and Job Analysis</a:t>
            </a:r>
            <a:endParaRPr lang="en-US" sz="928" dirty="0"/>
          </a:p>
        </p:txBody>
      </p:sp>
      <p:sp>
        <p:nvSpPr>
          <p:cNvPr id="14" name="Text 12"/>
          <p:cNvSpPr/>
          <p:nvPr/>
        </p:nvSpPr>
        <p:spPr>
          <a:xfrm>
            <a:off x="1000125" y="2030611"/>
            <a:ext cx="2214535"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5 lessons · 10m</a:t>
            </a:r>
            <a:endParaRPr lang="en-US" sz="800" dirty="0"/>
          </a:p>
        </p:txBody>
      </p:sp>
      <p:sp>
        <p:nvSpPr>
          <p:cNvPr id="15" name="Shape 13"/>
          <p:cNvSpPr/>
          <p:nvPr/>
        </p:nvSpPr>
        <p:spPr>
          <a:xfrm>
            <a:off x="571500" y="2693194"/>
            <a:ext cx="7715250" cy="0"/>
          </a:xfrm>
          <a:prstGeom prst="line">
            <a:avLst/>
          </a:prstGeom>
          <a:noFill/>
          <a:ln w="7144">
            <a:solidFill>
              <a:srgbClr val="9FB3CE"/>
            </a:solidFill>
            <a:prstDash val="solid"/>
          </a:ln>
        </p:spPr>
      </p:sp>
      <p:sp>
        <p:nvSpPr>
          <p:cNvPr id="16" name="Text 14"/>
          <p:cNvSpPr/>
          <p:nvPr/>
        </p:nvSpPr>
        <p:spPr>
          <a:xfrm>
            <a:off x="571500" y="2300288"/>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17" name="Text 15"/>
          <p:cNvSpPr/>
          <p:nvPr/>
        </p:nvSpPr>
        <p:spPr>
          <a:xfrm>
            <a:off x="571500" y="2300288"/>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03</a:t>
            </a:r>
            <a:endParaRPr lang="en-US" sz="956" dirty="0"/>
          </a:p>
        </p:txBody>
      </p:sp>
      <p:sp>
        <p:nvSpPr>
          <p:cNvPr id="18" name="Text 16"/>
          <p:cNvSpPr/>
          <p:nvPr/>
        </p:nvSpPr>
        <p:spPr>
          <a:xfrm>
            <a:off x="1000125" y="2300288"/>
            <a:ext cx="2397876"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Recruitment, Selection and Onboarding</a:t>
            </a:r>
            <a:endParaRPr lang="en-US" sz="928" dirty="0"/>
          </a:p>
        </p:txBody>
      </p:sp>
      <p:sp>
        <p:nvSpPr>
          <p:cNvPr id="19" name="Text 17"/>
          <p:cNvSpPr/>
          <p:nvPr/>
        </p:nvSpPr>
        <p:spPr>
          <a:xfrm>
            <a:off x="1000125" y="2491383"/>
            <a:ext cx="2331268"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6 lessons · 13m</a:t>
            </a:r>
            <a:endParaRPr lang="en-US" sz="800" dirty="0"/>
          </a:p>
        </p:txBody>
      </p:sp>
      <p:sp>
        <p:nvSpPr>
          <p:cNvPr id="20" name="Shape 18"/>
          <p:cNvSpPr/>
          <p:nvPr/>
        </p:nvSpPr>
        <p:spPr>
          <a:xfrm>
            <a:off x="571500" y="3153966"/>
            <a:ext cx="7715250" cy="0"/>
          </a:xfrm>
          <a:prstGeom prst="line">
            <a:avLst/>
          </a:prstGeom>
          <a:noFill/>
          <a:ln w="7144">
            <a:solidFill>
              <a:srgbClr val="9FB3CE"/>
            </a:solidFill>
            <a:prstDash val="solid"/>
          </a:ln>
        </p:spPr>
      </p:sp>
      <p:sp>
        <p:nvSpPr>
          <p:cNvPr id="21" name="Text 19"/>
          <p:cNvSpPr/>
          <p:nvPr/>
        </p:nvSpPr>
        <p:spPr>
          <a:xfrm>
            <a:off x="571500" y="2761059"/>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22" name="Text 20"/>
          <p:cNvSpPr/>
          <p:nvPr/>
        </p:nvSpPr>
        <p:spPr>
          <a:xfrm>
            <a:off x="571500" y="2761059"/>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04</a:t>
            </a:r>
            <a:endParaRPr lang="en-US" sz="956" dirty="0"/>
          </a:p>
        </p:txBody>
      </p:sp>
      <p:sp>
        <p:nvSpPr>
          <p:cNvPr id="23" name="Text 21"/>
          <p:cNvSpPr/>
          <p:nvPr/>
        </p:nvSpPr>
        <p:spPr>
          <a:xfrm>
            <a:off x="1000125" y="2761059"/>
            <a:ext cx="2199811"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Training, Learning and Development</a:t>
            </a:r>
            <a:endParaRPr lang="en-US" sz="928" dirty="0"/>
          </a:p>
        </p:txBody>
      </p:sp>
      <p:sp>
        <p:nvSpPr>
          <p:cNvPr id="24" name="Text 22"/>
          <p:cNvSpPr/>
          <p:nvPr/>
        </p:nvSpPr>
        <p:spPr>
          <a:xfrm>
            <a:off x="1000125" y="2952155"/>
            <a:ext cx="2138705"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5 lessons · 10m</a:t>
            </a:r>
            <a:endParaRPr lang="en-US" sz="800" dirty="0"/>
          </a:p>
        </p:txBody>
      </p:sp>
      <p:sp>
        <p:nvSpPr>
          <p:cNvPr id="25" name="Shape 23"/>
          <p:cNvSpPr/>
          <p:nvPr/>
        </p:nvSpPr>
        <p:spPr>
          <a:xfrm>
            <a:off x="571500" y="3614738"/>
            <a:ext cx="7715250" cy="0"/>
          </a:xfrm>
          <a:prstGeom prst="line">
            <a:avLst/>
          </a:prstGeom>
          <a:noFill/>
          <a:ln w="7144">
            <a:solidFill>
              <a:srgbClr val="9FB3CE"/>
            </a:solidFill>
            <a:prstDash val="solid"/>
          </a:ln>
        </p:spPr>
      </p:sp>
      <p:sp>
        <p:nvSpPr>
          <p:cNvPr id="26" name="Text 24"/>
          <p:cNvSpPr/>
          <p:nvPr/>
        </p:nvSpPr>
        <p:spPr>
          <a:xfrm>
            <a:off x="571500" y="3221831"/>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27" name="Text 25"/>
          <p:cNvSpPr/>
          <p:nvPr/>
        </p:nvSpPr>
        <p:spPr>
          <a:xfrm>
            <a:off x="571500" y="3221831"/>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05</a:t>
            </a:r>
            <a:endParaRPr lang="en-US" sz="956" dirty="0"/>
          </a:p>
        </p:txBody>
      </p:sp>
      <p:sp>
        <p:nvSpPr>
          <p:cNvPr id="28" name="Text 26"/>
          <p:cNvSpPr/>
          <p:nvPr/>
        </p:nvSpPr>
        <p:spPr>
          <a:xfrm>
            <a:off x="1000125" y="3221831"/>
            <a:ext cx="1547654" cy="163663"/>
          </a:xfrm>
          <a:prstGeom prst="rect">
            <a:avLst/>
          </a:prstGeom>
          <a:noFill/>
          <a:ln/>
        </p:spPr>
        <p:txBody>
          <a:bodyPr wrap="non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Performance Management</a:t>
            </a:r>
            <a:endParaRPr lang="en-US" sz="928" dirty="0"/>
          </a:p>
        </p:txBody>
      </p:sp>
      <p:sp>
        <p:nvSpPr>
          <p:cNvPr id="29" name="Text 27"/>
          <p:cNvSpPr/>
          <p:nvPr/>
        </p:nvSpPr>
        <p:spPr>
          <a:xfrm>
            <a:off x="1000125" y="3412927"/>
            <a:ext cx="1547654"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5 lessons · 10m</a:t>
            </a:r>
            <a:endParaRPr lang="en-US" sz="800" dirty="0"/>
          </a:p>
        </p:txBody>
      </p:sp>
      <p:sp>
        <p:nvSpPr>
          <p:cNvPr id="30" name="Shape 28"/>
          <p:cNvSpPr/>
          <p:nvPr/>
        </p:nvSpPr>
        <p:spPr>
          <a:xfrm>
            <a:off x="571500" y="4075509"/>
            <a:ext cx="7715250" cy="0"/>
          </a:xfrm>
          <a:prstGeom prst="line">
            <a:avLst/>
          </a:prstGeom>
          <a:noFill/>
          <a:ln w="7144">
            <a:solidFill>
              <a:srgbClr val="9FB3CE"/>
            </a:solidFill>
            <a:prstDash val="solid"/>
          </a:ln>
        </p:spPr>
      </p:sp>
      <p:sp>
        <p:nvSpPr>
          <p:cNvPr id="31" name="Text 29"/>
          <p:cNvSpPr/>
          <p:nvPr/>
        </p:nvSpPr>
        <p:spPr>
          <a:xfrm>
            <a:off x="571500" y="3682603"/>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32" name="Text 30"/>
          <p:cNvSpPr/>
          <p:nvPr/>
        </p:nvSpPr>
        <p:spPr>
          <a:xfrm>
            <a:off x="571500" y="3682603"/>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06</a:t>
            </a:r>
            <a:endParaRPr lang="en-US" sz="956" dirty="0"/>
          </a:p>
        </p:txBody>
      </p:sp>
      <p:sp>
        <p:nvSpPr>
          <p:cNvPr id="33" name="Text 31"/>
          <p:cNvSpPr/>
          <p:nvPr/>
        </p:nvSpPr>
        <p:spPr>
          <a:xfrm>
            <a:off x="1000125" y="3682603"/>
            <a:ext cx="2614867"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Compensation, Benefits and Total Rewards</a:t>
            </a:r>
            <a:endParaRPr lang="en-US" sz="928" dirty="0"/>
          </a:p>
        </p:txBody>
      </p:sp>
      <p:sp>
        <p:nvSpPr>
          <p:cNvPr id="34" name="Text 32"/>
          <p:cNvSpPr/>
          <p:nvPr/>
        </p:nvSpPr>
        <p:spPr>
          <a:xfrm>
            <a:off x="1000125" y="3873698"/>
            <a:ext cx="2542232"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5 lessons · 10m</a:t>
            </a:r>
            <a:endParaRPr lang="en-US" sz="800" dirty="0"/>
          </a:p>
        </p:txBody>
      </p:sp>
      <p:sp>
        <p:nvSpPr>
          <p:cNvPr id="35" name="Shape 33"/>
          <p:cNvSpPr/>
          <p:nvPr/>
        </p:nvSpPr>
        <p:spPr>
          <a:xfrm>
            <a:off x="571500" y="4536281"/>
            <a:ext cx="7715250" cy="0"/>
          </a:xfrm>
          <a:prstGeom prst="line">
            <a:avLst/>
          </a:prstGeom>
          <a:noFill/>
          <a:ln w="7144">
            <a:solidFill>
              <a:srgbClr val="9FB3CE"/>
            </a:solidFill>
            <a:prstDash val="solid"/>
          </a:ln>
        </p:spPr>
      </p:sp>
      <p:sp>
        <p:nvSpPr>
          <p:cNvPr id="36" name="Text 34"/>
          <p:cNvSpPr/>
          <p:nvPr/>
        </p:nvSpPr>
        <p:spPr>
          <a:xfrm>
            <a:off x="571500" y="4143375"/>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37" name="Text 35"/>
          <p:cNvSpPr/>
          <p:nvPr/>
        </p:nvSpPr>
        <p:spPr>
          <a:xfrm>
            <a:off x="571500" y="4143375"/>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07</a:t>
            </a:r>
            <a:endParaRPr lang="en-US" sz="956" dirty="0"/>
          </a:p>
        </p:txBody>
      </p:sp>
      <p:sp>
        <p:nvSpPr>
          <p:cNvPr id="38" name="Text 36"/>
          <p:cNvSpPr/>
          <p:nvPr/>
        </p:nvSpPr>
        <p:spPr>
          <a:xfrm>
            <a:off x="1000125" y="4143375"/>
            <a:ext cx="2681170"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Employee Relations, Compliance and Ethics</a:t>
            </a:r>
            <a:endParaRPr lang="en-US" sz="928" dirty="0"/>
          </a:p>
        </p:txBody>
      </p:sp>
      <p:sp>
        <p:nvSpPr>
          <p:cNvPr id="39" name="Text 37"/>
          <p:cNvSpPr/>
          <p:nvPr/>
        </p:nvSpPr>
        <p:spPr>
          <a:xfrm>
            <a:off x="1000125" y="4334470"/>
            <a:ext cx="2606693"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6 lessons · 13m</a:t>
            </a:r>
            <a:endParaRPr lang="en-US" sz="800" dirty="0"/>
          </a:p>
        </p:txBody>
      </p:sp>
      <p:sp>
        <p:nvSpPr>
          <p:cNvPr id="40" name="Shape 38"/>
          <p:cNvSpPr/>
          <p:nvPr/>
        </p:nvSpPr>
        <p:spPr>
          <a:xfrm>
            <a:off x="571500" y="4997053"/>
            <a:ext cx="7715250" cy="0"/>
          </a:xfrm>
          <a:prstGeom prst="line">
            <a:avLst/>
          </a:prstGeom>
          <a:noFill/>
          <a:ln w="7144">
            <a:solidFill>
              <a:srgbClr val="9FB3CE"/>
            </a:solidFill>
            <a:prstDash val="solid"/>
          </a:ln>
        </p:spPr>
      </p:sp>
      <p:sp>
        <p:nvSpPr>
          <p:cNvPr id="41" name="Text 39"/>
          <p:cNvSpPr/>
          <p:nvPr/>
        </p:nvSpPr>
        <p:spPr>
          <a:xfrm>
            <a:off x="571500" y="4604147"/>
            <a:ext cx="314325" cy="314325"/>
          </a:xfrm>
          <a:prstGeom prst="roundRect">
            <a:avLst>
              <a:gd name="adj" fmla="val 36364"/>
            </a:avLst>
          </a:prstGeom>
          <a:solidFill>
            <a:srgbClr val="D4A017">
              <a:alpha val="16000"/>
            </a:srgbClr>
          </a:solidFill>
          <a:ln/>
        </p:spPr>
        <p:txBody>
          <a:bodyPr wrap="square" rtlCol="0" anchor="ctr"/>
          <a:lstStyle/>
          <a:p>
            <a:pPr indent="0" marL="0">
              <a:buNone/>
            </a:pPr>
            <a:endParaRPr lang="en-US" dirty="0"/>
          </a:p>
        </p:txBody>
      </p:sp>
      <p:sp>
        <p:nvSpPr>
          <p:cNvPr id="42" name="Text 40"/>
          <p:cNvSpPr/>
          <p:nvPr/>
        </p:nvSpPr>
        <p:spPr>
          <a:xfrm>
            <a:off x="571500" y="4604147"/>
            <a:ext cx="371475" cy="314325"/>
          </a:xfrm>
          <a:prstGeom prst="rect">
            <a:avLst/>
          </a:prstGeom>
          <a:noFill/>
          <a:ln/>
        </p:spPr>
        <p:txBody>
          <a:bodyPr wrap="none" lIns="0" tIns="0" rIns="0" bIns="0" rtlCol="0" anchor="ctr"/>
          <a:lstStyle/>
          <a:p>
            <a:pPr algn="ctr" indent="0" marL="0">
              <a:lnSpc>
                <a:spcPts val="1434"/>
              </a:lnSpc>
              <a:buNone/>
            </a:pPr>
            <a:r>
              <a:rPr lang="en-US" sz="956" b="1" dirty="0">
                <a:solidFill>
                  <a:srgbClr val="E9C46A"/>
                </a:solidFill>
                <a:latin typeface="Liberation Sans Narrow" pitchFamily="34" charset="0"/>
                <a:ea typeface="Liberation Sans Narrow" pitchFamily="34" charset="-122"/>
                <a:cs typeface="Liberation Sans Narrow" pitchFamily="34" charset="-120"/>
              </a:rPr>
              <a:t>08</a:t>
            </a:r>
            <a:endParaRPr lang="en-US" sz="956" dirty="0"/>
          </a:p>
        </p:txBody>
      </p:sp>
      <p:sp>
        <p:nvSpPr>
          <p:cNvPr id="43" name="Text 41"/>
          <p:cNvSpPr/>
          <p:nvPr/>
        </p:nvSpPr>
        <p:spPr>
          <a:xfrm>
            <a:off x="1000125" y="4604147"/>
            <a:ext cx="2822335" cy="163663"/>
          </a:xfrm>
          <a:prstGeom prst="rect">
            <a:avLst/>
          </a:prstGeom>
          <a:noFill/>
          <a:ln/>
        </p:spPr>
        <p:txBody>
          <a:bodyPr wrap="square" lIns="0" tIns="0" rIns="0" bIns="0" rtlCol="0" anchor="t">
            <a:normAutofit/>
          </a:bodyPr>
          <a:lstStyle/>
          <a:p>
            <a:pPr algn="l" indent="0" marL="0">
              <a:lnSpc>
                <a:spcPts val="1392"/>
              </a:lnSpc>
              <a:buNone/>
            </a:pPr>
            <a:r>
              <a:rPr lang="en-US" sz="928" dirty="0">
                <a:solidFill>
                  <a:srgbClr val="F2F5F9"/>
                </a:solidFill>
                <a:latin typeface="Carlito" pitchFamily="34" charset="0"/>
                <a:ea typeface="Carlito" pitchFamily="34" charset="-122"/>
                <a:cs typeface="Carlito" pitchFamily="34" charset="-120"/>
              </a:rPr>
              <a:t>Strategic HR, Analytics and the Future of Work</a:t>
            </a:r>
            <a:endParaRPr lang="en-US" sz="928" dirty="0"/>
          </a:p>
        </p:txBody>
      </p:sp>
      <p:sp>
        <p:nvSpPr>
          <p:cNvPr id="44" name="Text 42"/>
          <p:cNvSpPr/>
          <p:nvPr/>
        </p:nvSpPr>
        <p:spPr>
          <a:xfrm>
            <a:off x="1000125" y="4795242"/>
            <a:ext cx="2743937" cy="133945"/>
          </a:xfrm>
          <a:prstGeom prst="rect">
            <a:avLst/>
          </a:prstGeom>
          <a:noFill/>
          <a:ln/>
        </p:spPr>
        <p:txBody>
          <a:bodyPr wrap="none" lIns="0" tIns="0" rIns="0" bIns="0" rtlCol="0" anchor="t"/>
          <a:lstStyle/>
          <a:p>
            <a:pPr algn="l" indent="0" marL="0">
              <a:lnSpc>
                <a:spcPts val="1055"/>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6 lessons · 23m</a:t>
            </a:r>
            <a:endParaRPr lang="en-US" sz="800" dirty="0"/>
          </a:p>
        </p:txBody>
      </p:sp>
    </p:spTree>
  </p:cSld>
  <p:clrMapOvr>
    <a:masterClrMapping/>
  </p:clrMapOvr>
  <p:transition spd="med" advTm="14000">
    <p:fade/>
  </p:transition>
</p:sld>
</file>

<file path=ppt/slides/slide5.xml><?xml version="1.0" encoding="utf-8"?>
<p:sld xmlns:a="http://schemas.openxmlformats.org/drawingml/2006/main" xmlns:r="http://schemas.openxmlformats.org/officeDocument/2006/relationships" xmlns:p="http://schemas.openxmlformats.org/presentationml/2006/main">
  <p:cSld name="Slide 5">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01 · 5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Foundations of Human Resource Management</a:t>
            </a:r>
            <a:endParaRPr lang="en-US" sz="2475" dirty="0"/>
          </a:p>
        </p:txBody>
      </p:sp>
      <p:sp>
        <p:nvSpPr>
          <p:cNvPr id="6" name="Text 3"/>
          <p:cNvSpPr/>
          <p:nvPr/>
        </p:nvSpPr>
        <p:spPr>
          <a:xfrm>
            <a:off x="571500" y="2286000"/>
            <a:ext cx="6143625" cy="629275"/>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HRM is a strategic discipline that balances organizational performance with employee well-being. HR has evolved from administrative record-keeping to a strategic, data-informed business function. Ulrich's model describes four interconnected HR roles: strategic partner, administrative expert, employee champion, and change agent.</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6.xml><?xml version="1.0" encoding="utf-8"?>
<p:sld xmlns:a="http://schemas.openxmlformats.org/drawingml/2006/main" xmlns:r="http://schemas.openxmlformats.org/officeDocument/2006/relationships" xmlns:p="http://schemas.openxmlformats.org/presentationml/2006/main">
  <p:cSld name="Slide 6">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01</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90129"/>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98724"/>
            <a:ext cx="3416771" cy="153570"/>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What is Human Resource Management?</a:t>
            </a:r>
            <a:endParaRPr lang="en-US" sz="800" dirty="0"/>
          </a:p>
        </p:txBody>
      </p:sp>
      <p:sp>
        <p:nvSpPr>
          <p:cNvPr id="7" name="Text 5"/>
          <p:cNvSpPr/>
          <p:nvPr/>
        </p:nvSpPr>
        <p:spPr>
          <a:xfrm>
            <a:off x="4139969" y="1404417"/>
            <a:ext cx="341563"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11 min</a:t>
            </a:r>
            <a:endParaRPr lang="en-US" sz="675" dirty="0"/>
          </a:p>
        </p:txBody>
      </p:sp>
      <p:sp>
        <p:nvSpPr>
          <p:cNvPr id="8" name="Text 6"/>
          <p:cNvSpPr/>
          <p:nvPr/>
        </p:nvSpPr>
        <p:spPr>
          <a:xfrm>
            <a:off x="4647009" y="1232297"/>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90129"/>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28738"/>
            <a:ext cx="3206539" cy="279946"/>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The Evolution of HR: From Personnel Administration to Strategic Partner</a:t>
            </a:r>
            <a:endParaRPr lang="en-US" sz="800" dirty="0"/>
          </a:p>
        </p:txBody>
      </p:sp>
      <p:sp>
        <p:nvSpPr>
          <p:cNvPr id="11" name="Text 9"/>
          <p:cNvSpPr/>
          <p:nvPr/>
        </p:nvSpPr>
        <p:spPr>
          <a:xfrm>
            <a:off x="8211907" y="1404417"/>
            <a:ext cx="341563"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11 min</a:t>
            </a:r>
            <a:endParaRPr lang="en-US" sz="675" dirty="0"/>
          </a:p>
        </p:txBody>
      </p:sp>
      <p:sp>
        <p:nvSpPr>
          <p:cNvPr id="12" name="Text 10"/>
          <p:cNvSpPr/>
          <p:nvPr/>
        </p:nvSpPr>
        <p:spPr>
          <a:xfrm>
            <a:off x="575072" y="1797993"/>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89443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903028"/>
            <a:ext cx="3416771"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The Four Roles of Strategic HR: Ulrich's Model</a:t>
            </a:r>
            <a:endParaRPr lang="en-US" sz="800" dirty="0"/>
          </a:p>
        </p:txBody>
      </p:sp>
      <p:sp>
        <p:nvSpPr>
          <p:cNvPr id="15" name="Text 13"/>
          <p:cNvSpPr/>
          <p:nvPr/>
        </p:nvSpPr>
        <p:spPr>
          <a:xfrm>
            <a:off x="4139969" y="1908721"/>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11 min</a:t>
            </a:r>
            <a:endParaRPr lang="en-US" sz="675" dirty="0"/>
          </a:p>
        </p:txBody>
      </p:sp>
      <p:sp>
        <p:nvSpPr>
          <p:cNvPr id="16" name="Text 14"/>
          <p:cNvSpPr/>
          <p:nvPr/>
        </p:nvSpPr>
        <p:spPr>
          <a:xfrm>
            <a:off x="4647009" y="1797993"/>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89443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903028"/>
            <a:ext cx="3200177"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Foundational Theories of Motivation and Behavior</a:t>
            </a:r>
            <a:endParaRPr lang="en-US" sz="800" dirty="0"/>
          </a:p>
        </p:txBody>
      </p:sp>
      <p:sp>
        <p:nvSpPr>
          <p:cNvPr id="19" name="Text 17"/>
          <p:cNvSpPr/>
          <p:nvPr/>
        </p:nvSpPr>
        <p:spPr>
          <a:xfrm>
            <a:off x="8208726" y="1908721"/>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13 min</a:t>
            </a:r>
            <a:endParaRPr lang="en-US" sz="675" dirty="0"/>
          </a:p>
        </p:txBody>
      </p:sp>
      <p:sp>
        <p:nvSpPr>
          <p:cNvPr id="20" name="Text 18"/>
          <p:cNvSpPr/>
          <p:nvPr/>
        </p:nvSpPr>
        <p:spPr>
          <a:xfrm>
            <a:off x="575072" y="2240905"/>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337346"/>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345941"/>
            <a:ext cx="3416771"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Core Competencies of the Modern HR Professional</a:t>
            </a:r>
            <a:endParaRPr lang="en-US" sz="800" dirty="0"/>
          </a:p>
        </p:txBody>
      </p:sp>
      <p:sp>
        <p:nvSpPr>
          <p:cNvPr id="23" name="Text 21"/>
          <p:cNvSpPr/>
          <p:nvPr/>
        </p:nvSpPr>
        <p:spPr>
          <a:xfrm>
            <a:off x="4139969" y="2351633"/>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11 min</a:t>
            </a:r>
            <a:endParaRPr lang="en-US" sz="675" dirty="0"/>
          </a:p>
        </p:txBody>
      </p:sp>
    </p:spTree>
  </p:cSld>
  <p:clrMapOvr>
    <a:masterClrMapping/>
  </p:clrMapOvr>
  <p:transition spd="med" advTm="12000">
    <p:fade/>
  </p:transition>
</p:sld>
</file>

<file path=ppt/slides/slide7.xml><?xml version="1.0" encoding="utf-8"?>
<p:sld xmlns:a="http://schemas.openxmlformats.org/drawingml/2006/main" xmlns:r="http://schemas.openxmlformats.org/officeDocument/2006/relationships" xmlns:p="http://schemas.openxmlformats.org/presentationml/2006/main">
  <p:cSld name="Slide 7">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01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6473130"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Effective HRM strategically balances organizational needs with employee development to create sustainable competitive advantage.</a:t>
            </a:r>
            <a:endParaRPr lang="en-US" sz="872" dirty="0"/>
          </a:p>
        </p:txBody>
      </p:sp>
      <p:sp>
        <p:nvSpPr>
          <p:cNvPr id="8" name="Text 6"/>
          <p:cNvSpPr/>
          <p:nvPr/>
        </p:nvSpPr>
        <p:spPr>
          <a:xfrm>
            <a:off x="828675" y="1546399"/>
            <a:ext cx="6990981"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What is Human Resource Management?</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7189068"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HR evolution reflects changing societal values, economic conditions, and organizational priorities, requiring continuous adaptation from practition…</a:t>
            </a:r>
            <a:endParaRPr lang="en-US" sz="872" dirty="0"/>
          </a:p>
        </p:txBody>
      </p:sp>
      <p:sp>
        <p:nvSpPr>
          <p:cNvPr id="12" name="Text 10"/>
          <p:cNvSpPr/>
          <p:nvPr/>
        </p:nvSpPr>
        <p:spPr>
          <a:xfrm>
            <a:off x="828675" y="2021235"/>
            <a:ext cx="7189068"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The Evolution of HR: From Personnel Administration to Strategic Partne</a:t>
            </a:r>
            <a:endParaRPr lang="en-US" sz="800"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5387504"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Ulrich's model transforms HR from a support function to a strategic business driver across four essential roles.</a:t>
            </a:r>
            <a:endParaRPr lang="en-US" sz="872" dirty="0"/>
          </a:p>
        </p:txBody>
      </p:sp>
      <p:sp>
        <p:nvSpPr>
          <p:cNvPr id="16" name="Text 14"/>
          <p:cNvSpPr/>
          <p:nvPr/>
        </p:nvSpPr>
        <p:spPr>
          <a:xfrm>
            <a:off x="828675" y="2496071"/>
            <a:ext cx="5818504"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The Four Roles of Strategic HR: Ulrich's Model</a:t>
            </a:r>
            <a:endParaRPr lang="en-US" sz="800"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6032004"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Understanding motivation theories provides a framework for diagnosing and addressing workforce engagement challenges.</a:t>
            </a:r>
            <a:endParaRPr lang="en-US" sz="872" dirty="0"/>
          </a:p>
        </p:txBody>
      </p:sp>
      <p:sp>
        <p:nvSpPr>
          <p:cNvPr id="20" name="Text 18"/>
          <p:cNvSpPr/>
          <p:nvPr/>
        </p:nvSpPr>
        <p:spPr>
          <a:xfrm>
            <a:off x="828675" y="2970907"/>
            <a:ext cx="6032004"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Foundational Theories of Motivation and Behavior</a:t>
            </a:r>
            <a:endParaRPr lang="en-US" sz="800"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6511640"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Modern HR professionals must balance technical expertise with business acumen to drive organizational success in African contexts.</a:t>
            </a:r>
            <a:endParaRPr lang="en-US" sz="872" dirty="0"/>
          </a:p>
        </p:txBody>
      </p:sp>
      <p:sp>
        <p:nvSpPr>
          <p:cNvPr id="24" name="Text 22"/>
          <p:cNvSpPr/>
          <p:nvPr/>
        </p:nvSpPr>
        <p:spPr>
          <a:xfrm>
            <a:off x="828675" y="3445743"/>
            <a:ext cx="7032571"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Core Competencies of the Modern HR Professional</a:t>
            </a:r>
            <a:endParaRPr lang="en-US" sz="800" dirty="0"/>
          </a:p>
        </p:txBody>
      </p:sp>
    </p:spTree>
  </p:cSld>
  <p:clrMapOvr>
    <a:masterClrMapping/>
  </p:clrMapOvr>
  <p:transition spd="med" advTm="12000">
    <p:fade/>
  </p:transition>
</p:sld>
</file>

<file path=ppt/slides/slide8.xml><?xml version="1.0" encoding="utf-8"?>
<p:sld xmlns:a="http://schemas.openxmlformats.org/drawingml/2006/main" xmlns:r="http://schemas.openxmlformats.org/officeDocument/2006/relationships" xmlns:p="http://schemas.openxmlformats.org/presentationml/2006/main">
  <p:cSld name="Slide 8">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p:nvPr/>
        </p:nvSpPr>
        <p:spPr>
          <a:xfrm>
            <a:off x="0" y="0"/>
            <a:ext cx="9144000" cy="5143500"/>
          </a:xfrm>
          <a:prstGeom prst="rect">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14375"/>
            <a:ext cx="851825" cy="1311593"/>
          </a:xfrm>
          <a:prstGeom prst="rect">
            <a:avLst/>
          </a:prstGeom>
          <a:noFill/>
          <a:ln/>
        </p:spPr>
        <p:txBody>
          <a:bodyPr wrap="none" lIns="0" tIns="0" rIns="0" bIns="0" rtlCol="0" anchor="t"/>
          <a:lstStyle/>
          <a:p>
            <a:pPr algn="l" indent="0" marL="0">
              <a:lnSpc>
                <a:spcPts val="9563"/>
              </a:lnSpc>
              <a:buNone/>
            </a:pPr>
            <a:r>
              <a:rPr lang="en-US" sz="9563" dirty="0">
                <a:solidFill>
                  <a:srgbClr val="D4A017">
                    <a:alpha val="25000"/>
                  </a:srgbClr>
                </a:solidFill>
                <a:latin typeface="Tinos" pitchFamily="34" charset="0"/>
                <a:ea typeface="Tinos" pitchFamily="34" charset="-122"/>
                <a:cs typeface="Tinos" pitchFamily="34" charset="-120"/>
              </a:rPr>
              <a:t>“</a:t>
            </a:r>
            <a:endParaRPr lang="en-US" sz="9563" dirty="0"/>
          </a:p>
        </p:txBody>
      </p:sp>
      <p:sp>
        <p:nvSpPr>
          <p:cNvPr id="5" name="Text 2"/>
          <p:cNvSpPr/>
          <p:nvPr/>
        </p:nvSpPr>
        <p:spPr>
          <a:xfrm>
            <a:off x="928688" y="1785938"/>
            <a:ext cx="7143750" cy="1141013"/>
          </a:xfrm>
          <a:prstGeom prst="rect">
            <a:avLst/>
          </a:prstGeom>
          <a:noFill/>
          <a:ln/>
        </p:spPr>
        <p:txBody>
          <a:bodyPr wrap="square" lIns="0" tIns="0" rIns="0" bIns="0" rtlCol="0" anchor="t"/>
          <a:lstStyle/>
          <a:p>
            <a:pPr algn="l" indent="0" marL="0">
              <a:lnSpc>
                <a:spcPts val="2773"/>
              </a:lnSpc>
              <a:buNone/>
            </a:pPr>
            <a:r>
              <a:rPr lang="en-US" sz="1913" b="1" dirty="0">
                <a:solidFill>
                  <a:srgbClr val="F2F5F9"/>
                </a:solidFill>
                <a:latin typeface="Tinos" pitchFamily="34" charset="0"/>
                <a:ea typeface="Tinos" pitchFamily="34" charset="-122"/>
                <a:cs typeface="Tinos" pitchFamily="34" charset="-120"/>
              </a:rPr>
              <a:t>"Our people are not just employees; they are the architects of our digital transformation journey." - Michael Joseph, former Safaricom CEO</a:t>
            </a:r>
            <a:endParaRPr lang="en-US" sz="1913" dirty="0"/>
          </a:p>
        </p:txBody>
      </p:sp>
      <p:sp>
        <p:nvSpPr>
          <p:cNvPr id="6" name="Text 3"/>
          <p:cNvSpPr/>
          <p:nvPr/>
        </p:nvSpPr>
        <p:spPr>
          <a:xfrm>
            <a:off x="928688" y="4196953"/>
            <a:ext cx="3016663" cy="173593"/>
          </a:xfrm>
          <a:prstGeom prst="rect">
            <a:avLst/>
          </a:prstGeom>
          <a:noFill/>
          <a:ln/>
        </p:spPr>
        <p:txBody>
          <a:bodyPr wrap="square" lIns="0" tIns="0" rIns="0" bIns="0" rtlCol="0" anchor="t"/>
          <a:lstStyle/>
          <a:p>
            <a:pPr algn="l" indent="0" marL="0">
              <a:lnSpc>
                <a:spcPts val="1266"/>
              </a:lnSpc>
              <a:buNone/>
            </a:pPr>
            <a:r>
              <a:rPr lang="en-US" sz="844" spc="56" kern="0" dirty="0">
                <a:solidFill>
                  <a:srgbClr val="E9C46A"/>
                </a:solidFill>
                <a:latin typeface="Carlito" pitchFamily="34" charset="0"/>
                <a:ea typeface="Carlito" pitchFamily="34" charset="-122"/>
                <a:cs typeface="Carlito" pitchFamily="34" charset="-120"/>
              </a:rPr>
              <a:t>What is Human Resource Management? · Module 1</a:t>
            </a:r>
            <a:endParaRPr lang="en-US" sz="844" dirty="0"/>
          </a:p>
        </p:txBody>
      </p:sp>
    </p:spTree>
  </p:cSld>
  <p:clrMapOvr>
    <a:masterClrMapping/>
  </p:clrMapOvr>
  <p:transition spd="med" advTm="10000">
    <p:fade/>
  </p:transition>
</p:sld>
</file>

<file path=ppt/slides/slide9.xml><?xml version="1.0" encoding="utf-8"?>
<p:sld xmlns:a="http://schemas.openxmlformats.org/drawingml/2006/main" xmlns:r="http://schemas.openxmlformats.org/officeDocument/2006/relationships" xmlns:p="http://schemas.openxmlformats.org/presentationml/2006/main">
  <p:cSld name="Slide 9">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02 · 5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Workforce Planning and Job Analysis</a:t>
            </a:r>
            <a:endParaRPr lang="en-US" sz="2475" dirty="0"/>
          </a:p>
        </p:txBody>
      </p:sp>
      <p:sp>
        <p:nvSpPr>
          <p:cNvPr id="6" name="Text 3"/>
          <p:cNvSpPr/>
          <p:nvPr/>
        </p:nvSpPr>
        <p:spPr>
          <a:xfrm>
            <a:off x="571500" y="2286000"/>
            <a:ext cx="6143625" cy="629275"/>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Strategic workforce planning connects business strategy to concrete staffing decisions through a repeatable supply-demand-gap cycle. Job analysis is the foundational HR activity that informs recruitment, selection, compensation, and performance management.</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10.xml><?xml version="1.0" encoding="utf-8"?>
<p:sld xmlns:a="http://schemas.openxmlformats.org/drawingml/2006/main" xmlns:r="http://schemas.openxmlformats.org/officeDocument/2006/relationships" xmlns:p="http://schemas.openxmlformats.org/presentationml/2006/main">
  <p:cSld name="Slide 10">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02</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16771"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What is Strategic Workforce Planning?</a:t>
            </a:r>
            <a:endParaRPr lang="en-US" sz="800" dirty="0"/>
          </a:p>
        </p:txBody>
      </p:sp>
      <p:sp>
        <p:nvSpPr>
          <p:cNvPr id="7" name="Text 5"/>
          <p:cNvSpPr/>
          <p:nvPr/>
        </p:nvSpPr>
        <p:spPr>
          <a:xfrm>
            <a:off x="4139969" y="1343025"/>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11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206539"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Demand Forecasting and Supply Analysis Techniques</a:t>
            </a:r>
            <a:endParaRPr lang="en-US" sz="800" dirty="0"/>
          </a:p>
        </p:txBody>
      </p:sp>
      <p:sp>
        <p:nvSpPr>
          <p:cNvPr id="11" name="Text 9"/>
          <p:cNvSpPr/>
          <p:nvPr/>
        </p:nvSpPr>
        <p:spPr>
          <a:xfrm>
            <a:off x="8211907" y="1343025"/>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11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409899"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Job Analysis: The Foundation of HR Practice</a:t>
            </a:r>
            <a:endParaRPr lang="en-US" sz="800" dirty="0"/>
          </a:p>
        </p:txBody>
      </p:sp>
      <p:sp>
        <p:nvSpPr>
          <p:cNvPr id="15" name="Text 13"/>
          <p:cNvSpPr/>
          <p:nvPr/>
        </p:nvSpPr>
        <p:spPr>
          <a:xfrm>
            <a:off x="4136788" y="1785938"/>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10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Job Descriptions and Job Specifications</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9 min</a:t>
            </a:r>
            <a:endParaRPr lang="en-US" sz="675" dirty="0"/>
          </a:p>
        </p:txBody>
      </p:sp>
      <p:sp>
        <p:nvSpPr>
          <p:cNvPr id="20" name="Text 18"/>
          <p:cNvSpPr/>
          <p:nvPr/>
        </p:nvSpPr>
        <p:spPr>
          <a:xfrm>
            <a:off x="575072"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23157"/>
            <a:ext cx="3200177"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Closing Workforce Gaps: Build, Buy, Borrow, or Bridge</a:t>
            </a:r>
            <a:endParaRPr lang="en-US" sz="800" dirty="0"/>
          </a:p>
        </p:txBody>
      </p:sp>
      <p:sp>
        <p:nvSpPr>
          <p:cNvPr id="23" name="Text 21"/>
          <p:cNvSpPr/>
          <p:nvPr/>
        </p:nvSpPr>
        <p:spPr>
          <a:xfrm>
            <a:off x="4136788" y="2228850"/>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10 min</a:t>
            </a:r>
            <a:endParaRPr lang="en-US" sz="675" dirty="0"/>
          </a:p>
        </p:txBody>
      </p:sp>
    </p:spTree>
  </p:cSld>
  <p:clrMapOvr>
    <a:masterClrMapping/>
  </p:clrMapOvr>
  <p:transition spd="med" advTm="12000">
    <p:fade/>
  </p:transition>
</p:sld>
</file>

<file path=ppt/slides/slide11.xml><?xml version="1.0" encoding="utf-8"?>
<p:sld xmlns:a="http://schemas.openxmlformats.org/drawingml/2006/main" xmlns:r="http://schemas.openxmlformats.org/officeDocument/2006/relationships" xmlns:p="http://schemas.openxmlformats.org/presentationml/2006/main">
  <p:cSld name="Slide 11">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02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7338640"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Strategic workforce planning aligns human capital with long-term organizational strategy, moving beyond immediate staffing needs to future-proof or…</a:t>
            </a:r>
            <a:endParaRPr lang="en-US" sz="872" dirty="0"/>
          </a:p>
        </p:txBody>
      </p:sp>
      <p:sp>
        <p:nvSpPr>
          <p:cNvPr id="8" name="Text 6"/>
          <p:cNvSpPr/>
          <p:nvPr/>
        </p:nvSpPr>
        <p:spPr>
          <a:xfrm>
            <a:off x="828675" y="1546399"/>
            <a:ext cx="7567803"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What is Strategic Workforce Planning?</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5847159"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Demand forecasting must balance quantitative techniques with qualitative insights specific to African economic contexts</a:t>
            </a:r>
            <a:endParaRPr lang="en-US" sz="872" dirty="0"/>
          </a:p>
        </p:txBody>
      </p:sp>
      <p:sp>
        <p:nvSpPr>
          <p:cNvPr id="12" name="Text 10"/>
          <p:cNvSpPr/>
          <p:nvPr/>
        </p:nvSpPr>
        <p:spPr>
          <a:xfrm>
            <a:off x="828675" y="2021235"/>
            <a:ext cx="5847159"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Demand Forecasting and Supply Analysis Techniques</a:t>
            </a:r>
            <a:endParaRPr lang="en-US" sz="800"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6955110"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Job analysis transforms vague expectations into precise position requirements, enabling organizations to make evidence-based HR decisions.</a:t>
            </a:r>
            <a:endParaRPr lang="en-US" sz="872" dirty="0"/>
          </a:p>
        </p:txBody>
      </p:sp>
      <p:sp>
        <p:nvSpPr>
          <p:cNvPr id="16" name="Text 14"/>
          <p:cNvSpPr/>
          <p:nvPr/>
        </p:nvSpPr>
        <p:spPr>
          <a:xfrm>
            <a:off x="828675" y="2496071"/>
            <a:ext cx="7511519"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Job Analysis: The Foundation of HR Practice</a:t>
            </a:r>
            <a:endParaRPr lang="en-US" sz="800"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6801631"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Job descriptions and specifications are foundational legal documents that protect both organizations and employees when properly crafted.</a:t>
            </a:r>
            <a:endParaRPr lang="en-US" sz="872" dirty="0"/>
          </a:p>
        </p:txBody>
      </p:sp>
      <p:sp>
        <p:nvSpPr>
          <p:cNvPr id="20" name="Text 18"/>
          <p:cNvSpPr/>
          <p:nvPr/>
        </p:nvSpPr>
        <p:spPr>
          <a:xfrm>
            <a:off x="828675" y="2970907"/>
            <a:ext cx="7345762"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Job Descriptions and Job Specifications</a:t>
            </a:r>
            <a:endParaRPr lang="en-US" sz="800"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5988472"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The optimal workforce strategy depends on organizational context, timeline constraints, and the criticality of required skills.</a:t>
            </a:r>
            <a:endParaRPr lang="en-US" sz="872" dirty="0"/>
          </a:p>
        </p:txBody>
      </p:sp>
      <p:sp>
        <p:nvSpPr>
          <p:cNvPr id="24" name="Text 22"/>
          <p:cNvSpPr/>
          <p:nvPr/>
        </p:nvSpPr>
        <p:spPr>
          <a:xfrm>
            <a:off x="828675" y="3445743"/>
            <a:ext cx="5988472"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Closing Workforce Gaps: Build, Buy, Borrow, or Bridge</a:t>
            </a:r>
            <a:endParaRPr lang="en-US" sz="800" dirty="0"/>
          </a:p>
        </p:txBody>
      </p:sp>
    </p:spTree>
  </p:cSld>
  <p:clrMapOvr>
    <a:masterClrMapping/>
  </p:clrMapOvr>
  <p:transition spd="med" advTm="12000">
    <p:fade/>
  </p:transition>
</p:sld>
</file>

<file path=ppt/slides/slide12.xml><?xml version="1.0" encoding="utf-8"?>
<p:sld xmlns:a="http://schemas.openxmlformats.org/drawingml/2006/main" xmlns:r="http://schemas.openxmlformats.org/officeDocument/2006/relationships" xmlns:p="http://schemas.openxmlformats.org/presentationml/2006/main">
  <p:cSld name="Slide 12">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0" y="0"/>
            <a:ext cx="9144000" cy="5143500"/>
          </a:xfrm>
          <a:prstGeom prst="rect">
            <a:avLst/>
          </a:prstGeom>
        </p:spPr>
      </p:pic>
      <p:sp>
        <p:nvSpPr>
          <p:cNvPr id="3" name="Text 0"/>
          <p:cNvSpPr/>
          <p:nvPr/>
        </p:nvSpPr>
        <p:spPr>
          <a:xfrm>
            <a:off x="0" y="0"/>
            <a:ext cx="9144000" cy="5143500"/>
          </a:xfrm>
          <a:prstGeom prst="rect">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14375"/>
            <a:ext cx="851825" cy="1311593"/>
          </a:xfrm>
          <a:prstGeom prst="rect">
            <a:avLst/>
          </a:prstGeom>
          <a:noFill/>
          <a:ln/>
        </p:spPr>
        <p:txBody>
          <a:bodyPr wrap="none" lIns="0" tIns="0" rIns="0" bIns="0" rtlCol="0" anchor="t"/>
          <a:lstStyle/>
          <a:p>
            <a:pPr algn="l" indent="0" marL="0">
              <a:lnSpc>
                <a:spcPts val="9563"/>
              </a:lnSpc>
              <a:buNone/>
            </a:pPr>
            <a:r>
              <a:rPr lang="en-US" sz="9563" dirty="0">
                <a:solidFill>
                  <a:srgbClr val="D4A017">
                    <a:alpha val="25000"/>
                  </a:srgbClr>
                </a:solidFill>
                <a:latin typeface="Tinos" pitchFamily="34" charset="0"/>
                <a:ea typeface="Tinos" pitchFamily="34" charset="-122"/>
                <a:cs typeface="Tinos" pitchFamily="34" charset="-120"/>
              </a:rPr>
              <a:t>“</a:t>
            </a:r>
            <a:endParaRPr lang="en-US" sz="9563" dirty="0"/>
          </a:p>
        </p:txBody>
      </p:sp>
      <p:sp>
        <p:nvSpPr>
          <p:cNvPr id="5" name="Text 2"/>
          <p:cNvSpPr/>
          <p:nvPr/>
        </p:nvSpPr>
        <p:spPr>
          <a:xfrm>
            <a:off x="928688" y="1785938"/>
            <a:ext cx="7143750" cy="1141013"/>
          </a:xfrm>
          <a:prstGeom prst="rect">
            <a:avLst/>
          </a:prstGeom>
          <a:noFill/>
          <a:ln/>
        </p:spPr>
        <p:txBody>
          <a:bodyPr wrap="square" lIns="0" tIns="0" rIns="0" bIns="0" rtlCol="0" anchor="t"/>
          <a:lstStyle/>
          <a:p>
            <a:pPr algn="l" indent="0" marL="0">
              <a:lnSpc>
                <a:spcPts val="2773"/>
              </a:lnSpc>
              <a:buNone/>
            </a:pPr>
            <a:r>
              <a:rPr lang="en-US" sz="1913" b="1" dirty="0">
                <a:solidFill>
                  <a:srgbClr val="F2F5F9"/>
                </a:solidFill>
                <a:latin typeface="Tinos" pitchFamily="34" charset="0"/>
                <a:ea typeface="Tinos" pitchFamily="34" charset="-122"/>
                <a:cs typeface="Tinos" pitchFamily="34" charset="-120"/>
              </a:rPr>
              <a:t>"Strategic workforce planning is not about predicting the future—it's about creating an organization agile enough to thrive in whatever future emerges."</a:t>
            </a:r>
            <a:endParaRPr lang="en-US" sz="1913" dirty="0"/>
          </a:p>
        </p:txBody>
      </p:sp>
      <p:sp>
        <p:nvSpPr>
          <p:cNvPr id="6" name="Text 3"/>
          <p:cNvSpPr/>
          <p:nvPr/>
        </p:nvSpPr>
        <p:spPr>
          <a:xfrm>
            <a:off x="928688" y="4196953"/>
            <a:ext cx="2928299" cy="173593"/>
          </a:xfrm>
          <a:prstGeom prst="rect">
            <a:avLst/>
          </a:prstGeom>
          <a:noFill/>
          <a:ln/>
        </p:spPr>
        <p:txBody>
          <a:bodyPr wrap="square" lIns="0" tIns="0" rIns="0" bIns="0" rtlCol="0" anchor="t"/>
          <a:lstStyle/>
          <a:p>
            <a:pPr algn="l" indent="0" marL="0">
              <a:lnSpc>
                <a:spcPts val="1266"/>
              </a:lnSpc>
              <a:buNone/>
            </a:pPr>
            <a:r>
              <a:rPr lang="en-US" sz="844" spc="56" kern="0" dirty="0">
                <a:solidFill>
                  <a:srgbClr val="E9C46A"/>
                </a:solidFill>
                <a:latin typeface="Carlito" pitchFamily="34" charset="0"/>
                <a:ea typeface="Carlito" pitchFamily="34" charset="-122"/>
                <a:cs typeface="Carlito" pitchFamily="34" charset="-120"/>
              </a:rPr>
              <a:t>What is Strategic Workforce Planning? · Module 2</a:t>
            </a:r>
            <a:endParaRPr lang="en-US" sz="844" dirty="0"/>
          </a:p>
        </p:txBody>
      </p:sp>
    </p:spTree>
  </p:cSld>
  <p:clrMapOvr>
    <a:masterClrMapping/>
  </p:clrMapOvr>
  <p:transition spd="med" advTm="10000">
    <p:fade/>
  </p:transition>
</p:sld>
</file>

<file path=ppt/slides/slide13.xml><?xml version="1.0" encoding="utf-8"?>
<p:sld xmlns:a="http://schemas.openxmlformats.org/drawingml/2006/main" xmlns:r="http://schemas.openxmlformats.org/officeDocument/2006/relationships" xmlns:p="http://schemas.openxmlformats.org/presentationml/2006/main">
  <p:cSld name="Slide 13">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03 · 6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Recruitment, Selection and Onboarding</a:t>
            </a:r>
            <a:endParaRPr lang="en-US" sz="2475" dirty="0"/>
          </a:p>
        </p:txBody>
      </p:sp>
      <p:sp>
        <p:nvSpPr>
          <p:cNvPr id="6" name="Text 3"/>
          <p:cNvSpPr/>
          <p:nvPr/>
        </p:nvSpPr>
        <p:spPr>
          <a:xfrm>
            <a:off x="571500" y="2286000"/>
            <a:ext cx="6143625" cy="629275"/>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Recruitment success depends on a well-designed funnel and an authentic, differentiated employer value proposition. Internal and external sourcing each have distinct advantages; referral programs are effective but must be monitored for diversity impact.</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14.xml><?xml version="1.0" encoding="utf-8"?>
<p:sld xmlns:a="http://schemas.openxmlformats.org/drawingml/2006/main" xmlns:r="http://schemas.openxmlformats.org/officeDocument/2006/relationships" xmlns:p="http://schemas.openxmlformats.org/presentationml/2006/main">
  <p:cSld name="Slide 14">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03</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09899"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The Recruitment Funnel and Employer Branding</a:t>
            </a:r>
            <a:endParaRPr lang="en-US" sz="800" dirty="0"/>
          </a:p>
        </p:txBody>
      </p:sp>
      <p:sp>
        <p:nvSpPr>
          <p:cNvPr id="7" name="Text 5"/>
          <p:cNvSpPr/>
          <p:nvPr/>
        </p:nvSpPr>
        <p:spPr>
          <a:xfrm>
            <a:off x="4136788" y="1343025"/>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12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09899"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Sourcing Strategies: Internal and External</a:t>
            </a:r>
            <a:endParaRPr lang="en-US" sz="800" dirty="0"/>
          </a:p>
        </p:txBody>
      </p:sp>
      <p:sp>
        <p:nvSpPr>
          <p:cNvPr id="11" name="Text 9"/>
          <p:cNvSpPr/>
          <p:nvPr/>
        </p:nvSpPr>
        <p:spPr>
          <a:xfrm>
            <a:off x="8208726" y="1343025"/>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12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409899"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Reliability and Validity in Selection</a:t>
            </a:r>
            <a:endParaRPr lang="en-US" sz="800" dirty="0"/>
          </a:p>
        </p:txBody>
      </p:sp>
      <p:sp>
        <p:nvSpPr>
          <p:cNvPr id="15" name="Text 13"/>
          <p:cNvSpPr/>
          <p:nvPr/>
        </p:nvSpPr>
        <p:spPr>
          <a:xfrm>
            <a:off x="4136788" y="1785938"/>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12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409899"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Structured Interviewing in Practice</a:t>
            </a:r>
            <a:endParaRPr lang="en-US" sz="800" dirty="0"/>
          </a:p>
        </p:txBody>
      </p:sp>
      <p:sp>
        <p:nvSpPr>
          <p:cNvPr id="19" name="Text 17"/>
          <p:cNvSpPr/>
          <p:nvPr/>
        </p:nvSpPr>
        <p:spPr>
          <a:xfrm>
            <a:off x="8208726" y="1785938"/>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12 min</a:t>
            </a:r>
            <a:endParaRPr lang="en-US" sz="675" dirty="0"/>
          </a:p>
        </p:txBody>
      </p:sp>
      <p:sp>
        <p:nvSpPr>
          <p:cNvPr id="20" name="Text 18"/>
          <p:cNvSpPr/>
          <p:nvPr/>
        </p:nvSpPr>
        <p:spPr>
          <a:xfrm>
            <a:off x="575072"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23157"/>
            <a:ext cx="3315180" cy="148568"/>
          </a:xfrm>
          <a:prstGeom prst="rect">
            <a:avLst/>
          </a:prstGeom>
          <a:noFill/>
          <a:ln/>
        </p:spPr>
        <p:txBody>
          <a:bodyPr wrap="non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Why Onboarding Matters</a:t>
            </a:r>
            <a:endParaRPr lang="en-US" sz="800" dirty="0"/>
          </a:p>
        </p:txBody>
      </p:sp>
      <p:sp>
        <p:nvSpPr>
          <p:cNvPr id="23" name="Text 21"/>
          <p:cNvSpPr/>
          <p:nvPr/>
        </p:nvSpPr>
        <p:spPr>
          <a:xfrm>
            <a:off x="4136788" y="2228850"/>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12 min</a:t>
            </a:r>
            <a:endParaRPr lang="en-US" sz="675" dirty="0"/>
          </a:p>
        </p:txBody>
      </p:sp>
      <p:sp>
        <p:nvSpPr>
          <p:cNvPr id="24" name="Text 22"/>
          <p:cNvSpPr/>
          <p:nvPr/>
        </p:nvSpPr>
        <p:spPr>
          <a:xfrm>
            <a:off x="4647009"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5" name="Text 23"/>
          <p:cNvSpPr/>
          <p:nvPr/>
        </p:nvSpPr>
        <p:spPr>
          <a:xfrm>
            <a:off x="4764881"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6" name="Text 24"/>
          <p:cNvSpPr/>
          <p:nvPr/>
        </p:nvSpPr>
        <p:spPr>
          <a:xfrm>
            <a:off x="5007769" y="2223157"/>
            <a:ext cx="3409899"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Liberation Sans Narrow" pitchFamily="34" charset="0"/>
                <a:ea typeface="Liberation Sans Narrow" pitchFamily="34" charset="-122"/>
                <a:cs typeface="Liberation Sans Narrow" pitchFamily="34" charset="-120"/>
              </a:rPr>
              <a:t>Designing a 30-60-90 Day Plan</a:t>
            </a:r>
            <a:endParaRPr lang="en-US" sz="800" dirty="0"/>
          </a:p>
        </p:txBody>
      </p:sp>
      <p:sp>
        <p:nvSpPr>
          <p:cNvPr id="27" name="Text 25"/>
          <p:cNvSpPr/>
          <p:nvPr/>
        </p:nvSpPr>
        <p:spPr>
          <a:xfrm>
            <a:off x="8208726" y="2228850"/>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13 min</a:t>
            </a:r>
            <a:endParaRPr lang="en-US" sz="675" dirty="0"/>
          </a:p>
        </p:txBody>
      </p:sp>
    </p:spTree>
  </p:cSld>
  <p:clrMapOvr>
    <a:masterClrMapping/>
  </p:clrMapOvr>
  <p:transition spd="med" advTm="12000">
    <p:fade/>
  </p:transition>
</p:sld>
</file>

<file path=ppt/slides/slide15.xml><?xml version="1.0" encoding="utf-8"?>
<p:sld xmlns:a="http://schemas.openxmlformats.org/drawingml/2006/main" xmlns:r="http://schemas.openxmlformats.org/officeDocument/2006/relationships" xmlns:p="http://schemas.openxmlformats.org/presentationml/2006/main">
  <p:cSld name="Slide 15">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03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7248339"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The recruitment funnel represents a critical framework for understanding and optimizing the candidate journey, with each stage requiring tailored s…</a:t>
            </a:r>
            <a:endParaRPr lang="en-US" sz="872" dirty="0"/>
          </a:p>
        </p:txBody>
      </p:sp>
      <p:sp>
        <p:nvSpPr>
          <p:cNvPr id="8" name="Text 6"/>
          <p:cNvSpPr/>
          <p:nvPr/>
        </p:nvSpPr>
        <p:spPr>
          <a:xfrm>
            <a:off x="828675" y="1546399"/>
            <a:ext cx="7567803"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The Recruitment Funnel and Employer Branding</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6419887"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Internal sourcing builds morale and retains knowledge but requires careful management to avoid homogeneity and vacancy chains.</a:t>
            </a:r>
            <a:endParaRPr lang="en-US" sz="872" dirty="0"/>
          </a:p>
        </p:txBody>
      </p:sp>
      <p:sp>
        <p:nvSpPr>
          <p:cNvPr id="12" name="Text 10"/>
          <p:cNvSpPr/>
          <p:nvPr/>
        </p:nvSpPr>
        <p:spPr>
          <a:xfrm>
            <a:off x="828675" y="2021235"/>
            <a:ext cx="6933478"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Sourcing Strategies: Internal and External</a:t>
            </a:r>
            <a:endParaRPr lang="en-US" sz="800"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5551922"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Selection processes grounded in reliability and validity produce better hiring decisions and reduce costly turnover.</a:t>
            </a:r>
            <a:endParaRPr lang="en-US" sz="872" dirty="0"/>
          </a:p>
        </p:txBody>
      </p:sp>
      <p:sp>
        <p:nvSpPr>
          <p:cNvPr id="16" name="Text 14"/>
          <p:cNvSpPr/>
          <p:nvPr/>
        </p:nvSpPr>
        <p:spPr>
          <a:xfrm>
            <a:off x="828675" y="2496071"/>
            <a:ext cx="5996075"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Reliability and Validity in Selection</a:t>
            </a:r>
            <a:endParaRPr lang="en-US" sz="800"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7170316"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Structured interviewing with standardized scoring rubrics produces significantly more reliable and legally defensible hiring decisions than unstruc…</a:t>
            </a:r>
            <a:endParaRPr lang="en-US" sz="872" dirty="0"/>
          </a:p>
        </p:txBody>
      </p:sp>
      <p:sp>
        <p:nvSpPr>
          <p:cNvPr id="20" name="Text 18"/>
          <p:cNvSpPr/>
          <p:nvPr/>
        </p:nvSpPr>
        <p:spPr>
          <a:xfrm>
            <a:off x="828675" y="2970907"/>
            <a:ext cx="7567803"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Structured Interviewing in Practice</a:t>
            </a:r>
            <a:endParaRPr lang="en-US" sz="800"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7204807"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Effective onboarding reduces time-to-productivity by up to 50% and first-year turnover by 67%, making it a critical investment for climate organiza…</a:t>
            </a:r>
            <a:endParaRPr lang="en-US" sz="872" dirty="0"/>
          </a:p>
        </p:txBody>
      </p:sp>
      <p:sp>
        <p:nvSpPr>
          <p:cNvPr id="24" name="Text 22"/>
          <p:cNvSpPr/>
          <p:nvPr/>
        </p:nvSpPr>
        <p:spPr>
          <a:xfrm>
            <a:off x="828675" y="3445743"/>
            <a:ext cx="7458075" cy="128588"/>
          </a:xfrm>
          <a:prstGeom prst="rect">
            <a:avLst/>
          </a:prstGeom>
          <a:noFill/>
          <a:ln/>
        </p:spPr>
        <p:txBody>
          <a:bodyPr wrap="non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Why Onboarding Matters</a:t>
            </a:r>
            <a:endParaRPr lang="en-US" sz="800" dirty="0"/>
          </a:p>
        </p:txBody>
      </p:sp>
      <p:sp>
        <p:nvSpPr>
          <p:cNvPr id="25" name="Shape 23"/>
          <p:cNvSpPr/>
          <p:nvPr/>
        </p:nvSpPr>
        <p:spPr>
          <a:xfrm>
            <a:off x="571500" y="4131320"/>
            <a:ext cx="7715250" cy="0"/>
          </a:xfrm>
          <a:prstGeom prst="line">
            <a:avLst/>
          </a:prstGeom>
          <a:noFill/>
          <a:ln w="7144">
            <a:solidFill>
              <a:srgbClr val="9FB3CE"/>
            </a:solidFill>
            <a:prstDash val="solid"/>
          </a:ln>
        </p:spPr>
      </p:sp>
      <p:sp>
        <p:nvSpPr>
          <p:cNvPr id="26" name="Text 24"/>
          <p:cNvSpPr/>
          <p:nvPr/>
        </p:nvSpPr>
        <p:spPr>
          <a:xfrm>
            <a:off x="571500" y="3745781"/>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7" name="Text 25"/>
          <p:cNvSpPr/>
          <p:nvPr/>
        </p:nvSpPr>
        <p:spPr>
          <a:xfrm>
            <a:off x="828675" y="3738637"/>
            <a:ext cx="4954749"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A well-designed 30-60-90 day plan accelerates productivity and significantly improves retention rates.</a:t>
            </a:r>
            <a:endParaRPr lang="en-US" sz="872" dirty="0"/>
          </a:p>
        </p:txBody>
      </p:sp>
      <p:sp>
        <p:nvSpPr>
          <p:cNvPr id="28" name="Text 26"/>
          <p:cNvSpPr/>
          <p:nvPr/>
        </p:nvSpPr>
        <p:spPr>
          <a:xfrm>
            <a:off x="828675" y="3920579"/>
            <a:ext cx="5351129"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Liberation Sans Narrow" pitchFamily="34" charset="0"/>
                <a:ea typeface="Liberation Sans Narrow" pitchFamily="34" charset="-122"/>
                <a:cs typeface="Liberation Sans Narrow" pitchFamily="34" charset="-120"/>
              </a:rPr>
              <a:t>Designing a 30-60-90 Day Plan</a:t>
            </a:r>
            <a:endParaRPr lang="en-US" sz="800" dirty="0"/>
          </a:p>
        </p:txBody>
      </p:sp>
    </p:spTree>
  </p:cSld>
  <p:clrMapOvr>
    <a:masterClrMapping/>
  </p:clrMapOvr>
  <p:transition spd="med" advTm="12000">
    <p:fade/>
  </p:transition>
</p:sld>
</file>

<file path=ppt/slides/slide16.xml><?xml version="1.0" encoding="utf-8"?>
<p:sld xmlns:a="http://schemas.openxmlformats.org/drawingml/2006/main" xmlns:r="http://schemas.openxmlformats.org/officeDocument/2006/relationships" xmlns:p="http://schemas.openxmlformats.org/presentationml/2006/main">
  <p:cSld name="Slide 16">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04 · 5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Training, Learning and Development</a:t>
            </a:r>
            <a:endParaRPr lang="en-US" sz="2475" dirty="0"/>
          </a:p>
        </p:txBody>
      </p:sp>
      <p:sp>
        <p:nvSpPr>
          <p:cNvPr id="6" name="Text 3"/>
          <p:cNvSpPr/>
          <p:nvPr/>
        </p:nvSpPr>
        <p:spPr>
          <a:xfrm>
            <a:off x="571500" y="2286000"/>
            <a:ext cx="6143625" cy="629275"/>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Training addresses current job performance gaps; development builds capability for future roles and careers. ADDIE (Analysis, Design, Development, Implementation, Evaluation) is a systematic framework for training design. Adult learners are self-directed, experience-rich, and motivated by relevant, applicable learning.</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17.xml><?xml version="1.0" encoding="utf-8"?>
<p:sld xmlns:a="http://schemas.openxmlformats.org/drawingml/2006/main" xmlns:r="http://schemas.openxmlformats.org/officeDocument/2006/relationships" xmlns:p="http://schemas.openxmlformats.org/presentationml/2006/main">
  <p:cSld name="Slide 17">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04</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206539"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Training, Development, and Learning: Clarifying Terms</a:t>
            </a:r>
            <a:endParaRPr lang="en-US" sz="800" dirty="0"/>
          </a:p>
        </p:txBody>
      </p:sp>
      <p:sp>
        <p:nvSpPr>
          <p:cNvPr id="7" name="Text 5"/>
          <p:cNvSpPr/>
          <p:nvPr/>
        </p:nvSpPr>
        <p:spPr>
          <a:xfrm>
            <a:off x="4139969" y="1343025"/>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11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09899"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The ADDIE Model for Training Design</a:t>
            </a:r>
            <a:endParaRPr lang="en-US" sz="800" dirty="0"/>
          </a:p>
        </p:txBody>
      </p:sp>
      <p:sp>
        <p:nvSpPr>
          <p:cNvPr id="11" name="Text 9"/>
          <p:cNvSpPr/>
          <p:nvPr/>
        </p:nvSpPr>
        <p:spPr>
          <a:xfrm>
            <a:off x="8208726" y="1343025"/>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12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416771"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Adult Learning Principles (Andragogy)</a:t>
            </a:r>
            <a:endParaRPr lang="en-US" sz="800" dirty="0"/>
          </a:p>
        </p:txBody>
      </p:sp>
      <p:sp>
        <p:nvSpPr>
          <p:cNvPr id="15" name="Text 13"/>
          <p:cNvSpPr/>
          <p:nvPr/>
        </p:nvSpPr>
        <p:spPr>
          <a:xfrm>
            <a:off x="4139969" y="1785938"/>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11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416771"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Training Delivery Methods</a:t>
            </a:r>
            <a:endParaRPr lang="en-US" sz="800" dirty="0"/>
          </a:p>
        </p:txBody>
      </p:sp>
      <p:sp>
        <p:nvSpPr>
          <p:cNvPr id="19" name="Text 17"/>
          <p:cNvSpPr/>
          <p:nvPr/>
        </p:nvSpPr>
        <p:spPr>
          <a:xfrm>
            <a:off x="8211907" y="1785938"/>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11 min</a:t>
            </a:r>
            <a:endParaRPr lang="en-US" sz="675" dirty="0"/>
          </a:p>
        </p:txBody>
      </p:sp>
      <p:sp>
        <p:nvSpPr>
          <p:cNvPr id="20" name="Text 18"/>
          <p:cNvSpPr/>
          <p:nvPr/>
        </p:nvSpPr>
        <p:spPr>
          <a:xfrm>
            <a:off x="575072"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23157"/>
            <a:ext cx="3416771"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Evaluating Training: The Kirkpatrick Model</a:t>
            </a:r>
            <a:endParaRPr lang="en-US" sz="800" dirty="0"/>
          </a:p>
        </p:txBody>
      </p:sp>
      <p:sp>
        <p:nvSpPr>
          <p:cNvPr id="23" name="Text 21"/>
          <p:cNvSpPr/>
          <p:nvPr/>
        </p:nvSpPr>
        <p:spPr>
          <a:xfrm>
            <a:off x="4139969" y="2228850"/>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11 min</a:t>
            </a:r>
            <a:endParaRPr lang="en-US" sz="675" dirty="0"/>
          </a:p>
        </p:txBody>
      </p:sp>
    </p:spTree>
  </p:cSld>
  <p:clrMapOvr>
    <a:masterClrMapping/>
  </p:clrMapOvr>
  <p:transition spd="med" advTm="12000">
    <p:fade/>
  </p:transition>
</p:sld>
</file>

<file path=ppt/slides/slide18.xml><?xml version="1.0" encoding="utf-8"?>
<p:sld xmlns:a="http://schemas.openxmlformats.org/drawingml/2006/main" xmlns:r="http://schemas.openxmlformats.org/officeDocument/2006/relationships" xmlns:p="http://schemas.openxmlformats.org/presentationml/2006/main">
  <p:cSld name="Slide 18">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04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5992825"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Effective climate action requires organizations to balance immediate training needs with long-term development strategies.</a:t>
            </a:r>
            <a:endParaRPr lang="en-US" sz="872" dirty="0"/>
          </a:p>
        </p:txBody>
      </p:sp>
      <p:sp>
        <p:nvSpPr>
          <p:cNvPr id="8" name="Text 6"/>
          <p:cNvSpPr/>
          <p:nvPr/>
        </p:nvSpPr>
        <p:spPr>
          <a:xfrm>
            <a:off x="828675" y="1546399"/>
            <a:ext cx="5992825"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Training, Development, and Learning: Clarifying Terms</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6942386"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The ADDIE model provides a systematic framework for designing training interventions that directly address organizational performance gaps.</a:t>
            </a:r>
            <a:endParaRPr lang="en-US" sz="872" dirty="0"/>
          </a:p>
        </p:txBody>
      </p:sp>
      <p:sp>
        <p:nvSpPr>
          <p:cNvPr id="12" name="Text 10"/>
          <p:cNvSpPr/>
          <p:nvPr/>
        </p:nvSpPr>
        <p:spPr>
          <a:xfrm>
            <a:off x="828675" y="2021235"/>
            <a:ext cx="7497776"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The ADDIE Model for Training Design</a:t>
            </a:r>
            <a:endParaRPr lang="en-US" sz="800"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6395554"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Effective adult learning in African contexts must leverage participants' experience while addressing immediate practical challenges.</a:t>
            </a:r>
            <a:endParaRPr lang="en-US" sz="872" dirty="0"/>
          </a:p>
        </p:txBody>
      </p:sp>
      <p:sp>
        <p:nvSpPr>
          <p:cNvPr id="16" name="Text 14"/>
          <p:cNvSpPr/>
          <p:nvPr/>
        </p:nvSpPr>
        <p:spPr>
          <a:xfrm>
            <a:off x="828675" y="2496071"/>
            <a:ext cx="6907198"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Adult Learning Principles (Andragogy)</a:t>
            </a:r>
            <a:endParaRPr lang="en-US" sz="800"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7240302"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The most effective training delivery methods match specific learning objectives with audience needs, organizational context, and content complexity.</a:t>
            </a:r>
            <a:endParaRPr lang="en-US" sz="872" dirty="0"/>
          </a:p>
        </p:txBody>
      </p:sp>
      <p:sp>
        <p:nvSpPr>
          <p:cNvPr id="20" name="Text 18"/>
          <p:cNvSpPr/>
          <p:nvPr/>
        </p:nvSpPr>
        <p:spPr>
          <a:xfrm>
            <a:off x="828675" y="2970907"/>
            <a:ext cx="7567803"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Training Delivery Methods</a:t>
            </a:r>
            <a:endParaRPr lang="en-US" sz="800"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6448016"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Effective training evaluation requires measuring all four Kirkpatrick levels to capture both immediate reactions and long-term impact.</a:t>
            </a:r>
            <a:endParaRPr lang="en-US" sz="872" dirty="0"/>
          </a:p>
        </p:txBody>
      </p:sp>
      <p:sp>
        <p:nvSpPr>
          <p:cNvPr id="24" name="Text 22"/>
          <p:cNvSpPr/>
          <p:nvPr/>
        </p:nvSpPr>
        <p:spPr>
          <a:xfrm>
            <a:off x="828675" y="3445743"/>
            <a:ext cx="6963857"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Evaluating Training: The Kirkpatrick Model</a:t>
            </a:r>
            <a:endParaRPr lang="en-US" sz="800" dirty="0"/>
          </a:p>
        </p:txBody>
      </p:sp>
    </p:spTree>
  </p:cSld>
  <p:clrMapOvr>
    <a:masterClrMapping/>
  </p:clrMapOvr>
  <p:transition spd="med" advTm="12000">
    <p:fade/>
  </p:transition>
</p:sld>
</file>

<file path=ppt/slides/slide19.xml><?xml version="1.0" encoding="utf-8"?>
<p:sld xmlns:a="http://schemas.openxmlformats.org/drawingml/2006/main" xmlns:r="http://schemas.openxmlformats.org/officeDocument/2006/relationships" xmlns:p="http://schemas.openxmlformats.org/presentationml/2006/main">
  <p:cSld name="Slide 19">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05 · 5 LESSONS</a:t>
            </a:r>
            <a:endParaRPr lang="en-US" sz="800" dirty="0"/>
          </a:p>
        </p:txBody>
      </p:sp>
      <p:sp>
        <p:nvSpPr>
          <p:cNvPr id="5" name="Text 2"/>
          <p:cNvSpPr/>
          <p:nvPr/>
        </p:nvSpPr>
        <p:spPr>
          <a:xfrm>
            <a:off x="571500" y="1143000"/>
            <a:ext cx="7350919" cy="390343"/>
          </a:xfrm>
          <a:prstGeom prst="rect">
            <a:avLst/>
          </a:prstGeom>
          <a:noFill/>
          <a:ln/>
        </p:spPr>
        <p:txBody>
          <a:bodyPr wrap="non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Performance Management</a:t>
            </a:r>
            <a:endParaRPr lang="en-US" sz="2475" dirty="0"/>
          </a:p>
        </p:txBody>
      </p:sp>
      <p:sp>
        <p:nvSpPr>
          <p:cNvPr id="6" name="Text 3"/>
          <p:cNvSpPr/>
          <p:nvPr/>
        </p:nvSpPr>
        <p:spPr>
          <a:xfrm>
            <a:off x="571500" y="2286000"/>
            <a:ext cx="6143625" cy="629275"/>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Performance management is a continuous process; performance appraisal is a periodic snapshot within it. SMART goals and OKRs provide complementary structures for clarifying expectations and driving performance. The SBI model (Situation, Behavior, Impact) supports specific, objective, actionable feedback.</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20.xml><?xml version="1.0" encoding="utf-8"?>
<p:sld xmlns:a="http://schemas.openxmlformats.org/drawingml/2006/main" xmlns:r="http://schemas.openxmlformats.org/officeDocument/2006/relationships" xmlns:p="http://schemas.openxmlformats.org/presentationml/2006/main">
  <p:cSld name="Slide 20">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05</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206539"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Performance Management vs. Performance Appraisal</a:t>
            </a:r>
            <a:endParaRPr lang="en-US" sz="800" dirty="0"/>
          </a:p>
        </p:txBody>
      </p:sp>
      <p:sp>
        <p:nvSpPr>
          <p:cNvPr id="7" name="Text 5"/>
          <p:cNvSpPr/>
          <p:nvPr/>
        </p:nvSpPr>
        <p:spPr>
          <a:xfrm>
            <a:off x="4139969" y="1343025"/>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11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09899"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Goal Setting: SMART Goals and OKRs</a:t>
            </a:r>
            <a:endParaRPr lang="en-US" sz="800" dirty="0"/>
          </a:p>
        </p:txBody>
      </p:sp>
      <p:sp>
        <p:nvSpPr>
          <p:cNvPr id="11" name="Text 9"/>
          <p:cNvSpPr/>
          <p:nvPr/>
        </p:nvSpPr>
        <p:spPr>
          <a:xfrm>
            <a:off x="8208726" y="1343025"/>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14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409899"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Feedback and Multi-Source (360-Degree) Reviews</a:t>
            </a:r>
            <a:endParaRPr lang="en-US" sz="800" dirty="0"/>
          </a:p>
        </p:txBody>
      </p:sp>
      <p:sp>
        <p:nvSpPr>
          <p:cNvPr id="15" name="Text 13"/>
          <p:cNvSpPr/>
          <p:nvPr/>
        </p:nvSpPr>
        <p:spPr>
          <a:xfrm>
            <a:off x="4136788" y="1785938"/>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10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Common Rating Errors and How to Reduce Them</a:t>
            </a:r>
            <a:endParaRPr lang="en-US" sz="800" dirty="0"/>
          </a:p>
        </p:txBody>
      </p:sp>
      <p:sp>
        <p:nvSpPr>
          <p:cNvPr id="19" name="Text 17"/>
          <p:cNvSpPr/>
          <p:nvPr/>
        </p:nvSpPr>
        <p:spPr>
          <a:xfrm>
            <a:off x="8263971" y="1785938"/>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9 min</a:t>
            </a:r>
            <a:endParaRPr lang="en-US" sz="675" dirty="0"/>
          </a:p>
        </p:txBody>
      </p:sp>
      <p:sp>
        <p:nvSpPr>
          <p:cNvPr id="20" name="Text 18"/>
          <p:cNvSpPr/>
          <p:nvPr/>
        </p:nvSpPr>
        <p:spPr>
          <a:xfrm>
            <a:off x="575072"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23157"/>
            <a:ext cx="3409899"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The Shift to Continuous Performance Management</a:t>
            </a:r>
            <a:endParaRPr lang="en-US" sz="800" dirty="0"/>
          </a:p>
        </p:txBody>
      </p:sp>
      <p:sp>
        <p:nvSpPr>
          <p:cNvPr id="23" name="Text 21"/>
          <p:cNvSpPr/>
          <p:nvPr/>
        </p:nvSpPr>
        <p:spPr>
          <a:xfrm>
            <a:off x="4136788" y="2228850"/>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10 min</a:t>
            </a:r>
            <a:endParaRPr lang="en-US" sz="675" dirty="0"/>
          </a:p>
        </p:txBody>
      </p:sp>
    </p:spTree>
  </p:cSld>
  <p:clrMapOvr>
    <a:masterClrMapping/>
  </p:clrMapOvr>
  <p:transition spd="med" advTm="12000">
    <p:fade/>
  </p:transition>
</p:sld>
</file>

<file path=ppt/slides/slide21.xml><?xml version="1.0" encoding="utf-8"?>
<p:sld xmlns:a="http://schemas.openxmlformats.org/drawingml/2006/main" xmlns:r="http://schemas.openxmlformats.org/officeDocument/2006/relationships" xmlns:p="http://schemas.openxmlformats.org/presentationml/2006/main">
  <p:cSld name="Slide 21">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05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6899746"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Performance management is a continuous developmental process, while performance appraisal is a periodic evaluation of past performance.</a:t>
            </a:r>
            <a:endParaRPr lang="en-US" sz="872" dirty="0"/>
          </a:p>
        </p:txBody>
      </p:sp>
      <p:sp>
        <p:nvSpPr>
          <p:cNvPr id="8" name="Text 6"/>
          <p:cNvSpPr/>
          <p:nvPr/>
        </p:nvSpPr>
        <p:spPr>
          <a:xfrm>
            <a:off x="828675" y="1546399"/>
            <a:ext cx="6899746"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Performance Management vs. Performance Appraisal</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6700838"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Effective goal setting bridges individual performance with organizational impact in African contexts, requiring both precision and ambition.</a:t>
            </a:r>
            <a:endParaRPr lang="en-US" sz="872" dirty="0"/>
          </a:p>
        </p:txBody>
      </p:sp>
      <p:sp>
        <p:nvSpPr>
          <p:cNvPr id="12" name="Text 10"/>
          <p:cNvSpPr/>
          <p:nvPr/>
        </p:nvSpPr>
        <p:spPr>
          <a:xfrm>
            <a:off x="828675" y="2021235"/>
            <a:ext cx="7236905"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Goal Setting: SMART Goals and OKRs</a:t>
            </a:r>
            <a:endParaRPr lang="en-US" sz="800"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4751598"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Effective feedback follows the SBI model to ensure specificity, objectivity, and actionable insights.</a:t>
            </a:r>
            <a:endParaRPr lang="en-US" sz="872" dirty="0"/>
          </a:p>
        </p:txBody>
      </p:sp>
      <p:sp>
        <p:nvSpPr>
          <p:cNvPr id="16" name="Text 14"/>
          <p:cNvSpPr/>
          <p:nvPr/>
        </p:nvSpPr>
        <p:spPr>
          <a:xfrm>
            <a:off x="828675" y="2496071"/>
            <a:ext cx="5131726"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Feedback and Multi-Source (360-Degree) Reviews</a:t>
            </a:r>
            <a:endParaRPr lang="en-US" sz="800"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5721921"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Rating errors systematically distort performance data and undermine organizational effectiveness if left unaddressed.</a:t>
            </a:r>
            <a:endParaRPr lang="en-US" sz="872" dirty="0"/>
          </a:p>
        </p:txBody>
      </p:sp>
      <p:sp>
        <p:nvSpPr>
          <p:cNvPr id="20" name="Text 18"/>
          <p:cNvSpPr/>
          <p:nvPr/>
        </p:nvSpPr>
        <p:spPr>
          <a:xfrm>
            <a:off x="828675" y="2970907"/>
            <a:ext cx="6179674"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Common Rating Errors and How to Reduce Them</a:t>
            </a:r>
            <a:endParaRPr lang="en-US" sz="800" dirty="0"/>
          </a:p>
        </p:txBody>
      </p:sp>
      <p:sp>
        <p:nvSpPr>
          <p:cNvPr id="21" name="Shape 19"/>
          <p:cNvSpPr/>
          <p:nvPr/>
        </p:nvSpPr>
        <p:spPr>
          <a:xfrm>
            <a:off x="571500" y="3816995"/>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7458075" cy="315022"/>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Continuous performance management replaces annual reviews with ongoing development conversations that better align with modern work environments.</a:t>
            </a:r>
            <a:endParaRPr lang="en-US" sz="872" dirty="0"/>
          </a:p>
        </p:txBody>
      </p:sp>
      <p:sp>
        <p:nvSpPr>
          <p:cNvPr id="24" name="Text 22"/>
          <p:cNvSpPr/>
          <p:nvPr/>
        </p:nvSpPr>
        <p:spPr>
          <a:xfrm>
            <a:off x="828675" y="3606254"/>
            <a:ext cx="7567803"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The Shift to Continuous Performance Management</a:t>
            </a:r>
            <a:endParaRPr lang="en-US" sz="800" dirty="0"/>
          </a:p>
        </p:txBody>
      </p:sp>
    </p:spTree>
  </p:cSld>
  <p:clrMapOvr>
    <a:masterClrMapping/>
  </p:clrMapOvr>
  <p:transition spd="med" advTm="12000">
    <p:fade/>
  </p:transition>
</p:sld>
</file>

<file path=ppt/slides/slide22.xml><?xml version="1.0" encoding="utf-8"?>
<p:sld xmlns:a="http://schemas.openxmlformats.org/drawingml/2006/main" xmlns:r="http://schemas.openxmlformats.org/officeDocument/2006/relationships" xmlns:p="http://schemas.openxmlformats.org/presentationml/2006/main">
  <p:cSld name="Slide 22">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06 · 5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Compensation, Benefits and Total Rewards</a:t>
            </a:r>
            <a:endParaRPr lang="en-US" sz="2475" dirty="0"/>
          </a:p>
        </p:txBody>
      </p:sp>
      <p:sp>
        <p:nvSpPr>
          <p:cNvPr id="6" name="Text 3"/>
          <p:cNvSpPr/>
          <p:nvPr/>
        </p:nvSpPr>
        <p:spPr>
          <a:xfrm>
            <a:off x="571500" y="2286000"/>
            <a:ext cx="6143625"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Total rewards extends beyond base pay to include benefits, work-life effectiveness, recognition, and development opportunities. Compensation design must balance internal equity, external competitiveness, and individual equity.</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23.xml><?xml version="1.0" encoding="utf-8"?>
<p:sld xmlns:a="http://schemas.openxmlformats.org/drawingml/2006/main" xmlns:r="http://schemas.openxmlformats.org/officeDocument/2006/relationships" xmlns:p="http://schemas.openxmlformats.org/presentationml/2006/main">
  <p:cSld name="Slide 23">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06</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The Total Rewards Framework</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9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09899"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Three Dimensions of Pay Equity</a:t>
            </a:r>
            <a:endParaRPr lang="en-US" sz="800" dirty="0"/>
          </a:p>
        </p:txBody>
      </p:sp>
      <p:sp>
        <p:nvSpPr>
          <p:cNvPr id="11" name="Text 9"/>
          <p:cNvSpPr/>
          <p:nvPr/>
        </p:nvSpPr>
        <p:spPr>
          <a:xfrm>
            <a:off x="8208726" y="1343025"/>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12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409899"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Job Evaluation and Pay Structure Design</a:t>
            </a:r>
            <a:endParaRPr lang="en-US" sz="800" dirty="0"/>
          </a:p>
        </p:txBody>
      </p:sp>
      <p:sp>
        <p:nvSpPr>
          <p:cNvPr id="15" name="Text 13"/>
          <p:cNvSpPr/>
          <p:nvPr/>
        </p:nvSpPr>
        <p:spPr>
          <a:xfrm>
            <a:off x="4136788" y="1785938"/>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14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409899"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Base Pay, Variable Pay, and Long-Term Incentives</a:t>
            </a:r>
            <a:endParaRPr lang="en-US" sz="800" dirty="0"/>
          </a:p>
        </p:txBody>
      </p:sp>
      <p:sp>
        <p:nvSpPr>
          <p:cNvPr id="19" name="Text 17"/>
          <p:cNvSpPr/>
          <p:nvPr/>
        </p:nvSpPr>
        <p:spPr>
          <a:xfrm>
            <a:off x="8208726" y="1785938"/>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14 min</a:t>
            </a:r>
            <a:endParaRPr lang="en-US" sz="675" dirty="0"/>
          </a:p>
        </p:txBody>
      </p:sp>
      <p:sp>
        <p:nvSpPr>
          <p:cNvPr id="20" name="Text 18"/>
          <p:cNvSpPr/>
          <p:nvPr/>
        </p:nvSpPr>
        <p:spPr>
          <a:xfrm>
            <a:off x="575072"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23157"/>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The Strategic Role of Benefits</a:t>
            </a:r>
            <a:endParaRPr lang="en-US" sz="800" dirty="0"/>
          </a:p>
        </p:txBody>
      </p:sp>
      <p:sp>
        <p:nvSpPr>
          <p:cNvPr id="23" name="Text 21"/>
          <p:cNvSpPr/>
          <p:nvPr/>
        </p:nvSpPr>
        <p:spPr>
          <a:xfrm>
            <a:off x="4192033" y="2228850"/>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9 min</a:t>
            </a:r>
            <a:endParaRPr lang="en-US" sz="675" dirty="0"/>
          </a:p>
        </p:txBody>
      </p:sp>
    </p:spTree>
  </p:cSld>
  <p:clrMapOvr>
    <a:masterClrMapping/>
  </p:clrMapOvr>
  <p:transition spd="med" advTm="12000">
    <p:fade/>
  </p:transition>
</p:sld>
</file>

<file path=ppt/slides/slide24.xml><?xml version="1.0" encoding="utf-8"?>
<p:sld xmlns:a="http://schemas.openxmlformats.org/drawingml/2006/main" xmlns:r="http://schemas.openxmlformats.org/officeDocument/2006/relationships" xmlns:p="http://schemas.openxmlformats.org/presentationml/2006/main">
  <p:cSld name="Slide 24">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06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7229810"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A well-designed total rewards strategy aligns with business objectives and addresses diverse employee needs across different workforce segments.</a:t>
            </a:r>
            <a:endParaRPr lang="en-US" sz="872" dirty="0"/>
          </a:p>
        </p:txBody>
      </p:sp>
      <p:sp>
        <p:nvSpPr>
          <p:cNvPr id="8" name="Text 6"/>
          <p:cNvSpPr/>
          <p:nvPr/>
        </p:nvSpPr>
        <p:spPr>
          <a:xfrm>
            <a:off x="828675" y="1546399"/>
            <a:ext cx="7567803"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The Total Rewards Framework</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6758211"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Pay equity requires a balanced approach addressing internal value structures, external competitiveness, and individual treatment fairness.</a:t>
            </a:r>
            <a:endParaRPr lang="en-US" sz="872" dirty="0"/>
          </a:p>
        </p:txBody>
      </p:sp>
      <p:sp>
        <p:nvSpPr>
          <p:cNvPr id="12" name="Text 10"/>
          <p:cNvSpPr/>
          <p:nvPr/>
        </p:nvSpPr>
        <p:spPr>
          <a:xfrm>
            <a:off x="828675" y="2021235"/>
            <a:ext cx="7298868"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Three Dimensions of Pay Equity</a:t>
            </a:r>
            <a:endParaRPr lang="en-US" sz="800"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7127453"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Job evaluation establishes internal equity by systematically determining the relative worth of jobs based on objective factors rather than individu…</a:t>
            </a:r>
            <a:endParaRPr lang="en-US" sz="872" dirty="0"/>
          </a:p>
        </p:txBody>
      </p:sp>
      <p:sp>
        <p:nvSpPr>
          <p:cNvPr id="16" name="Text 14"/>
          <p:cNvSpPr/>
          <p:nvPr/>
        </p:nvSpPr>
        <p:spPr>
          <a:xfrm>
            <a:off x="828675" y="2496071"/>
            <a:ext cx="7567803"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Job Evaluation and Pay Structure Design</a:t>
            </a:r>
            <a:endParaRPr lang="en-US" sz="800"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6283933"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Base pay provides financial stability but must be competitive within the African context to attract and retain climate professionals.</a:t>
            </a:r>
            <a:endParaRPr lang="en-US" sz="872" dirty="0"/>
          </a:p>
        </p:txBody>
      </p:sp>
      <p:sp>
        <p:nvSpPr>
          <p:cNvPr id="20" name="Text 18"/>
          <p:cNvSpPr/>
          <p:nvPr/>
        </p:nvSpPr>
        <p:spPr>
          <a:xfrm>
            <a:off x="828675" y="2970907"/>
            <a:ext cx="6786647"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Base Pay, Variable Pay, and Long-Term Incentives</a:t>
            </a:r>
            <a:endParaRPr lang="en-US" sz="800"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6087033"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Strategic benefits design directly impacts talent attraction, retention, and organizational performance across African markets.</a:t>
            </a:r>
            <a:endParaRPr lang="en-US" sz="872" dirty="0"/>
          </a:p>
        </p:txBody>
      </p:sp>
      <p:sp>
        <p:nvSpPr>
          <p:cNvPr id="24" name="Text 22"/>
          <p:cNvSpPr/>
          <p:nvPr/>
        </p:nvSpPr>
        <p:spPr>
          <a:xfrm>
            <a:off x="828675" y="3445743"/>
            <a:ext cx="6573996"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The Strategic Role of Benefits</a:t>
            </a:r>
            <a:endParaRPr lang="en-US" sz="800" dirty="0"/>
          </a:p>
        </p:txBody>
      </p:sp>
    </p:spTree>
  </p:cSld>
  <p:clrMapOvr>
    <a:masterClrMapping/>
  </p:clrMapOvr>
  <p:transition spd="med" advTm="12000">
    <p:fade/>
  </p:transition>
</p:sld>
</file>

<file path=ppt/slides/slide25.xml><?xml version="1.0" encoding="utf-8"?>
<p:sld xmlns:a="http://schemas.openxmlformats.org/drawingml/2006/main" xmlns:r="http://schemas.openxmlformats.org/officeDocument/2006/relationships" xmlns:p="http://schemas.openxmlformats.org/presentationml/2006/main">
  <p:cSld name="Slide 25">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07 · 6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Employee Relations, Compliance and Ethics</a:t>
            </a:r>
            <a:endParaRPr lang="en-US" sz="2475" dirty="0"/>
          </a:p>
        </p:txBody>
      </p:sp>
      <p:sp>
        <p:nvSpPr>
          <p:cNvPr id="6" name="Text 3"/>
          <p:cNvSpPr/>
          <p:nvPr/>
        </p:nvSpPr>
        <p:spPr>
          <a:xfrm>
            <a:off x="571500" y="2286000"/>
            <a:ext cx="6143625" cy="629275"/>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Satisfaction, engagement, and well-being are related but distinct; sustainable performance requires attention to all three. Engagement surveys are only valuable when paired with transparent, credible follow-through action. The immediate manager is the single largest driver of employee engagement.</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26.xml><?xml version="1.0" encoding="utf-8"?>
<p:sld xmlns:a="http://schemas.openxmlformats.org/drawingml/2006/main" xmlns:r="http://schemas.openxmlformats.org/officeDocument/2006/relationships" xmlns:p="http://schemas.openxmlformats.org/presentationml/2006/main">
  <p:cSld name="Slide 26">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07</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90129"/>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28738"/>
            <a:ext cx="3200177" cy="279946"/>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Satisfaction, Engagement, and Well-being: Related but Distinct Concepts</a:t>
            </a:r>
            <a:endParaRPr lang="en-US" sz="800" dirty="0"/>
          </a:p>
        </p:txBody>
      </p:sp>
      <p:sp>
        <p:nvSpPr>
          <p:cNvPr id="7" name="Text 5"/>
          <p:cNvSpPr/>
          <p:nvPr/>
        </p:nvSpPr>
        <p:spPr>
          <a:xfrm>
            <a:off x="4136788" y="1404417"/>
            <a:ext cx="341563"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10 min</a:t>
            </a:r>
            <a:endParaRPr lang="en-US" sz="675" dirty="0"/>
          </a:p>
        </p:txBody>
      </p:sp>
      <p:sp>
        <p:nvSpPr>
          <p:cNvPr id="8" name="Text 6"/>
          <p:cNvSpPr/>
          <p:nvPr/>
        </p:nvSpPr>
        <p:spPr>
          <a:xfrm>
            <a:off x="4647009" y="1232297"/>
            <a:ext cx="3979069" cy="472827"/>
          </a:xfrm>
          <a:prstGeom prst="roundRect">
            <a:avLst>
              <a:gd name="adj" fmla="val 24174"/>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90129"/>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98724"/>
            <a:ext cx="3409899" cy="153570"/>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Measuring and Acting on Employee Engagement</a:t>
            </a:r>
            <a:endParaRPr lang="en-US" sz="800" dirty="0"/>
          </a:p>
        </p:txBody>
      </p:sp>
      <p:sp>
        <p:nvSpPr>
          <p:cNvPr id="11" name="Text 9"/>
          <p:cNvSpPr/>
          <p:nvPr/>
        </p:nvSpPr>
        <p:spPr>
          <a:xfrm>
            <a:off x="8208726" y="1404417"/>
            <a:ext cx="341563" cy="164592"/>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13 min</a:t>
            </a:r>
            <a:endParaRPr lang="en-US" sz="675" dirty="0"/>
          </a:p>
        </p:txBody>
      </p:sp>
      <p:sp>
        <p:nvSpPr>
          <p:cNvPr id="12" name="Text 10"/>
          <p:cNvSpPr/>
          <p:nvPr/>
        </p:nvSpPr>
        <p:spPr>
          <a:xfrm>
            <a:off x="575072" y="1797993"/>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89443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903028"/>
            <a:ext cx="3416771"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Managing Workplace Conflict and Grievances</a:t>
            </a:r>
            <a:endParaRPr lang="en-US" sz="800" dirty="0"/>
          </a:p>
        </p:txBody>
      </p:sp>
      <p:sp>
        <p:nvSpPr>
          <p:cNvPr id="15" name="Text 13"/>
          <p:cNvSpPr/>
          <p:nvPr/>
        </p:nvSpPr>
        <p:spPr>
          <a:xfrm>
            <a:off x="4139969" y="1908721"/>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11 min</a:t>
            </a:r>
            <a:endParaRPr lang="en-US" sz="675" dirty="0"/>
          </a:p>
        </p:txBody>
      </p:sp>
      <p:sp>
        <p:nvSpPr>
          <p:cNvPr id="16" name="Text 14"/>
          <p:cNvSpPr/>
          <p:nvPr/>
        </p:nvSpPr>
        <p:spPr>
          <a:xfrm>
            <a:off x="4647009" y="1797993"/>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89443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903028"/>
            <a:ext cx="3409899"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Supporting Employee Well-being</a:t>
            </a:r>
            <a:endParaRPr lang="en-US" sz="800" dirty="0"/>
          </a:p>
        </p:txBody>
      </p:sp>
      <p:sp>
        <p:nvSpPr>
          <p:cNvPr id="19" name="Text 17"/>
          <p:cNvSpPr/>
          <p:nvPr/>
        </p:nvSpPr>
        <p:spPr>
          <a:xfrm>
            <a:off x="8208726" y="1908721"/>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12 min</a:t>
            </a:r>
            <a:endParaRPr lang="en-US" sz="675" dirty="0"/>
          </a:p>
        </p:txBody>
      </p:sp>
      <p:sp>
        <p:nvSpPr>
          <p:cNvPr id="20" name="Text 18"/>
          <p:cNvSpPr/>
          <p:nvPr/>
        </p:nvSpPr>
        <p:spPr>
          <a:xfrm>
            <a:off x="575072" y="2240905"/>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337346"/>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345941"/>
            <a:ext cx="3206539" cy="148568"/>
          </a:xfrm>
          <a:prstGeom prst="rect">
            <a:avLst/>
          </a:prstGeom>
          <a:noFill/>
          <a:ln/>
        </p:spPr>
        <p:txBody>
          <a:bodyPr wrap="square" lIns="0" tIns="0" rIns="0" bIns="0" rtlCol="0" anchor="t"/>
          <a:lstStyle/>
          <a:p>
            <a:pPr algn="l" indent="0" marL="0">
              <a:lnSpc>
                <a:spcPts val="1103"/>
              </a:lnSpc>
              <a:buNone/>
            </a:pPr>
            <a:r>
              <a:rPr lang="en-US" sz="788" dirty="0">
                <a:solidFill>
                  <a:srgbClr val="33425C"/>
                </a:solidFill>
                <a:latin typeface="Carlito" pitchFamily="34" charset="0"/>
                <a:ea typeface="Carlito" pitchFamily="34" charset="-122"/>
                <a:cs typeface="Carlito" pitchFamily="34" charset="-120"/>
              </a:rPr>
              <a:t>Discrimination: Disparate Treatment vs. Disparate Impact</a:t>
            </a:r>
            <a:endParaRPr lang="en-US" sz="788" dirty="0"/>
          </a:p>
        </p:txBody>
      </p:sp>
      <p:sp>
        <p:nvSpPr>
          <p:cNvPr id="23" name="Text 21"/>
          <p:cNvSpPr/>
          <p:nvPr/>
        </p:nvSpPr>
        <p:spPr>
          <a:xfrm>
            <a:off x="4139969" y="2351633"/>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11 min</a:t>
            </a:r>
            <a:endParaRPr lang="en-US" sz="675" dirty="0"/>
          </a:p>
        </p:txBody>
      </p:sp>
      <p:sp>
        <p:nvSpPr>
          <p:cNvPr id="24" name="Text 22"/>
          <p:cNvSpPr/>
          <p:nvPr/>
        </p:nvSpPr>
        <p:spPr>
          <a:xfrm>
            <a:off x="4647009" y="2240905"/>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5" name="Text 23"/>
          <p:cNvSpPr/>
          <p:nvPr/>
        </p:nvSpPr>
        <p:spPr>
          <a:xfrm>
            <a:off x="4764881" y="2337346"/>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6" name="Text 24"/>
          <p:cNvSpPr/>
          <p:nvPr/>
        </p:nvSpPr>
        <p:spPr>
          <a:xfrm>
            <a:off x="5007769" y="2345941"/>
            <a:ext cx="3409899"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An Ethical Decision-Making Framework for HR</a:t>
            </a:r>
            <a:endParaRPr lang="en-US" sz="800" dirty="0"/>
          </a:p>
        </p:txBody>
      </p:sp>
      <p:sp>
        <p:nvSpPr>
          <p:cNvPr id="27" name="Text 25"/>
          <p:cNvSpPr/>
          <p:nvPr/>
        </p:nvSpPr>
        <p:spPr>
          <a:xfrm>
            <a:off x="8208726" y="2351633"/>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12 min</a:t>
            </a:r>
            <a:endParaRPr lang="en-US" sz="675" dirty="0"/>
          </a:p>
        </p:txBody>
      </p:sp>
    </p:spTree>
  </p:cSld>
  <p:clrMapOvr>
    <a:masterClrMapping/>
  </p:clrMapOvr>
  <p:transition spd="med" advTm="12000">
    <p:fade/>
  </p:transition>
</p:sld>
</file>

<file path=ppt/slides/slide27.xml><?xml version="1.0" encoding="utf-8"?>
<p:sld xmlns:a="http://schemas.openxmlformats.org/drawingml/2006/main" xmlns:r="http://schemas.openxmlformats.org/officeDocument/2006/relationships" xmlns:p="http://schemas.openxmlformats.org/presentationml/2006/main">
  <p:cSld name="Slide 27">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07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6856661"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Job satisfaction, engagement, and well-being are distinct constructs requiring targeted interventions rather than one-size-fits-all approaches.</a:t>
            </a:r>
            <a:endParaRPr lang="en-US" sz="872" dirty="0"/>
          </a:p>
        </p:txBody>
      </p:sp>
      <p:sp>
        <p:nvSpPr>
          <p:cNvPr id="8" name="Text 6"/>
          <p:cNvSpPr/>
          <p:nvPr/>
        </p:nvSpPr>
        <p:spPr>
          <a:xfrm>
            <a:off x="828675" y="1546399"/>
            <a:ext cx="6856661"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Satisfaction, Engagement, and Well-being: Related but Distinct Concept</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6228569"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Employee engagement measurement without systematic action creates cynicism and disengagement rather than improvement.</a:t>
            </a:r>
            <a:endParaRPr lang="en-US" sz="872" dirty="0"/>
          </a:p>
        </p:txBody>
      </p:sp>
      <p:sp>
        <p:nvSpPr>
          <p:cNvPr id="12" name="Text 10"/>
          <p:cNvSpPr/>
          <p:nvPr/>
        </p:nvSpPr>
        <p:spPr>
          <a:xfrm>
            <a:off x="828675" y="2021235"/>
            <a:ext cx="6726854"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Measuring and Acting on Employee Engagement</a:t>
            </a:r>
            <a:endParaRPr lang="en-US" sz="800"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7316428"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Effective conflict management is not about eliminating disagreements but channeling them constructively to drive innovation and organizational lear…</a:t>
            </a:r>
            <a:endParaRPr lang="en-US" sz="872" dirty="0"/>
          </a:p>
        </p:txBody>
      </p:sp>
      <p:sp>
        <p:nvSpPr>
          <p:cNvPr id="16" name="Text 14"/>
          <p:cNvSpPr/>
          <p:nvPr/>
        </p:nvSpPr>
        <p:spPr>
          <a:xfrm>
            <a:off x="828675" y="2496071"/>
            <a:ext cx="7567803"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Managing Workplace Conflict and Grievances</a:t>
            </a:r>
            <a:endParaRPr lang="en-US" sz="800"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4888892"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Effective well-being strategies address physical, mental, financial, and social dimensions holistically.</a:t>
            </a:r>
            <a:endParaRPr lang="en-US" sz="872" dirty="0"/>
          </a:p>
        </p:txBody>
      </p:sp>
      <p:sp>
        <p:nvSpPr>
          <p:cNvPr id="20" name="Text 18"/>
          <p:cNvSpPr/>
          <p:nvPr/>
        </p:nvSpPr>
        <p:spPr>
          <a:xfrm>
            <a:off x="828675" y="2970907"/>
            <a:ext cx="5280004"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Supporting Employee Well-being</a:t>
            </a:r>
            <a:endParaRPr lang="en-US" sz="800" dirty="0"/>
          </a:p>
        </p:txBody>
      </p:sp>
      <p:sp>
        <p:nvSpPr>
          <p:cNvPr id="21" name="Shape 19"/>
          <p:cNvSpPr/>
          <p:nvPr/>
        </p:nvSpPr>
        <p:spPr>
          <a:xfrm>
            <a:off x="571500" y="3656484"/>
            <a:ext cx="7715250" cy="0"/>
          </a:xfrm>
          <a:prstGeom prst="line">
            <a:avLst/>
          </a:prstGeom>
          <a:noFill/>
          <a:ln w="7144">
            <a:solidFill>
              <a:srgbClr val="9FB3CE"/>
            </a:solidFill>
            <a:prstDash val="solid"/>
          </a:ln>
        </p:spPr>
      </p:sp>
      <p:sp>
        <p:nvSpPr>
          <p:cNvPr id="22" name="Text 20"/>
          <p:cNvSpPr/>
          <p:nvPr/>
        </p:nvSpPr>
        <p:spPr>
          <a:xfrm>
            <a:off x="571500" y="3270945"/>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3" name="Text 21"/>
          <p:cNvSpPr/>
          <p:nvPr/>
        </p:nvSpPr>
        <p:spPr>
          <a:xfrm>
            <a:off x="828675" y="3263801"/>
            <a:ext cx="7219541"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Disparate treatment requires proving intentional discrimination based on protected characteristics, while disparate impact focuses on neutral polic…</a:t>
            </a:r>
            <a:endParaRPr lang="en-US" sz="872" dirty="0"/>
          </a:p>
        </p:txBody>
      </p:sp>
      <p:sp>
        <p:nvSpPr>
          <p:cNvPr id="24" name="Text 22"/>
          <p:cNvSpPr/>
          <p:nvPr/>
        </p:nvSpPr>
        <p:spPr>
          <a:xfrm>
            <a:off x="828675" y="3445743"/>
            <a:ext cx="7219541"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Discrimination: Disparate Treatment vs. Disparate Impact</a:t>
            </a:r>
            <a:endParaRPr lang="en-US" sz="800" dirty="0"/>
          </a:p>
        </p:txBody>
      </p:sp>
      <p:sp>
        <p:nvSpPr>
          <p:cNvPr id="25" name="Shape 23"/>
          <p:cNvSpPr/>
          <p:nvPr/>
        </p:nvSpPr>
        <p:spPr>
          <a:xfrm>
            <a:off x="571500" y="4131320"/>
            <a:ext cx="7715250" cy="0"/>
          </a:xfrm>
          <a:prstGeom prst="line">
            <a:avLst/>
          </a:prstGeom>
          <a:noFill/>
          <a:ln w="7144">
            <a:solidFill>
              <a:srgbClr val="9FB3CE"/>
            </a:solidFill>
            <a:prstDash val="solid"/>
          </a:ln>
        </p:spPr>
      </p:sp>
      <p:sp>
        <p:nvSpPr>
          <p:cNvPr id="26" name="Text 24"/>
          <p:cNvSpPr/>
          <p:nvPr/>
        </p:nvSpPr>
        <p:spPr>
          <a:xfrm>
            <a:off x="571500" y="3745781"/>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27" name="Text 25"/>
          <p:cNvSpPr/>
          <p:nvPr/>
        </p:nvSpPr>
        <p:spPr>
          <a:xfrm>
            <a:off x="828675" y="3738637"/>
            <a:ext cx="7274570"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Ethical HR decision-making requires balancing legal requirements with moral principles, especially in diverse African contexts where formal and inf…</a:t>
            </a:r>
            <a:endParaRPr lang="en-US" sz="872" dirty="0"/>
          </a:p>
        </p:txBody>
      </p:sp>
      <p:sp>
        <p:nvSpPr>
          <p:cNvPr id="28" name="Text 26"/>
          <p:cNvSpPr/>
          <p:nvPr/>
        </p:nvSpPr>
        <p:spPr>
          <a:xfrm>
            <a:off x="828675" y="3920579"/>
            <a:ext cx="7567803"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An Ethical Decision-Making Framework for HR</a:t>
            </a:r>
            <a:endParaRPr lang="en-US" sz="800" dirty="0"/>
          </a:p>
        </p:txBody>
      </p:sp>
    </p:spTree>
  </p:cSld>
  <p:clrMapOvr>
    <a:masterClrMapping/>
  </p:clrMapOvr>
  <p:transition spd="med" advTm="12000">
    <p:fade/>
  </p:transition>
</p:sld>
</file>

<file path=ppt/slides/slide28.xml><?xml version="1.0" encoding="utf-8"?>
<p:sld xmlns:a="http://schemas.openxmlformats.org/drawingml/2006/main" xmlns:r="http://schemas.openxmlformats.org/officeDocument/2006/relationships" xmlns:p="http://schemas.openxmlformats.org/presentationml/2006/main">
  <p:cSld name="Slide 28">
    <p:bg>
      <p:bgPr>
        <a:solidFill>
          <a:srgbClr val="0A192F"/>
        </a:solidFill>
      </p:bgPr>
    </p:bg>
    <p:spTree>
      <p:nvGrpSpPr>
        <p:cNvPr id="1" name=""/>
        <p:cNvGrpSpPr/>
        <p:nvPr/>
      </p:nvGrpSpPr>
      <p:grpSpPr>
        <a:xfrm>
          <a:off x="0" y="0"/>
          <a:ext cx="0" cy="0"/>
          <a:chOff x="0" y="0"/>
          <a:chExt cx="0" cy="0"/>
        </a:xfrm>
      </p:grpSpPr>
      <p:pic>
        <p:nvPicPr>
          <p:cNvPr id="2" name="Image 0" descr="preencoded.png">    </p:cNvPr>
          <p:cNvPicPr>
            <a:picLocks noChangeAspect="1"/>
          </p:cNvPicPr>
          <p:nvPr/>
        </p:nvPicPr>
        <p:blipFill>
          <a:blip r:embed="rId1"/>
          <a:stretch>
            <a:fillRect/>
          </a:stretch>
        </p:blipFill>
        <p:spPr>
          <a:xfrm>
            <a:off x="6643688" y="-642937"/>
            <a:ext cx="3000375" cy="3000375"/>
          </a:xfrm>
          <a:prstGeom prst="rect">
            <a:avLst/>
          </a:prstGeom>
        </p:spPr>
      </p:pic>
      <p:sp>
        <p:nvSpPr>
          <p:cNvPr id="3" name="Text 0"/>
          <p:cNvSpPr/>
          <p:nvPr/>
        </p:nvSpPr>
        <p:spPr>
          <a:xfrm>
            <a:off x="6643688" y="-642937"/>
            <a:ext cx="3000375" cy="3000375"/>
          </a:xfrm>
          <a:prstGeom prst="roundRect">
            <a:avLst>
              <a:gd name="adj" fmla="val 66667"/>
            </a:avLst>
          </a:prstGeom>
          <a:solidFill>
            <a:srgbClr val="FFFFFF">
              <a:alpha val="0"/>
            </a:srgbClr>
          </a:solidFill>
          <a:ln/>
        </p:spPr>
        <p:txBody>
          <a:bodyPr wrap="square" rtlCol="0" anchor="ctr"/>
          <a:lstStyle/>
          <a:p>
            <a:pPr indent="0" marL="0">
              <a:buNone/>
            </a:pPr>
            <a:endParaRPr lang="en-US" dirty="0"/>
          </a:p>
        </p:txBody>
      </p:sp>
      <p:sp>
        <p:nvSpPr>
          <p:cNvPr id="4" name="Text 1"/>
          <p:cNvSpPr/>
          <p:nvPr/>
        </p:nvSpPr>
        <p:spPr>
          <a:xfrm>
            <a:off x="571500" y="700088"/>
            <a:ext cx="2537299"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Liberation Sans Narrow" pitchFamily="34" charset="0"/>
                <a:ea typeface="Liberation Sans Narrow" pitchFamily="34" charset="-122"/>
                <a:cs typeface="Liberation Sans Narrow" pitchFamily="34" charset="-120"/>
              </a:rPr>
              <a:t>MODULE 08 · 6 LESSONS</a:t>
            </a:r>
            <a:endParaRPr lang="en-US" sz="800" dirty="0"/>
          </a:p>
        </p:txBody>
      </p:sp>
      <p:sp>
        <p:nvSpPr>
          <p:cNvPr id="5" name="Text 2"/>
          <p:cNvSpPr/>
          <p:nvPr/>
        </p:nvSpPr>
        <p:spPr>
          <a:xfrm>
            <a:off x="571500" y="1143000"/>
            <a:ext cx="7560945" cy="390343"/>
          </a:xfrm>
          <a:prstGeom prst="rect">
            <a:avLst/>
          </a:prstGeom>
          <a:noFill/>
          <a:ln/>
        </p:spPr>
        <p:txBody>
          <a:bodyPr wrap="square" lIns="0" tIns="0" rIns="0" bIns="0" rtlCol="0" anchor="t"/>
          <a:lstStyle/>
          <a:p>
            <a:pPr algn="l" indent="0" marL="0">
              <a:lnSpc>
                <a:spcPts val="2846"/>
              </a:lnSpc>
              <a:buNone/>
            </a:pPr>
            <a:r>
              <a:rPr lang="en-US" sz="2475" b="1" dirty="0">
                <a:solidFill>
                  <a:srgbClr val="F2F5F9"/>
                </a:solidFill>
                <a:latin typeface="Tinos" pitchFamily="34" charset="0"/>
                <a:ea typeface="Tinos" pitchFamily="34" charset="-122"/>
                <a:cs typeface="Tinos" pitchFamily="34" charset="-120"/>
              </a:rPr>
              <a:t>Strategic HR, Analytics and the Future of Work</a:t>
            </a:r>
            <a:endParaRPr lang="en-US" sz="2475" dirty="0"/>
          </a:p>
        </p:txBody>
      </p:sp>
      <p:sp>
        <p:nvSpPr>
          <p:cNvPr id="6" name="Text 3"/>
          <p:cNvSpPr/>
          <p:nvPr/>
        </p:nvSpPr>
        <p:spPr>
          <a:xfrm>
            <a:off x="571500" y="2286000"/>
            <a:ext cx="6143625"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Diversity, equity, inclusion, and belonging are related but distinct concepts, each requiring deliberate attention. DEI strategy should draw on both a carefully evidenced business case and an independent fairness case.</a:t>
            </a:r>
            <a:endParaRPr lang="en-US" sz="956" dirty="0"/>
          </a:p>
        </p:txBody>
      </p:sp>
      <p:sp>
        <p:nvSpPr>
          <p:cNvPr id="7" name="Text 4"/>
          <p:cNvSpPr/>
          <p:nvPr/>
        </p:nvSpPr>
        <p:spPr>
          <a:xfrm>
            <a:off x="571500" y="4643438"/>
            <a:ext cx="371475" cy="42863"/>
          </a:xfrm>
          <a:prstGeom prst="roundRect">
            <a:avLst>
              <a:gd name="adj" fmla="val 66666"/>
            </a:avLst>
          </a:prstGeom>
          <a:solidFill>
            <a:srgbClr val="D4A017"/>
          </a:solidFill>
          <a:ln/>
        </p:spPr>
        <p:txBody>
          <a:bodyPr wrap="square" rtlCol="0" anchor="ctr"/>
          <a:lstStyle/>
          <a:p>
            <a:pPr indent="0" marL="0">
              <a:buNone/>
            </a:pPr>
            <a:endParaRPr lang="en-US" dirty="0"/>
          </a:p>
        </p:txBody>
      </p:sp>
      <p:sp>
        <p:nvSpPr>
          <p:cNvPr id="8" name="Text 5"/>
          <p:cNvSpPr/>
          <p:nvPr/>
        </p:nvSpPr>
        <p:spPr>
          <a:xfrm>
            <a:off x="1042988" y="4643438"/>
            <a:ext cx="371475" cy="42863"/>
          </a:xfrm>
          <a:prstGeom prst="roundRect">
            <a:avLst>
              <a:gd name="adj" fmla="val 66666"/>
            </a:avLst>
          </a:prstGeom>
          <a:solidFill>
            <a:srgbClr val="9FB3CE">
              <a:alpha val="25000"/>
            </a:srgbClr>
          </a:solidFill>
          <a:ln/>
        </p:spPr>
        <p:txBody>
          <a:bodyPr wrap="square" rtlCol="0" anchor="ctr"/>
          <a:lstStyle/>
          <a:p>
            <a:pPr indent="0" marL="0">
              <a:buNone/>
            </a:pPr>
            <a:endParaRPr lang="en-US" dirty="0"/>
          </a:p>
        </p:txBody>
      </p:sp>
    </p:spTree>
  </p:cSld>
  <p:clrMapOvr>
    <a:masterClrMapping/>
  </p:clrMapOvr>
  <p:transition spd="med" advTm="14000">
    <p:fade/>
  </p:transition>
</p:sld>
</file>

<file path=ppt/slides/slide29.xml><?xml version="1.0" encoding="utf-8"?>
<p:sld xmlns:a="http://schemas.openxmlformats.org/drawingml/2006/main" xmlns:r="http://schemas.openxmlformats.org/officeDocument/2006/relationships" xmlns:p="http://schemas.openxmlformats.org/presentationml/2006/main">
  <p:cSld name="Slide 29">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1244352"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08</a:t>
            </a:r>
            <a:endParaRPr lang="en-US" sz="800" dirty="0"/>
          </a:p>
        </p:txBody>
      </p:sp>
      <p:sp>
        <p:nvSpPr>
          <p:cNvPr id="3" name="Text 1"/>
          <p:cNvSpPr/>
          <p:nvPr/>
        </p:nvSpPr>
        <p:spPr>
          <a:xfrm>
            <a:off x="571500" y="742950"/>
            <a:ext cx="2314274" cy="370332"/>
          </a:xfrm>
          <a:prstGeom prst="rect">
            <a:avLst/>
          </a:prstGeom>
          <a:noFill/>
          <a:ln/>
        </p:spPr>
        <p:txBody>
          <a:bodyPr wrap="none" lIns="0" tIns="0" rIns="0" bIns="0" rtlCol="0" anchor="t"/>
          <a:lstStyle/>
          <a:p>
            <a:pPr algn="l" indent="0" marL="0">
              <a:lnSpc>
                <a:spcPts val="2700"/>
              </a:lnSpc>
              <a:buNone/>
            </a:pPr>
            <a:r>
              <a:rPr lang="en-US" sz="1800" b="1" dirty="0">
                <a:solidFill>
                  <a:srgbClr val="152238"/>
                </a:solidFill>
                <a:latin typeface="Tinos" pitchFamily="34" charset="0"/>
                <a:ea typeface="Tinos" pitchFamily="34" charset="-122"/>
                <a:cs typeface="Tinos" pitchFamily="34" charset="-120"/>
              </a:rPr>
              <a:t>Lessons in this module</a:t>
            </a:r>
            <a:endParaRPr lang="en-US" sz="1800" dirty="0"/>
          </a:p>
        </p:txBody>
      </p:sp>
      <p:sp>
        <p:nvSpPr>
          <p:cNvPr id="4" name="Text 2"/>
          <p:cNvSpPr/>
          <p:nvPr/>
        </p:nvSpPr>
        <p:spPr>
          <a:xfrm>
            <a:off x="575072"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692944"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6" name="Text 4"/>
          <p:cNvSpPr/>
          <p:nvPr/>
        </p:nvSpPr>
        <p:spPr>
          <a:xfrm>
            <a:off x="935831" y="1337332"/>
            <a:ext cx="3247951"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Defining Diversity, Equity, Inclusion, and Belonging</a:t>
            </a:r>
            <a:endParaRPr lang="en-US" sz="800" dirty="0"/>
          </a:p>
        </p:txBody>
      </p:sp>
      <p:sp>
        <p:nvSpPr>
          <p:cNvPr id="7" name="Text 5"/>
          <p:cNvSpPr/>
          <p:nvPr/>
        </p:nvSpPr>
        <p:spPr>
          <a:xfrm>
            <a:off x="4192033"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5 min</a:t>
            </a:r>
            <a:endParaRPr lang="en-US" sz="675" dirty="0"/>
          </a:p>
        </p:txBody>
      </p:sp>
      <p:sp>
        <p:nvSpPr>
          <p:cNvPr id="8" name="Text 6"/>
          <p:cNvSpPr/>
          <p:nvPr/>
        </p:nvSpPr>
        <p:spPr>
          <a:xfrm>
            <a:off x="4647009" y="1232297"/>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4764881" y="1328738"/>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0" name="Text 8"/>
          <p:cNvSpPr/>
          <p:nvPr/>
        </p:nvSpPr>
        <p:spPr>
          <a:xfrm>
            <a:off x="5007769" y="1337332"/>
            <a:ext cx="3461495"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Embedding DEI Across the Employee Lifecycle</a:t>
            </a:r>
            <a:endParaRPr lang="en-US" sz="800" dirty="0"/>
          </a:p>
        </p:txBody>
      </p:sp>
      <p:sp>
        <p:nvSpPr>
          <p:cNvPr id="11" name="Text 9"/>
          <p:cNvSpPr/>
          <p:nvPr/>
        </p:nvSpPr>
        <p:spPr>
          <a:xfrm>
            <a:off x="8263971" y="1343025"/>
            <a:ext cx="278846"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4 min</a:t>
            </a:r>
            <a:endParaRPr lang="en-US" sz="675" dirty="0"/>
          </a:p>
        </p:txBody>
      </p:sp>
      <p:sp>
        <p:nvSpPr>
          <p:cNvPr id="12" name="Text 10"/>
          <p:cNvSpPr/>
          <p:nvPr/>
        </p:nvSpPr>
        <p:spPr>
          <a:xfrm>
            <a:off x="575072"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3" name="Text 11"/>
          <p:cNvSpPr/>
          <p:nvPr/>
        </p:nvSpPr>
        <p:spPr>
          <a:xfrm>
            <a:off x="692944"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4" name="Text 12"/>
          <p:cNvSpPr/>
          <p:nvPr/>
        </p:nvSpPr>
        <p:spPr>
          <a:xfrm>
            <a:off x="935831" y="1780245"/>
            <a:ext cx="3416771"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From HR Metrics to People Analytics</a:t>
            </a:r>
            <a:endParaRPr lang="en-US" sz="800" dirty="0"/>
          </a:p>
        </p:txBody>
      </p:sp>
      <p:sp>
        <p:nvSpPr>
          <p:cNvPr id="15" name="Text 13"/>
          <p:cNvSpPr/>
          <p:nvPr/>
        </p:nvSpPr>
        <p:spPr>
          <a:xfrm>
            <a:off x="4139969" y="1785938"/>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11 min</a:t>
            </a:r>
            <a:endParaRPr lang="en-US" sz="675" dirty="0"/>
          </a:p>
        </p:txBody>
      </p:sp>
      <p:sp>
        <p:nvSpPr>
          <p:cNvPr id="16" name="Text 14"/>
          <p:cNvSpPr/>
          <p:nvPr/>
        </p:nvSpPr>
        <p:spPr>
          <a:xfrm>
            <a:off x="4647009" y="1675209"/>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17" name="Text 15"/>
          <p:cNvSpPr/>
          <p:nvPr/>
        </p:nvSpPr>
        <p:spPr>
          <a:xfrm>
            <a:off x="4764881" y="1771650"/>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18" name="Text 16"/>
          <p:cNvSpPr/>
          <p:nvPr/>
        </p:nvSpPr>
        <p:spPr>
          <a:xfrm>
            <a:off x="5007769" y="1780245"/>
            <a:ext cx="3416771"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Ethical and Responsible Use of Employee Data</a:t>
            </a:r>
            <a:endParaRPr lang="en-US" sz="800" dirty="0"/>
          </a:p>
        </p:txBody>
      </p:sp>
      <p:sp>
        <p:nvSpPr>
          <p:cNvPr id="19" name="Text 17"/>
          <p:cNvSpPr/>
          <p:nvPr/>
        </p:nvSpPr>
        <p:spPr>
          <a:xfrm>
            <a:off x="8211907" y="1785938"/>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11 min</a:t>
            </a:r>
            <a:endParaRPr lang="en-US" sz="675" dirty="0"/>
          </a:p>
        </p:txBody>
      </p:sp>
      <p:sp>
        <p:nvSpPr>
          <p:cNvPr id="20" name="Text 18"/>
          <p:cNvSpPr/>
          <p:nvPr/>
        </p:nvSpPr>
        <p:spPr>
          <a:xfrm>
            <a:off x="575072"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1" name="Text 19"/>
          <p:cNvSpPr/>
          <p:nvPr/>
        </p:nvSpPr>
        <p:spPr>
          <a:xfrm>
            <a:off x="692944"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2" name="Text 20"/>
          <p:cNvSpPr/>
          <p:nvPr/>
        </p:nvSpPr>
        <p:spPr>
          <a:xfrm>
            <a:off x="935831" y="2223157"/>
            <a:ext cx="3409899"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Organizational Design Fundamentals</a:t>
            </a:r>
            <a:endParaRPr lang="en-US" sz="800" dirty="0"/>
          </a:p>
        </p:txBody>
      </p:sp>
      <p:sp>
        <p:nvSpPr>
          <p:cNvPr id="23" name="Text 21"/>
          <p:cNvSpPr/>
          <p:nvPr/>
        </p:nvSpPr>
        <p:spPr>
          <a:xfrm>
            <a:off x="4136788" y="2228850"/>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13 min</a:t>
            </a:r>
            <a:endParaRPr lang="en-US" sz="675" dirty="0"/>
          </a:p>
        </p:txBody>
      </p:sp>
      <p:sp>
        <p:nvSpPr>
          <p:cNvPr id="24" name="Text 22"/>
          <p:cNvSpPr/>
          <p:nvPr/>
        </p:nvSpPr>
        <p:spPr>
          <a:xfrm>
            <a:off x="4647009" y="2118122"/>
            <a:ext cx="3979069" cy="350044"/>
          </a:xfrm>
          <a:prstGeom prst="roundRect">
            <a:avLst>
              <a:gd name="adj" fmla="val 32653"/>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25" name="Text 23"/>
          <p:cNvSpPr/>
          <p:nvPr/>
        </p:nvSpPr>
        <p:spPr>
          <a:xfrm>
            <a:off x="4764881" y="2214563"/>
            <a:ext cx="157163" cy="157163"/>
          </a:xfrm>
          <a:prstGeom prst="rect">
            <a:avLst/>
          </a:prstGeom>
          <a:noFill/>
          <a:ln/>
        </p:spPr>
        <p:txBody>
          <a:bodyPr wrap="none" lIns="0" tIns="0" rIns="0" bIns="0" rtlCol="0" anchor="ctr"/>
          <a:lstStyle/>
          <a:p>
            <a:pPr algn="ctr" indent="0" marL="0">
              <a:buNone/>
            </a:pPr>
            <a:r>
              <a:rPr lang="en-US" sz="1547" dirty="0">
                <a:solidFill>
                  <a:srgbClr val="3AA0C2"/>
                </a:solidFill>
                <a:latin typeface="Segoe UI Symbol" pitchFamily="34" charset="0"/>
                <a:ea typeface="Segoe UI Symbol" pitchFamily="34" charset="-122"/>
                <a:cs typeface="Segoe UI Symbol" pitchFamily="34" charset="-120"/>
              </a:rPr>
              <a:t>▤</a:t>
            </a:r>
            <a:endParaRPr lang="en-US" sz="1547" dirty="0"/>
          </a:p>
        </p:txBody>
      </p:sp>
      <p:sp>
        <p:nvSpPr>
          <p:cNvPr id="26" name="Text 24"/>
          <p:cNvSpPr/>
          <p:nvPr/>
        </p:nvSpPr>
        <p:spPr>
          <a:xfrm>
            <a:off x="5007769" y="2223157"/>
            <a:ext cx="3409899" cy="148568"/>
          </a:xfrm>
          <a:prstGeom prst="rect">
            <a:avLst/>
          </a:prstGeom>
          <a:noFill/>
          <a:ln/>
        </p:spPr>
        <p:txBody>
          <a:bodyPr wrap="square" lIns="0" tIns="0" rIns="0" bIns="0" rtlCol="0" anchor="t"/>
          <a:lstStyle/>
          <a:p>
            <a:pPr algn="l" indent="0" marL="0">
              <a:lnSpc>
                <a:spcPts val="1103"/>
              </a:lnSpc>
              <a:buNone/>
            </a:pPr>
            <a:r>
              <a:rPr lang="en-US" sz="800" dirty="0">
                <a:solidFill>
                  <a:srgbClr val="33425C"/>
                </a:solidFill>
                <a:latin typeface="Carlito" pitchFamily="34" charset="0"/>
                <a:ea typeface="Carlito" pitchFamily="34" charset="-122"/>
                <a:cs typeface="Carlito" pitchFamily="34" charset="-120"/>
              </a:rPr>
              <a:t>Major Trends Shaping the Future of Work</a:t>
            </a:r>
            <a:endParaRPr lang="en-US" sz="800" dirty="0"/>
          </a:p>
        </p:txBody>
      </p:sp>
      <p:sp>
        <p:nvSpPr>
          <p:cNvPr id="27" name="Text 25"/>
          <p:cNvSpPr/>
          <p:nvPr/>
        </p:nvSpPr>
        <p:spPr>
          <a:xfrm>
            <a:off x="8208726" y="2228850"/>
            <a:ext cx="341563" cy="142875"/>
          </a:xfrm>
          <a:prstGeom prst="rect">
            <a:avLst/>
          </a:prstGeom>
          <a:noFill/>
          <a:ln/>
        </p:spPr>
        <p:txBody>
          <a:bodyPr wrap="none" lIns="0" tIns="0" rIns="0" bIns="0" rtlCol="0" anchor="t"/>
          <a:lstStyle/>
          <a:p>
            <a:pPr algn="l" indent="0" marL="0">
              <a:lnSpc>
                <a:spcPts val="1013"/>
              </a:lnSpc>
              <a:buNone/>
            </a:pPr>
            <a:r>
              <a:rPr lang="en-US" sz="675" dirty="0">
                <a:solidFill>
                  <a:srgbClr val="5B6B85"/>
                </a:solidFill>
                <a:latin typeface="Liberation Sans Narrow" pitchFamily="34" charset="0"/>
                <a:ea typeface="Liberation Sans Narrow" pitchFamily="34" charset="-122"/>
                <a:cs typeface="Liberation Sans Narrow" pitchFamily="34" charset="-120"/>
              </a:rPr>
              <a:t>13 min</a:t>
            </a:r>
            <a:endParaRPr lang="en-US" sz="675" dirty="0"/>
          </a:p>
        </p:txBody>
      </p:sp>
    </p:spTree>
  </p:cSld>
  <p:clrMapOvr>
    <a:masterClrMapping/>
  </p:clrMapOvr>
  <p:transition spd="med" advTm="12000">
    <p:fade/>
  </p:transition>
</p:sld>
</file>

<file path=ppt/slides/slide30.xml><?xml version="1.0" encoding="utf-8"?>
<p:sld xmlns:a="http://schemas.openxmlformats.org/drawingml/2006/main" xmlns:r="http://schemas.openxmlformats.org/officeDocument/2006/relationships" xmlns:p="http://schemas.openxmlformats.org/presentationml/2006/main">
  <p:cSld name="Slide 30">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3AA0C2"/>
          </a:solidFill>
          <a:ln/>
        </p:spPr>
        <p:txBody>
          <a:bodyPr wrap="square" rtlCol="0" anchor="ctr"/>
          <a:lstStyle/>
          <a:p>
            <a:pPr indent="0" marL="0">
              <a:buNone/>
            </a:pPr>
            <a:endParaRPr lang="en-US" dirty="0"/>
          </a:p>
        </p:txBody>
      </p:sp>
      <p:sp>
        <p:nvSpPr>
          <p:cNvPr id="3" name="Text 1"/>
          <p:cNvSpPr/>
          <p:nvPr/>
        </p:nvSpPr>
        <p:spPr>
          <a:xfrm>
            <a:off x="571500" y="442913"/>
            <a:ext cx="2935894"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Liberation Sans Narrow" pitchFamily="34" charset="0"/>
                <a:ea typeface="Liberation Sans Narrow" pitchFamily="34" charset="-122"/>
                <a:cs typeface="Liberation Sans Narrow" pitchFamily="34" charset="-120"/>
              </a:rPr>
              <a:t>MODULE 08 · KEY TAKEAWAYS</a:t>
            </a:r>
            <a:endParaRPr lang="en-US" sz="800" dirty="0"/>
          </a:p>
        </p:txBody>
      </p:sp>
      <p:sp>
        <p:nvSpPr>
          <p:cNvPr id="4" name="Text 2"/>
          <p:cNvSpPr/>
          <p:nvPr/>
        </p:nvSpPr>
        <p:spPr>
          <a:xfrm>
            <a:off x="571500" y="742950"/>
            <a:ext cx="2077408" cy="393478"/>
          </a:xfrm>
          <a:prstGeom prst="rect">
            <a:avLst/>
          </a:prstGeom>
          <a:noFill/>
          <a:ln/>
        </p:spPr>
        <p:txBody>
          <a:bodyPr wrap="none" lIns="0" tIns="0" rIns="0" bIns="0" rtlCol="0" anchor="t"/>
          <a:lstStyle/>
          <a:p>
            <a:pPr algn="l" indent="0" marL="0">
              <a:lnSpc>
                <a:spcPts val="2869"/>
              </a:lnSpc>
              <a:buNone/>
            </a:pPr>
            <a:r>
              <a:rPr lang="en-US" sz="1913" b="1" dirty="0">
                <a:solidFill>
                  <a:srgbClr val="F2F5F9"/>
                </a:solidFill>
                <a:latin typeface="Tinos" pitchFamily="34" charset="0"/>
                <a:ea typeface="Tinos" pitchFamily="34" charset="-122"/>
                <a:cs typeface="Tinos" pitchFamily="34" charset="-120"/>
              </a:rPr>
              <a:t>What to remember</a:t>
            </a:r>
            <a:endParaRPr lang="en-US" sz="1913" dirty="0"/>
          </a:p>
        </p:txBody>
      </p:sp>
      <p:sp>
        <p:nvSpPr>
          <p:cNvPr id="5" name="Shape 3"/>
          <p:cNvSpPr/>
          <p:nvPr/>
        </p:nvSpPr>
        <p:spPr>
          <a:xfrm>
            <a:off x="571500" y="1757139"/>
            <a:ext cx="7715250" cy="0"/>
          </a:xfrm>
          <a:prstGeom prst="line">
            <a:avLst/>
          </a:prstGeom>
          <a:noFill/>
          <a:ln w="7144">
            <a:solidFill>
              <a:srgbClr val="9FB3CE"/>
            </a:solidFill>
            <a:prstDash val="solid"/>
          </a:ln>
        </p:spPr>
      </p:sp>
      <p:sp>
        <p:nvSpPr>
          <p:cNvPr id="6" name="Text 4"/>
          <p:cNvSpPr/>
          <p:nvPr/>
        </p:nvSpPr>
        <p:spPr>
          <a:xfrm>
            <a:off x="571500" y="1371600"/>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7" name="Text 5"/>
          <p:cNvSpPr/>
          <p:nvPr/>
        </p:nvSpPr>
        <p:spPr>
          <a:xfrm>
            <a:off x="828675" y="1364456"/>
            <a:ext cx="7336185"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People analytics transforms HR from administrative function to strategic driver when organizations progress beyond descriptive reporting to diagnos…</a:t>
            </a:r>
            <a:endParaRPr lang="en-US" sz="872" dirty="0"/>
          </a:p>
        </p:txBody>
      </p:sp>
      <p:sp>
        <p:nvSpPr>
          <p:cNvPr id="8" name="Text 6"/>
          <p:cNvSpPr/>
          <p:nvPr/>
        </p:nvSpPr>
        <p:spPr>
          <a:xfrm>
            <a:off x="828675" y="1546399"/>
            <a:ext cx="7567803"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From HR Metrics to People Analytics</a:t>
            </a:r>
            <a:endParaRPr lang="en-US" sz="800" dirty="0"/>
          </a:p>
        </p:txBody>
      </p:sp>
      <p:sp>
        <p:nvSpPr>
          <p:cNvPr id="9" name="Shape 7"/>
          <p:cNvSpPr/>
          <p:nvPr/>
        </p:nvSpPr>
        <p:spPr>
          <a:xfrm>
            <a:off x="571500" y="2231975"/>
            <a:ext cx="7715250" cy="0"/>
          </a:xfrm>
          <a:prstGeom prst="line">
            <a:avLst/>
          </a:prstGeom>
          <a:noFill/>
          <a:ln w="7144">
            <a:solidFill>
              <a:srgbClr val="9FB3CE"/>
            </a:solidFill>
            <a:prstDash val="solid"/>
          </a:ln>
        </p:spPr>
      </p:sp>
      <p:sp>
        <p:nvSpPr>
          <p:cNvPr id="10" name="Text 8"/>
          <p:cNvSpPr/>
          <p:nvPr/>
        </p:nvSpPr>
        <p:spPr>
          <a:xfrm>
            <a:off x="571500" y="1846436"/>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1" name="Text 9"/>
          <p:cNvSpPr/>
          <p:nvPr/>
        </p:nvSpPr>
        <p:spPr>
          <a:xfrm>
            <a:off x="828675" y="1839292"/>
            <a:ext cx="7338306"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Ethical data governance requires establishing comprehensive frameworks that prioritize transparency, security, and employee rights in all HR data p…</a:t>
            </a:r>
            <a:endParaRPr lang="en-US" sz="872" dirty="0"/>
          </a:p>
        </p:txBody>
      </p:sp>
      <p:sp>
        <p:nvSpPr>
          <p:cNvPr id="12" name="Text 10"/>
          <p:cNvSpPr/>
          <p:nvPr/>
        </p:nvSpPr>
        <p:spPr>
          <a:xfrm>
            <a:off x="828675" y="2021235"/>
            <a:ext cx="7567803"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Ethical and Responsible Use of Employee Data</a:t>
            </a:r>
            <a:endParaRPr lang="en-US" sz="800" dirty="0"/>
          </a:p>
        </p:txBody>
      </p:sp>
      <p:sp>
        <p:nvSpPr>
          <p:cNvPr id="13" name="Shape 11"/>
          <p:cNvSpPr/>
          <p:nvPr/>
        </p:nvSpPr>
        <p:spPr>
          <a:xfrm>
            <a:off x="571500" y="2706812"/>
            <a:ext cx="7715250" cy="0"/>
          </a:xfrm>
          <a:prstGeom prst="line">
            <a:avLst/>
          </a:prstGeom>
          <a:noFill/>
          <a:ln w="7144">
            <a:solidFill>
              <a:srgbClr val="9FB3CE"/>
            </a:solidFill>
            <a:prstDash val="solid"/>
          </a:ln>
        </p:spPr>
      </p:sp>
      <p:sp>
        <p:nvSpPr>
          <p:cNvPr id="14" name="Text 12"/>
          <p:cNvSpPr/>
          <p:nvPr/>
        </p:nvSpPr>
        <p:spPr>
          <a:xfrm>
            <a:off x="571500" y="2321272"/>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5" name="Text 13"/>
          <p:cNvSpPr/>
          <p:nvPr/>
        </p:nvSpPr>
        <p:spPr>
          <a:xfrm>
            <a:off x="828675" y="2314129"/>
            <a:ext cx="7078340"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Organizational design is a strategic capability that enables execution of business strategy through deliberate configuration of structure, roles, a…</a:t>
            </a:r>
            <a:endParaRPr lang="en-US" sz="872" dirty="0"/>
          </a:p>
        </p:txBody>
      </p:sp>
      <p:sp>
        <p:nvSpPr>
          <p:cNvPr id="16" name="Text 14"/>
          <p:cNvSpPr/>
          <p:nvPr/>
        </p:nvSpPr>
        <p:spPr>
          <a:xfrm>
            <a:off x="828675" y="2496071"/>
            <a:ext cx="7567803"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Organizational Design Fundamentals</a:t>
            </a:r>
            <a:endParaRPr lang="en-US" sz="800" dirty="0"/>
          </a:p>
        </p:txBody>
      </p:sp>
      <p:sp>
        <p:nvSpPr>
          <p:cNvPr id="17" name="Shape 15"/>
          <p:cNvSpPr/>
          <p:nvPr/>
        </p:nvSpPr>
        <p:spPr>
          <a:xfrm>
            <a:off x="571500" y="3181648"/>
            <a:ext cx="7715250" cy="0"/>
          </a:xfrm>
          <a:prstGeom prst="line">
            <a:avLst/>
          </a:prstGeom>
          <a:noFill/>
          <a:ln w="7144">
            <a:solidFill>
              <a:srgbClr val="9FB3CE"/>
            </a:solidFill>
            <a:prstDash val="solid"/>
          </a:ln>
        </p:spPr>
      </p:sp>
      <p:sp>
        <p:nvSpPr>
          <p:cNvPr id="18" name="Text 16"/>
          <p:cNvSpPr/>
          <p:nvPr/>
        </p:nvSpPr>
        <p:spPr>
          <a:xfrm>
            <a:off x="571500" y="2796108"/>
            <a:ext cx="157163" cy="157163"/>
          </a:xfrm>
          <a:prstGeom prst="rect">
            <a:avLst/>
          </a:prstGeom>
          <a:noFill/>
          <a:ln/>
        </p:spPr>
        <p:txBody>
          <a:bodyPr wrap="none" lIns="0" tIns="0" rIns="0" bIns="0" rtlCol="0" anchor="ctr"/>
          <a:lstStyle/>
          <a:p>
            <a:pPr algn="ctr" indent="0" marL="0">
              <a:buNone/>
            </a:pPr>
            <a:r>
              <a:rPr lang="en-US" sz="1547" dirty="0">
                <a:solidFill>
                  <a:srgbClr val="D4A017"/>
                </a:solidFill>
                <a:latin typeface="Segoe UI Symbol" pitchFamily="34" charset="0"/>
                <a:ea typeface="Segoe UI Symbol" pitchFamily="34" charset="-122"/>
                <a:cs typeface="Segoe UI Symbol" pitchFamily="34" charset="-120"/>
              </a:rPr>
              <a:t>✓</a:t>
            </a:r>
            <a:endParaRPr lang="en-US" sz="1547" dirty="0"/>
          </a:p>
        </p:txBody>
      </p:sp>
      <p:sp>
        <p:nvSpPr>
          <p:cNvPr id="19" name="Text 17"/>
          <p:cNvSpPr/>
          <p:nvPr/>
        </p:nvSpPr>
        <p:spPr>
          <a:xfrm>
            <a:off x="828675" y="2788965"/>
            <a:ext cx="7250237" cy="154510"/>
          </a:xfrm>
          <a:prstGeom prst="rect">
            <a:avLst/>
          </a:prstGeom>
          <a:noFill/>
          <a:ln/>
        </p:spPr>
        <p:txBody>
          <a:bodyPr wrap="square" lIns="0" tIns="0" rIns="0" bIns="0" rtlCol="0" anchor="t">
            <a:normAutofit/>
          </a:bodyPr>
          <a:lstStyle/>
          <a:p>
            <a:pPr algn="l" indent="0" marL="0">
              <a:lnSpc>
                <a:spcPts val="1264"/>
              </a:lnSpc>
              <a:buNone/>
            </a:pPr>
            <a:r>
              <a:rPr lang="en-US" sz="872" dirty="0">
                <a:solidFill>
                  <a:srgbClr val="F2F5F9"/>
                </a:solidFill>
                <a:latin typeface="Carlito" pitchFamily="34" charset="0"/>
                <a:ea typeface="Carlito" pitchFamily="34" charset="-122"/>
                <a:cs typeface="Carlito" pitchFamily="34" charset="-120"/>
              </a:rPr>
              <a:t>The future of work requires HR professionals to develop new capabilities in digital workforce management, skills-based talent strategies, and ethic…</a:t>
            </a:r>
            <a:endParaRPr lang="en-US" sz="872" dirty="0"/>
          </a:p>
        </p:txBody>
      </p:sp>
      <p:sp>
        <p:nvSpPr>
          <p:cNvPr id="20" name="Text 18"/>
          <p:cNvSpPr/>
          <p:nvPr/>
        </p:nvSpPr>
        <p:spPr>
          <a:xfrm>
            <a:off x="828675" y="2970907"/>
            <a:ext cx="7567803" cy="128588"/>
          </a:xfrm>
          <a:prstGeom prst="rect">
            <a:avLst/>
          </a:prstGeom>
          <a:noFill/>
          <a:ln/>
        </p:spPr>
        <p:txBody>
          <a:bodyPr wrap="square" lIns="0" tIns="0" rIns="0" bIns="0" rtlCol="0" anchor="t"/>
          <a:lstStyle/>
          <a:p>
            <a:pPr algn="l" indent="0" marL="0">
              <a:lnSpc>
                <a:spcPts val="1013"/>
              </a:lnSpc>
              <a:buNone/>
            </a:pPr>
            <a:r>
              <a:rPr lang="en-US" sz="800" dirty="0">
                <a:solidFill>
                  <a:srgbClr val="9FB3CE"/>
                </a:solidFill>
                <a:latin typeface="Carlito" pitchFamily="34" charset="0"/>
                <a:ea typeface="Carlito" pitchFamily="34" charset="-122"/>
                <a:cs typeface="Carlito" pitchFamily="34" charset="-120"/>
              </a:rPr>
              <a:t>Major Trends Shaping the Future of Work</a:t>
            </a:r>
            <a:endParaRPr lang="en-US" sz="800" dirty="0"/>
          </a:p>
        </p:txBody>
      </p:sp>
    </p:spTree>
  </p:cSld>
  <p:clrMapOvr>
    <a:masterClrMapping/>
  </p:clrMapOvr>
  <p:transition spd="med" advTm="12000">
    <p:fade/>
  </p:transition>
</p:sld>
</file>

<file path=ppt/slides/slide31.xml><?xml version="1.0" encoding="utf-8"?>
<p:sld xmlns:a="http://schemas.openxmlformats.org/drawingml/2006/main" xmlns:r="http://schemas.openxmlformats.org/officeDocument/2006/relationships" xmlns:p="http://schemas.openxmlformats.org/presentationml/2006/main">
  <p:cSld name="Slide 31">
    <p:bg>
      <p:bgPr>
        <a:solidFill>
          <a:srgbClr val="F7F9FC"/>
        </a:solidFill>
      </p:bgPr>
    </p:bg>
    <p:spTree>
      <p:nvGrpSpPr>
        <p:cNvPr id="1" name=""/>
        <p:cNvGrpSpPr/>
        <p:nvPr/>
      </p:nvGrpSpPr>
      <p:grpSpPr>
        <a:xfrm>
          <a:off x="0" y="0"/>
          <a:ext cx="0" cy="0"/>
          <a:chOff x="0" y="0"/>
          <a:chExt cx="0" cy="0"/>
        </a:xfrm>
      </p:grpSpPr>
      <p:sp>
        <p:nvSpPr>
          <p:cNvPr id="2" name="Text 0"/>
          <p:cNvSpPr/>
          <p:nvPr/>
        </p:nvSpPr>
        <p:spPr>
          <a:xfrm>
            <a:off x="571500" y="442913"/>
            <a:ext cx="2846606" cy="125403"/>
          </a:xfrm>
          <a:prstGeom prst="rect">
            <a:avLst/>
          </a:prstGeom>
          <a:noFill/>
          <a:ln/>
        </p:spPr>
        <p:txBody>
          <a:bodyPr wrap="none" lIns="0" tIns="0" rIns="0" bIns="0" rtlCol="0" anchor="t"/>
          <a:lstStyle/>
          <a:p>
            <a:pPr algn="l" indent="0" marL="0">
              <a:lnSpc>
                <a:spcPts val="1181"/>
              </a:lnSpc>
              <a:buNone/>
            </a:pPr>
            <a:r>
              <a:rPr lang="en-US" sz="800" spc="225" kern="0" dirty="0">
                <a:solidFill>
                  <a:srgbClr val="3AA0C2"/>
                </a:solidFill>
                <a:latin typeface="Carlito" pitchFamily="34" charset="0"/>
                <a:ea typeface="Carlito" pitchFamily="34" charset="-122"/>
                <a:cs typeface="Carlito" pitchFamily="34" charset="-120"/>
              </a:rPr>
              <a:t>ASSESSMENT &amp; CERTIFICATE</a:t>
            </a:r>
            <a:endParaRPr lang="en-US" sz="800" dirty="0"/>
          </a:p>
        </p:txBody>
      </p:sp>
      <p:sp>
        <p:nvSpPr>
          <p:cNvPr id="3" name="Text 1"/>
          <p:cNvSpPr/>
          <p:nvPr/>
        </p:nvSpPr>
        <p:spPr>
          <a:xfrm>
            <a:off x="571500" y="742950"/>
            <a:ext cx="2493124" cy="416624"/>
          </a:xfrm>
          <a:prstGeom prst="rect">
            <a:avLst/>
          </a:prstGeom>
          <a:noFill/>
          <a:ln/>
        </p:spPr>
        <p:txBody>
          <a:bodyPr wrap="none" lIns="0" tIns="0" rIns="0" bIns="0" rtlCol="0" anchor="t"/>
          <a:lstStyle/>
          <a:p>
            <a:pPr algn="l" indent="0" marL="0">
              <a:lnSpc>
                <a:spcPts val="3038"/>
              </a:lnSpc>
              <a:buNone/>
            </a:pPr>
            <a:r>
              <a:rPr lang="en-US" sz="2025" b="1" dirty="0">
                <a:solidFill>
                  <a:srgbClr val="152238"/>
                </a:solidFill>
                <a:latin typeface="Tinos" pitchFamily="34" charset="0"/>
                <a:ea typeface="Tinos" pitchFamily="34" charset="-122"/>
                <a:cs typeface="Tinos" pitchFamily="34" charset="-120"/>
              </a:rPr>
              <a:t>Prove what you know</a:t>
            </a:r>
            <a:endParaRPr lang="en-US" sz="2025" dirty="0"/>
          </a:p>
        </p:txBody>
      </p:sp>
      <p:sp>
        <p:nvSpPr>
          <p:cNvPr id="4" name="Text 2"/>
          <p:cNvSpPr/>
          <p:nvPr/>
        </p:nvSpPr>
        <p:spPr>
          <a:xfrm>
            <a:off x="575072" y="1360884"/>
            <a:ext cx="3707606" cy="813495"/>
          </a:xfrm>
          <a:prstGeom prst="roundRect">
            <a:avLst>
              <a:gd name="adj" fmla="val 16392"/>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5" name="Text 3"/>
          <p:cNvSpPr/>
          <p:nvPr/>
        </p:nvSpPr>
        <p:spPr>
          <a:xfrm>
            <a:off x="721519" y="1526977"/>
            <a:ext cx="114300" cy="114300"/>
          </a:xfrm>
          <a:prstGeom prst="rect">
            <a:avLst/>
          </a:prstGeom>
          <a:noFill/>
          <a:ln/>
        </p:spPr>
        <p:txBody>
          <a:bodyPr wrap="none" lIns="0" tIns="0" rIns="0" bIns="0" rtlCol="0" anchor="ctr"/>
          <a:lstStyle/>
          <a:p>
            <a:pPr algn="ctr" indent="0" marL="0">
              <a:buNone/>
            </a:pPr>
            <a:r>
              <a:rPr lang="en-US" sz="1125" dirty="0">
                <a:solidFill>
                  <a:srgbClr val="3AA0C2"/>
                </a:solidFill>
                <a:latin typeface="Segoe UI Symbol" pitchFamily="34" charset="0"/>
                <a:ea typeface="Segoe UI Symbol" pitchFamily="34" charset="-122"/>
                <a:cs typeface="Segoe UI Symbol" pitchFamily="34" charset="-120"/>
              </a:rPr>
              <a:t>✦</a:t>
            </a:r>
            <a:endParaRPr lang="en-US" sz="1125" dirty="0"/>
          </a:p>
        </p:txBody>
      </p:sp>
      <p:sp>
        <p:nvSpPr>
          <p:cNvPr id="6" name="Text 4"/>
          <p:cNvSpPr/>
          <p:nvPr/>
        </p:nvSpPr>
        <p:spPr>
          <a:xfrm>
            <a:off x="921544" y="1493044"/>
            <a:ext cx="3214688" cy="196739"/>
          </a:xfrm>
          <a:prstGeom prst="rect">
            <a:avLst/>
          </a:prstGeom>
          <a:noFill/>
          <a:ln/>
        </p:spPr>
        <p:txBody>
          <a:bodyPr wrap="none" lIns="0" tIns="0" rIns="0" bIns="0" rtlCol="0" anchor="t"/>
          <a:lstStyle/>
          <a:p>
            <a:pPr algn="l" indent="0" marL="0">
              <a:lnSpc>
                <a:spcPts val="1434"/>
              </a:lnSpc>
              <a:buNone/>
            </a:pPr>
            <a:r>
              <a:rPr lang="en-US" sz="956" b="1" dirty="0">
                <a:solidFill>
                  <a:srgbClr val="152238"/>
                </a:solidFill>
                <a:latin typeface="Carlito" pitchFamily="34" charset="0"/>
                <a:ea typeface="Carlito" pitchFamily="34" charset="-122"/>
                <a:cs typeface="Carlito" pitchFamily="34" charset="-120"/>
              </a:rPr>
              <a:t>Module quizzes</a:t>
            </a:r>
            <a:endParaRPr lang="en-US" sz="956" dirty="0"/>
          </a:p>
        </p:txBody>
      </p:sp>
      <p:sp>
        <p:nvSpPr>
          <p:cNvPr id="7" name="Text 5"/>
          <p:cNvSpPr/>
          <p:nvPr/>
        </p:nvSpPr>
        <p:spPr>
          <a:xfrm>
            <a:off x="721519" y="1732359"/>
            <a:ext cx="3414713" cy="309860"/>
          </a:xfrm>
          <a:prstGeom prst="rect">
            <a:avLst/>
          </a:prstGeom>
          <a:noFill/>
          <a:ln/>
        </p:spPr>
        <p:txBody>
          <a:bodyPr wrap="square" lIns="0" tIns="0" rIns="0" bIns="0" rtlCol="0" anchor="t"/>
          <a:lstStyle/>
          <a:p>
            <a:pPr algn="l" indent="0" marL="0">
              <a:lnSpc>
                <a:spcPts val="1221"/>
              </a:lnSpc>
              <a:buNone/>
            </a:pPr>
            <a:r>
              <a:rPr lang="en-US" sz="800" dirty="0">
                <a:solidFill>
                  <a:srgbClr val="33425C"/>
                </a:solidFill>
                <a:latin typeface="Carlito" pitchFamily="34" charset="0"/>
                <a:ea typeface="Carlito" pitchFamily="34" charset="-122"/>
                <a:cs typeface="Carlito" pitchFamily="34" charset="-120"/>
              </a:rPr>
              <a:t>After every module — pass at 60% to complete it. Explanations after every question make wrong answers a learning tool.</a:t>
            </a:r>
            <a:endParaRPr lang="en-US" sz="800" dirty="0"/>
          </a:p>
        </p:txBody>
      </p:sp>
      <p:sp>
        <p:nvSpPr>
          <p:cNvPr id="8" name="Text 6"/>
          <p:cNvSpPr/>
          <p:nvPr/>
        </p:nvSpPr>
        <p:spPr>
          <a:xfrm>
            <a:off x="575072" y="2281535"/>
            <a:ext cx="3707606" cy="813495"/>
          </a:xfrm>
          <a:prstGeom prst="roundRect">
            <a:avLst>
              <a:gd name="adj" fmla="val 16392"/>
            </a:avLst>
          </a:prstGeom>
          <a:solidFill>
            <a:srgbClr val="FFFFFF"/>
          </a:solidFill>
          <a:ln w="7144">
            <a:solidFill>
              <a:srgbClr val="E2E8F2"/>
            </a:solidFill>
            <a:prstDash val="solid"/>
          </a:ln>
        </p:spPr>
        <p:txBody>
          <a:bodyPr wrap="square" rtlCol="0" anchor="ctr"/>
          <a:lstStyle/>
          <a:p>
            <a:pPr indent="0" marL="0">
              <a:buNone/>
            </a:pPr>
            <a:endParaRPr lang="en-US" dirty="0"/>
          </a:p>
        </p:txBody>
      </p:sp>
      <p:sp>
        <p:nvSpPr>
          <p:cNvPr id="9" name="Text 7"/>
          <p:cNvSpPr/>
          <p:nvPr/>
        </p:nvSpPr>
        <p:spPr>
          <a:xfrm>
            <a:off x="721519" y="2447627"/>
            <a:ext cx="114300" cy="114300"/>
          </a:xfrm>
          <a:prstGeom prst="rect">
            <a:avLst/>
          </a:prstGeom>
          <a:noFill/>
          <a:ln/>
        </p:spPr>
        <p:txBody>
          <a:bodyPr wrap="none" lIns="0" tIns="0" rIns="0" bIns="0" rtlCol="0" anchor="ctr"/>
          <a:lstStyle/>
          <a:p>
            <a:pPr algn="ctr" indent="0" marL="0">
              <a:buNone/>
            </a:pPr>
            <a:r>
              <a:rPr lang="en-US" sz="1125" dirty="0">
                <a:solidFill>
                  <a:srgbClr val="D4A017"/>
                </a:solidFill>
                <a:latin typeface="Segoe UI Symbol" pitchFamily="34" charset="0"/>
                <a:ea typeface="Segoe UI Symbol" pitchFamily="34" charset="-122"/>
                <a:cs typeface="Segoe UI Symbol" pitchFamily="34" charset="-120"/>
              </a:rPr>
              <a:t>♛</a:t>
            </a:r>
            <a:endParaRPr lang="en-US" sz="1125" dirty="0"/>
          </a:p>
        </p:txBody>
      </p:sp>
      <p:sp>
        <p:nvSpPr>
          <p:cNvPr id="10" name="Text 8"/>
          <p:cNvSpPr/>
          <p:nvPr/>
        </p:nvSpPr>
        <p:spPr>
          <a:xfrm>
            <a:off x="921544" y="2413695"/>
            <a:ext cx="3214688" cy="196739"/>
          </a:xfrm>
          <a:prstGeom prst="rect">
            <a:avLst/>
          </a:prstGeom>
          <a:noFill/>
          <a:ln/>
        </p:spPr>
        <p:txBody>
          <a:bodyPr wrap="none" lIns="0" tIns="0" rIns="0" bIns="0" rtlCol="0" anchor="t"/>
          <a:lstStyle/>
          <a:p>
            <a:pPr algn="l" indent="0" marL="0">
              <a:lnSpc>
                <a:spcPts val="1434"/>
              </a:lnSpc>
              <a:buNone/>
            </a:pPr>
            <a:r>
              <a:rPr lang="en-US" sz="956" b="1" dirty="0">
                <a:solidFill>
                  <a:srgbClr val="152238"/>
                </a:solidFill>
                <a:latin typeface="Carlito" pitchFamily="34" charset="0"/>
                <a:ea typeface="Carlito" pitchFamily="34" charset="-122"/>
                <a:cs typeface="Carlito" pitchFamily="34" charset="-120"/>
              </a:rPr>
              <a:t>Final test &amp; certificate</a:t>
            </a:r>
            <a:endParaRPr lang="en-US" sz="956" dirty="0"/>
          </a:p>
        </p:txBody>
      </p:sp>
      <p:sp>
        <p:nvSpPr>
          <p:cNvPr id="11" name="Text 9"/>
          <p:cNvSpPr/>
          <p:nvPr/>
        </p:nvSpPr>
        <p:spPr>
          <a:xfrm>
            <a:off x="721519" y="2653010"/>
            <a:ext cx="3414713" cy="309860"/>
          </a:xfrm>
          <a:prstGeom prst="rect">
            <a:avLst/>
          </a:prstGeom>
          <a:noFill/>
          <a:ln/>
        </p:spPr>
        <p:txBody>
          <a:bodyPr wrap="square" lIns="0" tIns="0" rIns="0" bIns="0" rtlCol="0" anchor="t"/>
          <a:lstStyle/>
          <a:p>
            <a:pPr algn="l" indent="0" marL="0">
              <a:lnSpc>
                <a:spcPts val="1221"/>
              </a:lnSpc>
              <a:buNone/>
            </a:pPr>
            <a:r>
              <a:rPr lang="en-US" sz="800" dirty="0">
                <a:solidFill>
                  <a:srgbClr val="33425C"/>
                </a:solidFill>
                <a:latin typeface="Carlito" pitchFamily="34" charset="0"/>
                <a:ea typeface="Carlito" pitchFamily="34" charset="-122"/>
                <a:cs typeface="Carlito" pitchFamily="34" charset="-120"/>
              </a:rPr>
              <a:t>Pass at 80% to earn the official ACLA certificate — signed, PDF-downloadable and verifiable online at acla.io/verify.</a:t>
            </a:r>
            <a:endParaRPr lang="en-US" sz="800" dirty="0"/>
          </a:p>
        </p:txBody>
      </p:sp>
      <p:sp>
        <p:nvSpPr>
          <p:cNvPr id="12" name="Text 10"/>
          <p:cNvSpPr/>
          <p:nvPr/>
        </p:nvSpPr>
        <p:spPr>
          <a:xfrm>
            <a:off x="5343525" y="1357313"/>
            <a:ext cx="3286125" cy="1727002"/>
          </a:xfrm>
          <a:prstGeom prst="roundRect">
            <a:avLst>
              <a:gd name="adj" fmla="val 9928"/>
            </a:avLst>
          </a:prstGeom>
          <a:solidFill>
            <a:srgbClr val="0A192F"/>
          </a:solidFill>
          <a:ln/>
        </p:spPr>
        <p:txBody>
          <a:bodyPr wrap="square" rtlCol="0" anchor="ctr"/>
          <a:lstStyle/>
          <a:p>
            <a:pPr indent="0" marL="0">
              <a:buNone/>
            </a:pPr>
            <a:endParaRPr lang="en-US" dirty="0"/>
          </a:p>
        </p:txBody>
      </p:sp>
      <p:sp>
        <p:nvSpPr>
          <p:cNvPr id="13" name="Text 11"/>
          <p:cNvSpPr/>
          <p:nvPr/>
        </p:nvSpPr>
        <p:spPr>
          <a:xfrm>
            <a:off x="5543550" y="1543050"/>
            <a:ext cx="2886075" cy="164592"/>
          </a:xfrm>
          <a:prstGeom prst="rect">
            <a:avLst/>
          </a:prstGeom>
          <a:noFill/>
          <a:ln/>
        </p:spPr>
        <p:txBody>
          <a:bodyPr wrap="none" lIns="0" tIns="0" rIns="0" bIns="0" rtlCol="0" anchor="t"/>
          <a:lstStyle/>
          <a:p>
            <a:pPr algn="l" indent="0" marL="0">
              <a:lnSpc>
                <a:spcPts val="1181"/>
              </a:lnSpc>
              <a:buNone/>
            </a:pPr>
            <a:r>
              <a:rPr lang="en-US" sz="800" spc="225" kern="0" dirty="0">
                <a:solidFill>
                  <a:srgbClr val="E9C46A"/>
                </a:solidFill>
                <a:latin typeface="Carlito" pitchFamily="34" charset="0"/>
                <a:ea typeface="Carlito" pitchFamily="34" charset="-122"/>
                <a:cs typeface="Carlito" pitchFamily="34" charset="-120"/>
              </a:rPr>
              <a:t>XP REWARDS</a:t>
            </a:r>
            <a:endParaRPr lang="en-US" sz="800" dirty="0"/>
          </a:p>
        </p:txBody>
      </p:sp>
      <p:sp>
        <p:nvSpPr>
          <p:cNvPr id="14" name="Text 12"/>
          <p:cNvSpPr/>
          <p:nvPr/>
        </p:nvSpPr>
        <p:spPr>
          <a:xfrm>
            <a:off x="5543550" y="1793081"/>
            <a:ext cx="2517279" cy="173593"/>
          </a:xfrm>
          <a:prstGeom prst="rect">
            <a:avLst/>
          </a:prstGeom>
          <a:noFill/>
          <a:ln/>
        </p:spPr>
        <p:txBody>
          <a:bodyPr wrap="non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Lesson completed</a:t>
            </a:r>
            <a:endParaRPr lang="en-US" sz="844" dirty="0"/>
          </a:p>
        </p:txBody>
      </p:sp>
      <p:sp>
        <p:nvSpPr>
          <p:cNvPr id="15" name="Text 13"/>
          <p:cNvSpPr/>
          <p:nvPr/>
        </p:nvSpPr>
        <p:spPr>
          <a:xfrm>
            <a:off x="8030675" y="1793081"/>
            <a:ext cx="443391"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+10 XP</a:t>
            </a:r>
            <a:endParaRPr lang="en-US" sz="844" dirty="0"/>
          </a:p>
        </p:txBody>
      </p:sp>
      <p:sp>
        <p:nvSpPr>
          <p:cNvPr id="16" name="Text 14"/>
          <p:cNvSpPr/>
          <p:nvPr/>
        </p:nvSpPr>
        <p:spPr>
          <a:xfrm>
            <a:off x="5543550" y="2025253"/>
            <a:ext cx="2517279" cy="173593"/>
          </a:xfrm>
          <a:prstGeom prst="rect">
            <a:avLst/>
          </a:prstGeom>
          <a:noFill/>
          <a:ln/>
        </p:spPr>
        <p:txBody>
          <a:bodyPr wrap="non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Module quiz passed</a:t>
            </a:r>
            <a:endParaRPr lang="en-US" sz="844" dirty="0"/>
          </a:p>
        </p:txBody>
      </p:sp>
      <p:sp>
        <p:nvSpPr>
          <p:cNvPr id="17" name="Text 15"/>
          <p:cNvSpPr/>
          <p:nvPr/>
        </p:nvSpPr>
        <p:spPr>
          <a:xfrm>
            <a:off x="8030675" y="2025253"/>
            <a:ext cx="443391"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+50 XP</a:t>
            </a:r>
            <a:endParaRPr lang="en-US" sz="844" dirty="0"/>
          </a:p>
        </p:txBody>
      </p:sp>
      <p:sp>
        <p:nvSpPr>
          <p:cNvPr id="18" name="Text 16"/>
          <p:cNvSpPr/>
          <p:nvPr/>
        </p:nvSpPr>
        <p:spPr>
          <a:xfrm>
            <a:off x="5543550" y="2257425"/>
            <a:ext cx="2457673" cy="173593"/>
          </a:xfrm>
          <a:prstGeom prst="rect">
            <a:avLst/>
          </a:prstGeom>
          <a:noFill/>
          <a:ln/>
        </p:spPr>
        <p:txBody>
          <a:bodyPr wrap="non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Final test passed</a:t>
            </a:r>
            <a:endParaRPr lang="en-US" sz="844" dirty="0"/>
          </a:p>
        </p:txBody>
      </p:sp>
      <p:sp>
        <p:nvSpPr>
          <p:cNvPr id="19" name="Text 17"/>
          <p:cNvSpPr/>
          <p:nvPr/>
        </p:nvSpPr>
        <p:spPr>
          <a:xfrm>
            <a:off x="7961675" y="2257425"/>
            <a:ext cx="521787"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+150 XP</a:t>
            </a:r>
            <a:endParaRPr lang="en-US" sz="844" dirty="0"/>
          </a:p>
        </p:txBody>
      </p:sp>
      <p:sp>
        <p:nvSpPr>
          <p:cNvPr id="20" name="Text 18"/>
          <p:cNvSpPr/>
          <p:nvPr/>
        </p:nvSpPr>
        <p:spPr>
          <a:xfrm>
            <a:off x="5543550" y="2489597"/>
            <a:ext cx="991353" cy="173593"/>
          </a:xfrm>
          <a:prstGeom prst="rect">
            <a:avLst/>
          </a:prstGeom>
          <a:noFill/>
          <a:ln/>
        </p:spPr>
        <p:txBody>
          <a:bodyPr wrap="square" lIns="0" tIns="0" rIns="0" bIns="0" rtlCol="0" anchor="t"/>
          <a:lstStyle/>
          <a:p>
            <a:pPr algn="l" indent="0" marL="0">
              <a:lnSpc>
                <a:spcPts val="1266"/>
              </a:lnSpc>
              <a:buNone/>
            </a:pPr>
            <a:r>
              <a:rPr lang="en-US" sz="844" dirty="0">
                <a:solidFill>
                  <a:srgbClr val="9FB3CE"/>
                </a:solidFill>
                <a:latin typeface="Carlito" pitchFamily="34" charset="0"/>
                <a:ea typeface="Carlito" pitchFamily="34" charset="-122"/>
                <a:cs typeface="Carlito" pitchFamily="34" charset="-120"/>
              </a:rPr>
              <a:t>Certificate earned</a:t>
            </a:r>
            <a:endParaRPr lang="en-US" sz="844" dirty="0"/>
          </a:p>
        </p:txBody>
      </p:sp>
      <p:sp>
        <p:nvSpPr>
          <p:cNvPr id="21" name="Text 19"/>
          <p:cNvSpPr/>
          <p:nvPr/>
        </p:nvSpPr>
        <p:spPr>
          <a:xfrm>
            <a:off x="6389415" y="2489597"/>
            <a:ext cx="2040210" cy="173593"/>
          </a:xfrm>
          <a:prstGeom prst="rect">
            <a:avLst/>
          </a:prstGeom>
          <a:noFill/>
          <a:ln/>
        </p:spPr>
        <p:txBody>
          <a:bodyPr wrap="none" lIns="0" tIns="0" rIns="0" bIns="0" rtlCol="0" anchor="t"/>
          <a:lstStyle/>
          <a:p>
            <a:pPr algn="l" indent="0" marL="0">
              <a:lnSpc>
                <a:spcPts val="1266"/>
              </a:lnSpc>
              <a:buNone/>
            </a:pPr>
            <a:r>
              <a:rPr lang="en-US" sz="844" b="1" dirty="0">
                <a:solidFill>
                  <a:srgbClr val="F2F5F9"/>
                </a:solidFill>
                <a:latin typeface="Liberation Sans Narrow" pitchFamily="34" charset="0"/>
                <a:ea typeface="Liberation Sans Narrow" pitchFamily="34" charset="-122"/>
                <a:cs typeface="Liberation Sans Narrow" pitchFamily="34" charset="-120"/>
              </a:rPr>
              <a:t>+100 XP</a:t>
            </a:r>
            <a:endParaRPr lang="en-US" sz="844" dirty="0"/>
          </a:p>
        </p:txBody>
      </p:sp>
      <p:sp>
        <p:nvSpPr>
          <p:cNvPr id="22" name="Text 20"/>
          <p:cNvSpPr/>
          <p:nvPr/>
        </p:nvSpPr>
        <p:spPr>
          <a:xfrm>
            <a:off x="5543550" y="2764631"/>
            <a:ext cx="2886075" cy="133945"/>
          </a:xfrm>
          <a:prstGeom prst="rect">
            <a:avLst/>
          </a:prstGeom>
          <a:noFill/>
          <a:ln/>
        </p:spPr>
        <p:txBody>
          <a:bodyPr wrap="square" lIns="0" tIns="0" rIns="0" bIns="0" rtlCol="0" anchor="t"/>
          <a:lstStyle/>
          <a:p>
            <a:pPr algn="l" indent="0" marL="0">
              <a:lnSpc>
                <a:spcPts val="1055"/>
              </a:lnSpc>
              <a:buNone/>
            </a:pPr>
            <a:r>
              <a:rPr lang="en-US" sz="703" dirty="0">
                <a:solidFill>
                  <a:srgbClr val="9FB3CE"/>
                </a:solidFill>
                <a:latin typeface="Carlito" pitchFamily="34" charset="0"/>
                <a:ea typeface="Carlito" pitchFamily="34" charset="-122"/>
                <a:cs typeface="Carlito" pitchFamily="34" charset="-120"/>
              </a:rPr>
              <a:t>Cloud backup keeps all progress safe under your email.</a:t>
            </a:r>
            <a:endParaRPr lang="en-US" sz="703" dirty="0"/>
          </a:p>
        </p:txBody>
      </p:sp>
    </p:spTree>
  </p:cSld>
  <p:clrMapOvr>
    <a:masterClrMapping/>
  </p:clrMapOvr>
  <p:transition spd="med" advTm="14000">
    <p:fade/>
  </p:transition>
</p:sld>
</file>

<file path=ppt/slides/slide32.xml><?xml version="1.0" encoding="utf-8"?>
<p:sld xmlns:a="http://schemas.openxmlformats.org/drawingml/2006/main" xmlns:r="http://schemas.openxmlformats.org/officeDocument/2006/relationships" xmlns:p="http://schemas.openxmlformats.org/presentationml/2006/main">
  <p:cSld name="Slide 32">
    <p:bg>
      <p:bgPr>
        <a:solidFill>
          <a:srgbClr val="0A192F"/>
        </a:solidFill>
      </p:bgPr>
    </p:bg>
    <p:spTree>
      <p:nvGrpSpPr>
        <p:cNvPr id="1" name=""/>
        <p:cNvGrpSpPr/>
        <p:nvPr/>
      </p:nvGrpSpPr>
      <p:grpSpPr>
        <a:xfrm>
          <a:off x="0" y="0"/>
          <a:ext cx="0" cy="0"/>
          <a:chOff x="0" y="0"/>
          <a:chExt cx="0" cy="0"/>
        </a:xfrm>
      </p:grpSpPr>
      <p:sp>
        <p:nvSpPr>
          <p:cNvPr id="2" name="Text 0"/>
          <p:cNvSpPr/>
          <p:nvPr/>
        </p:nvSpPr>
        <p:spPr>
          <a:xfrm>
            <a:off x="0" y="0"/>
            <a:ext cx="100013" cy="5143500"/>
          </a:xfrm>
          <a:prstGeom prst="rect">
            <a:avLst/>
          </a:prstGeom>
          <a:solidFill>
            <a:srgbClr val="D4A017"/>
          </a:solidFill>
          <a:ln/>
        </p:spPr>
        <p:txBody>
          <a:bodyPr wrap="square" rtlCol="0" anchor="ctr"/>
          <a:lstStyle/>
          <a:p>
            <a:pPr indent="0" marL="0">
              <a:buNone/>
            </a:pPr>
            <a:endParaRPr lang="en-US" dirty="0"/>
          </a:p>
        </p:txBody>
      </p:sp>
      <p:sp>
        <p:nvSpPr>
          <p:cNvPr id="3" name="Text 1"/>
          <p:cNvSpPr/>
          <p:nvPr/>
        </p:nvSpPr>
        <p:spPr>
          <a:xfrm>
            <a:off x="571500" y="1214438"/>
            <a:ext cx="8143875" cy="164592"/>
          </a:xfrm>
          <a:prstGeom prst="rect">
            <a:avLst/>
          </a:prstGeom>
          <a:noFill/>
          <a:ln/>
        </p:spPr>
        <p:txBody>
          <a:bodyPr wrap="none" lIns="0" tIns="0" rIns="0" bIns="0" rtlCol="0" anchor="t"/>
          <a:lstStyle/>
          <a:p>
            <a:pPr algn="l" indent="0" marL="0">
              <a:lnSpc>
                <a:spcPts val="1181"/>
              </a:lnSpc>
              <a:buNone/>
            </a:pPr>
            <a:r>
              <a:rPr lang="en-US" sz="800" spc="225" kern="0" dirty="0">
                <a:solidFill>
                  <a:srgbClr val="D4A017"/>
                </a:solidFill>
                <a:latin typeface="Carlito" pitchFamily="34" charset="0"/>
                <a:ea typeface="Carlito" pitchFamily="34" charset="-122"/>
                <a:cs typeface="Carlito" pitchFamily="34" charset="-120"/>
              </a:rPr>
              <a:t>YOUR TURN</a:t>
            </a:r>
            <a:endParaRPr lang="en-US" sz="800" dirty="0"/>
          </a:p>
        </p:txBody>
      </p:sp>
      <p:sp>
        <p:nvSpPr>
          <p:cNvPr id="4" name="Text 2"/>
          <p:cNvSpPr/>
          <p:nvPr/>
        </p:nvSpPr>
        <p:spPr>
          <a:xfrm>
            <a:off x="571500" y="1493044"/>
            <a:ext cx="5429250" cy="922696"/>
          </a:xfrm>
          <a:prstGeom prst="rect">
            <a:avLst/>
          </a:prstGeom>
          <a:noFill/>
          <a:ln/>
        </p:spPr>
        <p:txBody>
          <a:bodyPr wrap="square" lIns="0" tIns="0" rIns="0" bIns="0" rtlCol="0" anchor="t"/>
          <a:lstStyle/>
          <a:p>
            <a:pPr algn="l" indent="0" marL="0">
              <a:lnSpc>
                <a:spcPts val="3364"/>
              </a:lnSpc>
              <a:buNone/>
            </a:pPr>
            <a:r>
              <a:rPr lang="en-US" sz="2925" b="1" dirty="0">
                <a:solidFill>
                  <a:srgbClr val="F2F5F9"/>
                </a:solidFill>
                <a:latin typeface="Tinos" pitchFamily="34" charset="0"/>
                <a:ea typeface="Tinos" pitchFamily="34" charset="-122"/>
                <a:cs typeface="Tinos" pitchFamily="34" charset="-120"/>
              </a:rPr>
              <a:t>Start learning today —</a:t>
            </a:r>
            <a:endParaRPr lang="en-US" sz="2925" dirty="0"/>
          </a:p>
          <a:p>
            <a:pPr algn="l" indent="0" marL="0">
              <a:lnSpc>
                <a:spcPts val="3364"/>
              </a:lnSpc>
              <a:buNone/>
            </a:pPr>
            <a:r>
              <a:rPr lang="en-US" sz="2925" b="1" dirty="0">
                <a:solidFill>
                  <a:srgbClr val="F2F5F9"/>
                </a:solidFill>
                <a:latin typeface="Tinos" pitchFamily="34" charset="0"/>
                <a:ea typeface="Tinos" pitchFamily="34" charset="-122"/>
                <a:cs typeface="Tinos" pitchFamily="34" charset="-120"/>
              </a:rPr>
              <a:t>it's completely free</a:t>
            </a:r>
            <a:endParaRPr lang="en-US" sz="2925" dirty="0"/>
          </a:p>
        </p:txBody>
      </p:sp>
      <p:sp>
        <p:nvSpPr>
          <p:cNvPr id="5" name="Text 3"/>
          <p:cNvSpPr/>
          <p:nvPr/>
        </p:nvSpPr>
        <p:spPr>
          <a:xfrm>
            <a:off x="571500" y="2504554"/>
            <a:ext cx="5429250" cy="419517"/>
          </a:xfrm>
          <a:prstGeom prst="rect">
            <a:avLst/>
          </a:prstGeom>
          <a:noFill/>
          <a:ln/>
        </p:spPr>
        <p:txBody>
          <a:bodyPr wrap="square" lIns="0" tIns="0" rIns="0" bIns="0" rtlCol="0" anchor="t"/>
          <a:lstStyle/>
          <a:p>
            <a:pPr algn="l" indent="0" marL="0">
              <a:lnSpc>
                <a:spcPts val="1530"/>
              </a:lnSpc>
              <a:buNone/>
            </a:pPr>
            <a:r>
              <a:rPr lang="en-US" sz="956" dirty="0">
                <a:solidFill>
                  <a:srgbClr val="9FB3CE"/>
                </a:solidFill>
                <a:latin typeface="Carlito" pitchFamily="34" charset="0"/>
                <a:ea typeface="Carlito" pitchFamily="34" charset="-122"/>
                <a:cs typeface="Carlito" pitchFamily="34" charset="-120"/>
              </a:rPr>
              <a:t>Take the full course — 43 lessons, quizzes and your verified certificate — in the Tapi Learn app, or read the complete study guide PDF at acla.io/courses.</a:t>
            </a:r>
            <a:endParaRPr lang="en-US" sz="956" dirty="0"/>
          </a:p>
        </p:txBody>
      </p:sp>
      <p:sp>
        <p:nvSpPr>
          <p:cNvPr id="6" name="Text 4"/>
          <p:cNvSpPr/>
          <p:nvPr/>
        </p:nvSpPr>
        <p:spPr>
          <a:xfrm>
            <a:off x="571500" y="3900488"/>
            <a:ext cx="2627226" cy="385763"/>
          </a:xfrm>
          <a:prstGeom prst="roundRect">
            <a:avLst>
              <a:gd name="adj" fmla="val 29630"/>
            </a:avLst>
          </a:prstGeom>
          <a:solidFill>
            <a:srgbClr val="D4A017"/>
          </a:solidFill>
          <a:ln/>
        </p:spPr>
        <p:txBody>
          <a:bodyPr wrap="square" rtlCol="0" anchor="ctr"/>
          <a:lstStyle/>
          <a:p>
            <a:pPr indent="0" marL="0">
              <a:buNone/>
            </a:pPr>
            <a:endParaRPr lang="en-US" dirty="0"/>
          </a:p>
        </p:txBody>
      </p:sp>
      <p:sp>
        <p:nvSpPr>
          <p:cNvPr id="7" name="Text 5"/>
          <p:cNvSpPr/>
          <p:nvPr/>
        </p:nvSpPr>
        <p:spPr>
          <a:xfrm>
            <a:off x="571500" y="3900488"/>
            <a:ext cx="2684376" cy="416624"/>
          </a:xfrm>
          <a:prstGeom prst="rect">
            <a:avLst/>
          </a:prstGeom>
          <a:noFill/>
          <a:ln/>
        </p:spPr>
        <p:txBody>
          <a:bodyPr wrap="none" lIns="200025" tIns="100013" rIns="200025" bIns="100013" rtlCol="0" anchor="t"/>
          <a:lstStyle/>
          <a:p>
            <a:pPr algn="l" indent="0" marL="0">
              <a:lnSpc>
                <a:spcPts val="1350"/>
              </a:lnSpc>
              <a:buNone/>
            </a:pPr>
            <a:r>
              <a:rPr lang="en-US" sz="900" b="1" dirty="0">
                <a:solidFill>
                  <a:srgbClr val="0A192F"/>
                </a:solidFill>
                <a:latin typeface="Carlito" pitchFamily="34" charset="0"/>
                <a:ea typeface="Carlito" pitchFamily="34" charset="-122"/>
                <a:cs typeface="Carlito" pitchFamily="34" charset="-120"/>
              </a:rPr>
              <a:t>Download Tapi Learn — acla.io/tapi-learn</a:t>
            </a:r>
            <a:endParaRPr lang="en-US" sz="900" dirty="0"/>
          </a:p>
        </p:txBody>
      </p:sp>
      <p:sp>
        <p:nvSpPr>
          <p:cNvPr id="8" name="Text 6"/>
          <p:cNvSpPr/>
          <p:nvPr/>
        </p:nvSpPr>
        <p:spPr>
          <a:xfrm>
            <a:off x="3316598" y="3904059"/>
            <a:ext cx="2064990" cy="378619"/>
          </a:xfrm>
          <a:prstGeom prst="roundRect">
            <a:avLst>
              <a:gd name="adj" fmla="val 30189"/>
            </a:avLst>
          </a:prstGeom>
          <a:noFill/>
          <a:ln w="7144">
            <a:solidFill>
              <a:srgbClr val="3AA0C2"/>
            </a:solidFill>
            <a:prstDash val="solid"/>
          </a:ln>
        </p:spPr>
        <p:txBody>
          <a:bodyPr wrap="square" rtlCol="0" anchor="ctr"/>
          <a:lstStyle/>
          <a:p>
            <a:pPr indent="0" marL="0">
              <a:buNone/>
            </a:pPr>
            <a:endParaRPr lang="en-US" dirty="0"/>
          </a:p>
        </p:txBody>
      </p:sp>
      <p:sp>
        <p:nvSpPr>
          <p:cNvPr id="9" name="Text 7"/>
          <p:cNvSpPr/>
          <p:nvPr/>
        </p:nvSpPr>
        <p:spPr>
          <a:xfrm>
            <a:off x="3313026" y="3900488"/>
            <a:ext cx="2072134" cy="416624"/>
          </a:xfrm>
          <a:prstGeom prst="rect">
            <a:avLst/>
          </a:prstGeom>
          <a:noFill/>
          <a:ln/>
        </p:spPr>
        <p:txBody>
          <a:bodyPr wrap="square" lIns="200025" tIns="100013" rIns="200025" bIns="100013" rtlCol="0" anchor="t"/>
          <a:lstStyle/>
          <a:p>
            <a:pPr algn="l" indent="0" marL="0">
              <a:lnSpc>
                <a:spcPts val="1350"/>
              </a:lnSpc>
              <a:buNone/>
            </a:pPr>
            <a:r>
              <a:rPr lang="en-US" sz="900" b="1" dirty="0">
                <a:solidFill>
                  <a:srgbClr val="3AA0C2"/>
                </a:solidFill>
                <a:latin typeface="Carlito" pitchFamily="34" charset="0"/>
                <a:ea typeface="Carlito" pitchFamily="34" charset="-122"/>
                <a:cs typeface="Carlito" pitchFamily="34" charset="-120"/>
              </a:rPr>
              <a:t>Study guide — acla.io/courses</a:t>
            </a:r>
            <a:endParaRPr lang="en-US" sz="900" dirty="0"/>
          </a:p>
        </p:txBody>
      </p:sp>
      <p:sp>
        <p:nvSpPr>
          <p:cNvPr id="10" name="Text 8"/>
          <p:cNvSpPr/>
          <p:nvPr/>
        </p:nvSpPr>
        <p:spPr>
          <a:xfrm>
            <a:off x="6365974" y="4604147"/>
            <a:ext cx="2717361" cy="164592"/>
          </a:xfrm>
          <a:prstGeom prst="rect">
            <a:avLst/>
          </a:prstGeom>
          <a:noFill/>
          <a:ln/>
        </p:spPr>
        <p:txBody>
          <a:bodyPr wrap="square" lIns="0" tIns="0" rIns="0" bIns="0" rtlCol="0" anchor="t"/>
          <a:lstStyle/>
          <a:p>
            <a:pPr algn="l" indent="0" marL="0">
              <a:lnSpc>
                <a:spcPts val="1097"/>
              </a:lnSpc>
              <a:buNone/>
            </a:pPr>
            <a:r>
              <a:rPr lang="en-US" sz="800" spc="113" kern="0" dirty="0">
                <a:solidFill>
                  <a:srgbClr val="9FB3CE"/>
                </a:solidFill>
                <a:latin typeface="Carlito" pitchFamily="34" charset="0"/>
                <a:ea typeface="Carlito" pitchFamily="34" charset="-122"/>
                <a:cs typeface="Carlito" pitchFamily="34" charset="-120"/>
              </a:rPr>
              <a:t>AFRICA CLIMATE LEADERSHIP ACADEMY</a:t>
            </a:r>
            <a:endParaRPr lang="en-US" sz="800" dirty="0"/>
          </a:p>
        </p:txBody>
      </p:sp>
    </p:spTree>
  </p:cSld>
  <p:clrMapOvr>
    <a:masterClrMapping/>
  </p:clrMapOvr>
  <p:transition spd="med" advTm="12000">
    <p:fade/>
  </p:transition>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32</Slides>
  <Notes>32</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32</vt:i4>
      </vt:variant>
    </vt:vector>
  </HeadingPairs>
  <TitlesOfParts>
    <vt:vector size="35"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lpstr>Slide 11</vt:lpstr>
      <vt:lpstr>Slide 12</vt:lpstr>
      <vt:lpstr>Slide 13</vt:lpstr>
      <vt:lpstr>Slide 14</vt:lpstr>
      <vt:lpstr>Slide 15</vt:lpstr>
      <vt:lpstr>Slide 16</vt:lpstr>
      <vt:lpstr>Slide 17</vt:lpstr>
      <vt:lpstr>Slide 18</vt:lpstr>
      <vt:lpstr>Slide 19</vt:lpstr>
      <vt:lpstr>Slide 20</vt:lpstr>
      <vt:lpstr>Slide 21</vt:lpstr>
      <vt:lpstr>Slide 22</vt:lpstr>
      <vt:lpstr>Slide 23</vt:lpstr>
      <vt:lpstr>Slide 24</vt:lpstr>
      <vt:lpstr>Slide 25</vt:lpstr>
      <vt:lpstr>Slide 26</vt:lpstr>
      <vt:lpstr>Slide 27</vt:lpstr>
      <vt:lpstr>Slide 28</vt:lpstr>
      <vt:lpstr>Slide 29</vt:lpstr>
      <vt:lpstr>Slide 30</vt:lpstr>
      <vt:lpstr>Slide 31</vt:lpstr>
      <vt:lpstr>Slide 32</vt:lpstr>
    </vt:vector>
  </TitlesOfParts>
  <Company>PptxGenJS</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PptxGenJS Presentation</dc:title>
  <dc:subject>PptxGenJS Presentation</dc:subject>
  <dc:creator>PptxGenJS</dc:creator>
  <cp:lastModifiedBy>PptxGenJS</cp:lastModifiedBy>
  <cp:revision>1</cp:revision>
  <dcterms:created xsi:type="dcterms:W3CDTF">2026-09-27T04:35:11Z</dcterms:created>
  <dcterms:modified xsi:type="dcterms:W3CDTF">2026-09-27T04:35:11Z</dcterms:modified>
</cp:coreProperties>
</file>