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Finance &amp; Financial Management Systems, an Africa Climate Leadership Academy course. This presentation walks you through the whole course. Your instructor is Mr. Kofi Mensah. (8 modules, 46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Finance &amp; Financial Management Systems builds financial literacy from first principles to boardroom practice. Eight modules cover the financial system and the manager's role, the three core financial statements and ratio analysis, the time value of money, how financial management systems and internal controls work, capital budgeting (NPV, IRR, payback), working capital management, debt-versus-equity financing, and financial markets, risk and regulation. Knowledge checks after each module consolidate the learning before the final assessment.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the finance and financial systems landscape. Explain and apply the core concepts of financial statements and analysis. Explain and apply the core concepts of the time value of money. Explain and apply the core concepts of financial management systems. Explain and apply the core concepts of capital budgeting. Explain and apply the core concepts of working capital management.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The Finance and Financial Systems Landscape, then Financial Statements and Analysis, then The Time Value of Money, then Financial Management Systems, then Capital Budgeting, then Working Capital Management, then Debt versus Equity Financing, then Financial Markets, Risk and Regulation.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The Finance and Financial Systems Landscape. Finance is the study and practice of managing money, investments, and other financial assets.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Finance?; The Goal of Financial Management; The Financial System: Institutions, Markets, and Instruments; Financial Markets; Financial Instruments; The Role of the Financial Manager.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"Finance is not just about making money; it's about allocating resources to create value for society while managing risk."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Financial Statements and Analysis. Financial statements are the primary output of an organization's accounting and financial management systems, and the primary input for financial analysis. Three statements, prepared together, provide a comprehensive view of financial position and performance.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Three Core Financial Statements; The Balance Sheet (Statement of Financial Position); The Statement of Cash Flows; How the Three Statements Connect; Ratio Analysis and Financial Health; Trend and Comparative Analysis.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"A balance sheet not only shows what you own, but how you've financed it and what remains for owners."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The Time Value of Money. A dollar received today is worth more than a dollar received a year from now. This is the time value of money (TVM), and it rests on three factors: opportunity cost (a dollar today can be invested to earn a return), inflation (purchasing power tends to erode over time), and risk (a future payment is less certain than cash in hand today).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Money Has a Time Value; Present Value and Future Value; Annuities and Perpetuities; Nominal versus Effective Interest Rates; Valuing Bonds; Valuing Equity Shares.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Financial Management Systems. A financial management system (FMS) is the integrated set of software, data structures, controls, and processes an organization uses to record, process, report, and control its financial transactions and information.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Are Financial Management Systems?; Core Functional Modules of an FMS; ERP and Integrated Finance Platforms; Internal Controls and Segregation of Duties; Automation, RPA, and Artificial Intelligence in Finance.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Capital Budgeting. Capital budgeting is the process by which an organization evaluates and selects long-term investments — new equipment, facilities, product lines, acquisitions, or major systems implementations — whose costs and benefits extend over multiple years.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Capital Budgeting Process; Net Present Value (NPV); Internal Rate of Return (IRR); Payback Period and Discounted Payback; Risk-Adjusted Decision Making; Capital Rationing.</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Working Capital Management. Working capital is the capital available for an organization's day-to-day operations, calculated as current assets minus current liabilities.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Working Capital?; Managing Cash; Managing Receivables and Payables; Managing Inventory; Categories of Financial Risk; Introduction to Hedging and Derivatives.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Debt versus Equity Financing. Organizations finance their operations and investments primarily through two broad sources: debt (borrowing, through loans or bonds, that must be repaid with interest) and equity (funds contributed by owners in exchange for an ownership stake). Each has distinct characteristics.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Debt versus Equity Financing; The Cost of Capital; Weighted Average Cost of Capital (WACC); Capital Structure Theory; Dividend Policy.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Financial Markets, Risk and Regulation. Financial markets do not operate in a vacuum; they are shaped by regulatory frameworks designed to protect investors, maintain market integrity, and preserve systemic financial stability. National securities regulators (such as the U.S.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Financial Markets and Regulation; Financial Reporting Standards; Corporate Governance; Ethics and Compliance in Financial Management; Sustainable and ESG-Informed Finance; The Future of Financial Management Systems.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Finance &amp; Financial Management Systems</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Read financial statements, master the time value of money, budget capital, manage working capital and finance growth.…</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46 lessons</a:t>
            </a:r>
            <a:endParaRPr lang="en-US" sz="844" dirty="0"/>
          </a:p>
        </p:txBody>
      </p:sp>
      <p:sp>
        <p:nvSpPr>
          <p:cNvPr id="12" name="Text 10"/>
          <p:cNvSpPr/>
          <p:nvPr/>
        </p:nvSpPr>
        <p:spPr>
          <a:xfrm>
            <a:off x="571500" y="4582716"/>
            <a:ext cx="2501911"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Mr. Kofi Mensah</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Finance &amp; Financial Management Systems builds financial literacy from first principles to boardroom practice. Eight modules cover the financial system and the manager's role, the three core financial statements and ratio analysis, the time value of money, how financial management systems and internal controls work, capital budgeting (NPV, IRR, payback), working capital management, debt-versus-equity financing, and financial markets, risk and regulation. Knowledge checks after each module consolidate the learning before the final assessment.</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46</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the finance and financial systems landscape.</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financial statements and analysis.</a:t>
            </a:r>
            <a:endParaRPr lang="en-US" sz="816" dirty="0"/>
          </a:p>
        </p:txBody>
      </p:sp>
      <p:sp>
        <p:nvSpPr>
          <p:cNvPr id="12" name="Text 10"/>
          <p:cNvSpPr/>
          <p:nvPr/>
        </p:nvSpPr>
        <p:spPr>
          <a:xfrm>
            <a:off x="575072" y="1943100"/>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the time value of money.</a:t>
            </a:r>
            <a:endParaRPr lang="en-US" sz="816" dirty="0"/>
          </a:p>
        </p:txBody>
      </p:sp>
      <p:sp>
        <p:nvSpPr>
          <p:cNvPr id="16" name="Text 14"/>
          <p:cNvSpPr/>
          <p:nvPr/>
        </p:nvSpPr>
        <p:spPr>
          <a:xfrm>
            <a:off x="4654153" y="1943100"/>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financial management systems.</a:t>
            </a:r>
            <a:endParaRPr lang="en-US" sz="816" dirty="0"/>
          </a:p>
        </p:txBody>
      </p:sp>
      <p:sp>
        <p:nvSpPr>
          <p:cNvPr id="20" name="Text 18"/>
          <p:cNvSpPr/>
          <p:nvPr/>
        </p:nvSpPr>
        <p:spPr>
          <a:xfrm>
            <a:off x="575072" y="2528888"/>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646759"/>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capital budgeting.</a:t>
            </a:r>
            <a:endParaRPr lang="en-US" sz="816" dirty="0"/>
          </a:p>
        </p:txBody>
      </p:sp>
      <p:sp>
        <p:nvSpPr>
          <p:cNvPr id="24" name="Text 22"/>
          <p:cNvSpPr/>
          <p:nvPr/>
        </p:nvSpPr>
        <p:spPr>
          <a:xfrm>
            <a:off x="4654153" y="2528888"/>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646759"/>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working capital management.</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85114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Finance and Financial Systems Landscape</a:t>
            </a:r>
            <a:endParaRPr lang="en-US" sz="928" dirty="0"/>
          </a:p>
        </p:txBody>
      </p:sp>
      <p:sp>
        <p:nvSpPr>
          <p:cNvPr id="9" name="Text 7"/>
          <p:cNvSpPr/>
          <p:nvPr/>
        </p:nvSpPr>
        <p:spPr>
          <a:xfrm>
            <a:off x="1000125" y="1569839"/>
            <a:ext cx="277194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08938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Financial Statements and Analysis</a:t>
            </a:r>
            <a:endParaRPr lang="en-US" sz="928" dirty="0"/>
          </a:p>
        </p:txBody>
      </p:sp>
      <p:sp>
        <p:nvSpPr>
          <p:cNvPr id="14" name="Text 12"/>
          <p:cNvSpPr/>
          <p:nvPr/>
        </p:nvSpPr>
        <p:spPr>
          <a:xfrm>
            <a:off x="1000125" y="2030611"/>
            <a:ext cx="203134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1476395"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Time Value of Money</a:t>
            </a:r>
            <a:endParaRPr lang="en-US" sz="928" dirty="0"/>
          </a:p>
        </p:txBody>
      </p:sp>
      <p:sp>
        <p:nvSpPr>
          <p:cNvPr id="19" name="Text 17"/>
          <p:cNvSpPr/>
          <p:nvPr/>
        </p:nvSpPr>
        <p:spPr>
          <a:xfrm>
            <a:off x="1000125" y="2491383"/>
            <a:ext cx="147639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92435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Financial Management Systems</a:t>
            </a:r>
            <a:endParaRPr lang="en-US" sz="928" dirty="0"/>
          </a:p>
        </p:txBody>
      </p:sp>
      <p:sp>
        <p:nvSpPr>
          <p:cNvPr id="24" name="Text 22"/>
          <p:cNvSpPr/>
          <p:nvPr/>
        </p:nvSpPr>
        <p:spPr>
          <a:xfrm>
            <a:off x="1000125" y="2952155"/>
            <a:ext cx="187089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11m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1181958"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Capital Budgeting</a:t>
            </a:r>
            <a:endParaRPr lang="en-US" sz="928" dirty="0"/>
          </a:p>
        </p:txBody>
      </p:sp>
      <p:sp>
        <p:nvSpPr>
          <p:cNvPr id="29" name="Text 27"/>
          <p:cNvSpPr/>
          <p:nvPr/>
        </p:nvSpPr>
        <p:spPr>
          <a:xfrm>
            <a:off x="1000125" y="3412927"/>
            <a:ext cx="118195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178017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Working Capital Management</a:t>
            </a:r>
            <a:endParaRPr lang="en-US" sz="928" dirty="0"/>
          </a:p>
        </p:txBody>
      </p:sp>
      <p:sp>
        <p:nvSpPr>
          <p:cNvPr id="34" name="Text 32"/>
          <p:cNvSpPr/>
          <p:nvPr/>
        </p:nvSpPr>
        <p:spPr>
          <a:xfrm>
            <a:off x="1000125" y="3873698"/>
            <a:ext cx="173072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178969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Debt versus Equity Financing</a:t>
            </a:r>
            <a:endParaRPr lang="en-US" sz="928" dirty="0"/>
          </a:p>
        </p:txBody>
      </p:sp>
      <p:sp>
        <p:nvSpPr>
          <p:cNvPr id="39" name="Text 37"/>
          <p:cNvSpPr/>
          <p:nvPr/>
        </p:nvSpPr>
        <p:spPr>
          <a:xfrm>
            <a:off x="1000125" y="4334470"/>
            <a:ext cx="173998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36279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Financial Markets, Risk and Regulation</a:t>
            </a:r>
            <a:endParaRPr lang="en-US" sz="928" dirty="0"/>
          </a:p>
        </p:txBody>
      </p:sp>
      <p:sp>
        <p:nvSpPr>
          <p:cNvPr id="44" name="Text 42"/>
          <p:cNvSpPr/>
          <p:nvPr/>
        </p:nvSpPr>
        <p:spPr>
          <a:xfrm>
            <a:off x="1000125" y="4795242"/>
            <a:ext cx="229716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Finance and Financial Systems Landscape</a:t>
            </a:r>
            <a:endParaRPr lang="en-US" sz="2475" dirty="0"/>
          </a:p>
        </p:txBody>
      </p:sp>
      <p:sp>
        <p:nvSpPr>
          <p:cNvPr id="6" name="Text 3"/>
          <p:cNvSpPr/>
          <p:nvPr/>
        </p:nvSpPr>
        <p:spPr>
          <a:xfrm>
            <a:off x="571500" y="2286000"/>
            <a:ext cx="6143625" cy="209758"/>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Finance is the study and practice of managing money, investments, and other financial assets.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Finance?</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Goal of Financial Management</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The Financial System: Institutions, Markets, and Instruments</a:t>
            </a:r>
            <a:endParaRPr lang="en-US" sz="788"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Financial Markets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Financial Instruments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Role of the Financial Manager</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86334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Finance provides essential frameworks for making optimal resource allocation decisions under conditions of uncertainty.</a:t>
            </a:r>
            <a:endParaRPr lang="en-US" sz="872" dirty="0"/>
          </a:p>
        </p:txBody>
      </p:sp>
      <p:sp>
        <p:nvSpPr>
          <p:cNvPr id="8" name="Text 6"/>
          <p:cNvSpPr/>
          <p:nvPr/>
        </p:nvSpPr>
        <p:spPr>
          <a:xfrm>
            <a:off x="828675" y="1546399"/>
            <a:ext cx="615651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Finance?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02007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Value maximization, not profit maximization, should be the primary financial objective, as it accounts for timing, risk, and sustainability of cash…</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Goal of Financial Management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63764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financial institutions, markets, and instruments is fundamental to mobilizing climate finance in Africa.</a:t>
            </a:r>
            <a:endParaRPr lang="en-US" sz="872" dirty="0"/>
          </a:p>
        </p:txBody>
      </p:sp>
      <p:sp>
        <p:nvSpPr>
          <p:cNvPr id="16" name="Text 14"/>
          <p:cNvSpPr/>
          <p:nvPr/>
        </p:nvSpPr>
        <p:spPr>
          <a:xfrm>
            <a:off x="828675" y="2496071"/>
            <a:ext cx="563764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Financial System: Institutions, Markets, and Instruments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28637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Financial markets serve as critical infrastructure for mobilizing climate finance at scale in African economies.</a:t>
            </a:r>
            <a:endParaRPr lang="en-US" sz="872" dirty="0"/>
          </a:p>
        </p:txBody>
      </p:sp>
      <p:sp>
        <p:nvSpPr>
          <p:cNvPr id="20" name="Text 18"/>
          <p:cNvSpPr/>
          <p:nvPr/>
        </p:nvSpPr>
        <p:spPr>
          <a:xfrm>
            <a:off x="828675" y="2970907"/>
            <a:ext cx="555069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Financial Markets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1883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Financial instruments serve distinct purposes in capital formation, risk management, and liquidity provision that must be carefully matched to proj…</a:t>
            </a:r>
            <a:endParaRPr lang="en-US" sz="872" dirty="0"/>
          </a:p>
        </p:txBody>
      </p:sp>
      <p:sp>
        <p:nvSpPr>
          <p:cNvPr id="24" name="Text 22"/>
          <p:cNvSpPr/>
          <p:nvPr/>
        </p:nvSpPr>
        <p:spPr>
          <a:xfrm>
            <a:off x="828675" y="3445743"/>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Financial Instruments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714598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financial manager has evolved from a record-keeper to a strategic partner who translates organizational vision into executable financial plans.</a:t>
            </a:r>
            <a:endParaRPr lang="en-US" sz="872" dirty="0"/>
          </a:p>
        </p:txBody>
      </p:sp>
      <p:sp>
        <p:nvSpPr>
          <p:cNvPr id="28" name="Text 26"/>
          <p:cNvSpPr/>
          <p:nvPr/>
        </p:nvSpPr>
        <p:spPr>
          <a:xfrm>
            <a:off x="828675" y="392057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Role of the Financial Manager</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"Finance is not just about making money; it's about allocating resources to create value for society while managing risk."</a:t>
            </a:r>
            <a:endParaRPr lang="en-US" sz="1913" dirty="0"/>
          </a:p>
        </p:txBody>
      </p:sp>
      <p:sp>
        <p:nvSpPr>
          <p:cNvPr id="6" name="Text 3"/>
          <p:cNvSpPr/>
          <p:nvPr/>
        </p:nvSpPr>
        <p:spPr>
          <a:xfrm>
            <a:off x="928688" y="4196953"/>
            <a:ext cx="1823275" cy="173593"/>
          </a:xfrm>
          <a:prstGeom prst="rect">
            <a:avLst/>
          </a:prstGeom>
          <a:noFill/>
          <a:ln/>
        </p:spPr>
        <p:txBody>
          <a:bodyPr wrap="none" lIns="0" tIns="0" rIns="0" bIns="0" rtlCol="0" anchor="t"/>
          <a:lstStyle/>
          <a:p>
            <a:pPr algn="l" indent="0" marL="0">
              <a:lnSpc>
                <a:spcPts val="1266"/>
              </a:lnSpc>
              <a:buNone/>
            </a:pPr>
            <a:r>
              <a:rPr lang="en-US" sz="844" spc="56" kern="0" dirty="0">
                <a:solidFill>
                  <a:srgbClr val="E9C46A"/>
                </a:solidFill>
                <a:latin typeface="Liberation Sans Narrow" pitchFamily="34" charset="0"/>
                <a:ea typeface="Liberation Sans Narrow" pitchFamily="34" charset="-122"/>
                <a:cs typeface="Liberation Sans Narrow" pitchFamily="34" charset="-120"/>
              </a:rPr>
              <a:t>What Is Finance?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Financial Statements and Analysis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Financial statements are the primary output of an organization's accounting and financial management systems, and the primary input for financial analysis. Three statements, prepared together, provide a comprehensive view of financial position and performance.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Three Core Financial Statements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Balance Sheet (Statement of Financial Position)</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Statement of Cash Flows</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the Three Statements Connect</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Ratio Analysis and Financial Health</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Trend and Comparative Analysis</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38034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income statement reveals profitability but not necessarily cash availability</a:t>
            </a:r>
            <a:endParaRPr lang="en-US" sz="872" dirty="0"/>
          </a:p>
        </p:txBody>
      </p:sp>
      <p:sp>
        <p:nvSpPr>
          <p:cNvPr id="8" name="Text 6"/>
          <p:cNvSpPr/>
          <p:nvPr/>
        </p:nvSpPr>
        <p:spPr>
          <a:xfrm>
            <a:off x="828675" y="1546399"/>
            <a:ext cx="410776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Three Core Financial Statements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8268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balance sheet provides essential information about an organization's financial position, liquidity, and leverage at a specific point in time.</a:t>
            </a:r>
            <a:endParaRPr lang="en-US" sz="872" dirty="0"/>
          </a:p>
        </p:txBody>
      </p:sp>
      <p:sp>
        <p:nvSpPr>
          <p:cNvPr id="12" name="Text 10"/>
          <p:cNvSpPr/>
          <p:nvPr/>
        </p:nvSpPr>
        <p:spPr>
          <a:xfrm>
            <a:off x="828675" y="2021235"/>
            <a:ext cx="68268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Balance Sheet (Statement of Financial Position)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77651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statement of cash flows reveals actual cash movements, providing a more accurate picture of financial health than profit figures alone.</a:t>
            </a:r>
            <a:endParaRPr lang="en-US" sz="872" dirty="0"/>
          </a:p>
        </p:txBody>
      </p:sp>
      <p:sp>
        <p:nvSpPr>
          <p:cNvPr id="16" name="Text 14"/>
          <p:cNvSpPr/>
          <p:nvPr/>
        </p:nvSpPr>
        <p:spPr>
          <a:xfrm>
            <a:off x="828675" y="2496071"/>
            <a:ext cx="731863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Statement of Cash Flows</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three financial statements form an integrated system where net income flows to retained earnings and cash balances must reconcile between state…</a:t>
            </a:r>
            <a:endParaRPr lang="en-US" sz="872" dirty="0"/>
          </a:p>
        </p:txBody>
      </p:sp>
      <p:sp>
        <p:nvSpPr>
          <p:cNvPr id="20" name="Text 18"/>
          <p:cNvSpPr/>
          <p:nvPr/>
        </p:nvSpPr>
        <p:spPr>
          <a:xfrm>
            <a:off x="828675" y="3131418"/>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How the Three Statements Connect</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650929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Ratio analysis transforms raw financial data into comparable metrics across liquidity, profitability, efficiency, and leverage dimensions.</a:t>
            </a:r>
            <a:endParaRPr lang="en-US" sz="872" dirty="0"/>
          </a:p>
        </p:txBody>
      </p:sp>
      <p:sp>
        <p:nvSpPr>
          <p:cNvPr id="24" name="Text 22"/>
          <p:cNvSpPr/>
          <p:nvPr/>
        </p:nvSpPr>
        <p:spPr>
          <a:xfrm>
            <a:off x="828675" y="3606254"/>
            <a:ext cx="703003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Ratio Analysis and Financial Health</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561487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Trend analysis transforms historical data into forward-looking insights by revealing performance patterns over time.</a:t>
            </a:r>
            <a:endParaRPr lang="en-US" sz="872" dirty="0"/>
          </a:p>
        </p:txBody>
      </p:sp>
      <p:sp>
        <p:nvSpPr>
          <p:cNvPr id="28" name="Text 26"/>
          <p:cNvSpPr/>
          <p:nvPr/>
        </p:nvSpPr>
        <p:spPr>
          <a:xfrm>
            <a:off x="828675" y="4081090"/>
            <a:ext cx="606406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Trend and Comparative Analysis</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"A balance sheet not only shows what you own, but how you've financed it and what remains for owners."</a:t>
            </a:r>
            <a:endParaRPr lang="en-US" sz="1913" dirty="0"/>
          </a:p>
        </p:txBody>
      </p:sp>
      <p:sp>
        <p:nvSpPr>
          <p:cNvPr id="6" name="Text 3"/>
          <p:cNvSpPr/>
          <p:nvPr/>
        </p:nvSpPr>
        <p:spPr>
          <a:xfrm>
            <a:off x="928688" y="4196953"/>
            <a:ext cx="2861514"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The Three Core Financial Statements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Time Value of Money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dollar received today is worth more than a dollar received a year from now. This is the time value of money (TVM), and it rests on three factors: opportunity cost (a dollar today can be invested to earn a return), inflation (purchasing power tends to erode over time), and risk (a future payment is less certain than cash in hand today).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Money Has a Time Value</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Present Value and Future Value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Annuities and Perpetuities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Nominal versus Effective Interest Rates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Valuing Bonds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Valuing Equity Shares</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1896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time value of money provides the mathematical foundation for comparing financial outcomes across different time periods.</a:t>
            </a:r>
            <a:endParaRPr lang="en-US" sz="872" dirty="0"/>
          </a:p>
        </p:txBody>
      </p:sp>
      <p:sp>
        <p:nvSpPr>
          <p:cNvPr id="8" name="Text 6"/>
          <p:cNvSpPr/>
          <p:nvPr/>
        </p:nvSpPr>
        <p:spPr>
          <a:xfrm>
            <a:off x="828675" y="1546399"/>
            <a:ext cx="649909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Money Has a Time Value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6845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time value of money is essential for comparing climate investments with different time horizons and risk profiles.</a:t>
            </a:r>
            <a:endParaRPr lang="en-US" sz="872" dirty="0"/>
          </a:p>
        </p:txBody>
      </p:sp>
      <p:sp>
        <p:nvSpPr>
          <p:cNvPr id="12" name="Text 10"/>
          <p:cNvSpPr/>
          <p:nvPr/>
        </p:nvSpPr>
        <p:spPr>
          <a:xfrm>
            <a:off x="828675" y="2021235"/>
            <a:ext cx="613929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Present Value and Future Value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7084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Annuity calculations are essential for structuring and evaluating multi-year climate finance deals.</a:t>
            </a:r>
            <a:endParaRPr lang="en-US" sz="872" dirty="0"/>
          </a:p>
        </p:txBody>
      </p:sp>
      <p:sp>
        <p:nvSpPr>
          <p:cNvPr id="16" name="Text 14"/>
          <p:cNvSpPr/>
          <p:nvPr/>
        </p:nvSpPr>
        <p:spPr>
          <a:xfrm>
            <a:off x="828675" y="2496071"/>
            <a:ext cx="50850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Annuities and Perpetuities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2248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effective annual rate provides the true cost of borrowing or return on investment by accounting for compounding frequency.</a:t>
            </a:r>
            <a:endParaRPr lang="en-US" sz="872" dirty="0"/>
          </a:p>
        </p:txBody>
      </p:sp>
      <p:sp>
        <p:nvSpPr>
          <p:cNvPr id="20" name="Text 18"/>
          <p:cNvSpPr/>
          <p:nvPr/>
        </p:nvSpPr>
        <p:spPr>
          <a:xfrm>
            <a:off x="828675" y="2970907"/>
            <a:ext cx="672287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Nominal versus Effective Interest Rates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16069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Bond valuation is the present value of future cash flows discounted at the market's required rate of return.</a:t>
            </a:r>
            <a:endParaRPr lang="en-US" sz="872" dirty="0"/>
          </a:p>
        </p:txBody>
      </p:sp>
      <p:sp>
        <p:nvSpPr>
          <p:cNvPr id="24" name="Text 22"/>
          <p:cNvSpPr/>
          <p:nvPr/>
        </p:nvSpPr>
        <p:spPr>
          <a:xfrm>
            <a:off x="828675" y="3445743"/>
            <a:ext cx="604832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Valuing Bonds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67271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Gordon Growth Model provides a simple valuation for stable dividend-paying companies but requires accurate growth rate estimates.</a:t>
            </a:r>
            <a:endParaRPr lang="en-US" sz="872" dirty="0"/>
          </a:p>
        </p:txBody>
      </p:sp>
      <p:sp>
        <p:nvSpPr>
          <p:cNvPr id="28" name="Text 26"/>
          <p:cNvSpPr/>
          <p:nvPr/>
        </p:nvSpPr>
        <p:spPr>
          <a:xfrm>
            <a:off x="828675" y="3920579"/>
            <a:ext cx="706353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Valuing Equity Shares</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Financial Management 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financial management system (FMS) is the integrated set of software, data structures, controls, and processes an organization uses to record, process, report, and control its financial transactions and information.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Are Financial Management Systems?</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Functional Modules of an FMS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ERP and Integrated Finance Platforms</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Internal Controls and Segregation of Duties</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Automation, RPA, and Artificial Intelligence in Finance</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609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well-designed financial management system integrates technical infrastructure with governance processes to transform raw data into strategic inte…</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Are Financial Management Systems?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6712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well-implemented FMS transforms financial data from mere record-keeping into a strategic decision-making tool for African institutions.</a:t>
            </a:r>
            <a:endParaRPr lang="en-US" sz="872" dirty="0"/>
          </a:p>
        </p:txBody>
      </p:sp>
      <p:sp>
        <p:nvSpPr>
          <p:cNvPr id="12" name="Text 10"/>
          <p:cNvSpPr/>
          <p:nvPr/>
        </p:nvSpPr>
        <p:spPr>
          <a:xfrm>
            <a:off x="828675" y="2021235"/>
            <a:ext cx="720495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Functional Modules of an FMS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43339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ERP systems create organizational resilience by reducing administrative costs by 30-50% while improving decision-making velocity.</a:t>
            </a:r>
            <a:endParaRPr lang="en-US" sz="872" dirty="0"/>
          </a:p>
        </p:txBody>
      </p:sp>
      <p:sp>
        <p:nvSpPr>
          <p:cNvPr id="16" name="Text 14"/>
          <p:cNvSpPr/>
          <p:nvPr/>
        </p:nvSpPr>
        <p:spPr>
          <a:xfrm>
            <a:off x="828675" y="2496071"/>
            <a:ext cx="694806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ERP and Integrated Finance Platforms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3497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internal controls embedded in financial management systems create multiple layers of protection against fraud and error.</a:t>
            </a:r>
            <a:endParaRPr lang="en-US" sz="872" dirty="0"/>
          </a:p>
        </p:txBody>
      </p:sp>
      <p:sp>
        <p:nvSpPr>
          <p:cNvPr id="20" name="Text 18"/>
          <p:cNvSpPr/>
          <p:nvPr/>
        </p:nvSpPr>
        <p:spPr>
          <a:xfrm>
            <a:off x="828675" y="2970907"/>
            <a:ext cx="685777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Internal Controls and Segregation of Duties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39612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Automation technologies in African financial management must balance efficiency gains with inclusive approaches that serve diverse market segments.</a:t>
            </a:r>
            <a:endParaRPr lang="en-US" sz="872" dirty="0"/>
          </a:p>
        </p:txBody>
      </p:sp>
      <p:sp>
        <p:nvSpPr>
          <p:cNvPr id="24" name="Text 22"/>
          <p:cNvSpPr/>
          <p:nvPr/>
        </p:nvSpPr>
        <p:spPr>
          <a:xfrm>
            <a:off x="828675" y="3445743"/>
            <a:ext cx="739612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Automation, RPA, and Artificial Intelligence in Finance</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6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Capital Budgeting</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Capital budgeting is the process by which an organization evaluates and selects long-term investments — new equipment, facilities, product lines, acquisitions, or major systems implementations — whose costs and benefits extend over multiple years.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Capital Budgeting Process</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Net Present Value (NPV)</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Internal Rate of Return (IRR)</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Payback Period and Discounted Payback</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Risk-Adjusted Decision Making</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Capital Rationing</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8942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capital budgeting integrates quantitative analysis with strategic alignment to maximize long-term value creation.</a:t>
            </a:r>
            <a:endParaRPr lang="en-US" sz="872" dirty="0"/>
          </a:p>
        </p:txBody>
      </p:sp>
      <p:sp>
        <p:nvSpPr>
          <p:cNvPr id="8" name="Text 6"/>
          <p:cNvSpPr/>
          <p:nvPr/>
        </p:nvSpPr>
        <p:spPr>
          <a:xfrm>
            <a:off x="828675" y="1546399"/>
            <a:ext cx="63658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Capital Budgeting Process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1175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NPV provides the most theoretically sound basis for investment decisions by quantifying the value created by a project in today's monetary terms.</a:t>
            </a:r>
            <a:endParaRPr lang="en-US" sz="872" dirty="0"/>
          </a:p>
        </p:txBody>
      </p:sp>
      <p:sp>
        <p:nvSpPr>
          <p:cNvPr id="12" name="Text 10"/>
          <p:cNvSpPr/>
          <p:nvPr/>
        </p:nvSpPr>
        <p:spPr>
          <a:xfrm>
            <a:off x="828675" y="2021235"/>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Net Present Value (NPV)</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1664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IRR is the discount rate that makes a project's NPV zero and must exceed the hurdle rate for acceptance.</a:t>
            </a:r>
            <a:endParaRPr lang="en-US" sz="872" dirty="0"/>
          </a:p>
        </p:txBody>
      </p:sp>
      <p:sp>
        <p:nvSpPr>
          <p:cNvPr id="16" name="Text 14"/>
          <p:cNvSpPr/>
          <p:nvPr/>
        </p:nvSpPr>
        <p:spPr>
          <a:xfrm>
            <a:off x="828675" y="2496071"/>
            <a:ext cx="557981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Internal Rate of Return (IRR)</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3955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payback period provides a simple measure of liquidity risk but fails to account for the time value of money.</a:t>
            </a:r>
            <a:endParaRPr lang="en-US" sz="872" dirty="0"/>
          </a:p>
        </p:txBody>
      </p:sp>
      <p:sp>
        <p:nvSpPr>
          <p:cNvPr id="20" name="Text 18"/>
          <p:cNvSpPr/>
          <p:nvPr/>
        </p:nvSpPr>
        <p:spPr>
          <a:xfrm>
            <a:off x="828675" y="2970907"/>
            <a:ext cx="582718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Payback Period and Discounted Payback</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9391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Risk-adjusted discount rates provide a systematic way to incorporate project-specific risk into capital budgeting decisions.</a:t>
            </a:r>
            <a:endParaRPr lang="en-US" sz="872" dirty="0"/>
          </a:p>
        </p:txBody>
      </p:sp>
      <p:sp>
        <p:nvSpPr>
          <p:cNvPr id="24" name="Text 22"/>
          <p:cNvSpPr/>
          <p:nvPr/>
        </p:nvSpPr>
        <p:spPr>
          <a:xfrm>
            <a:off x="828675" y="3445743"/>
            <a:ext cx="641426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Risk-Adjusted Decision Making</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49665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Capital rationing is a critical process for maximizing value creation when investment funds are limited.</a:t>
            </a:r>
            <a:endParaRPr lang="en-US" sz="872" dirty="0"/>
          </a:p>
        </p:txBody>
      </p:sp>
      <p:sp>
        <p:nvSpPr>
          <p:cNvPr id="28" name="Text 26"/>
          <p:cNvSpPr/>
          <p:nvPr/>
        </p:nvSpPr>
        <p:spPr>
          <a:xfrm>
            <a:off x="828675" y="3920579"/>
            <a:ext cx="521491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Capital Rationing</a:t>
            </a:r>
            <a:endParaRPr lang="en-US" sz="800"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Working Capital Management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Working capital is the capital available for an organization's day-to-day operations, calculated as current assets minus current liabilities.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Working Capital?</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Cash</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Receivables and Payables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Inventory</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Categories of Financial Risk</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Introduction to Hedging and Derivatives</a:t>
            </a:r>
            <a:endParaRPr lang="en-US" sz="800" dirty="0"/>
          </a:p>
        </p:txBody>
      </p:sp>
      <p:sp>
        <p:nvSpPr>
          <p:cNvPr id="27" name="Text 25"/>
          <p:cNvSpPr/>
          <p:nvPr/>
        </p:nvSpPr>
        <p:spPr>
          <a:xfrm>
            <a:off x="8211907"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70283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Working capital management is particularly critical in African markets where access to alternative financing is limited.</a:t>
            </a:r>
            <a:endParaRPr lang="en-US" sz="872" dirty="0"/>
          </a:p>
        </p:txBody>
      </p:sp>
      <p:sp>
        <p:nvSpPr>
          <p:cNvPr id="8" name="Text 6"/>
          <p:cNvSpPr/>
          <p:nvPr/>
        </p:nvSpPr>
        <p:spPr>
          <a:xfrm>
            <a:off x="828675" y="1546399"/>
            <a:ext cx="59879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Working Capital?</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28539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cash management in African climate finance requires balancing liquidity needs with return optimization while accounting for unique curren…</a:t>
            </a:r>
            <a:endParaRPr lang="en-US" sz="872" dirty="0"/>
          </a:p>
        </p:txBody>
      </p:sp>
      <p:sp>
        <p:nvSpPr>
          <p:cNvPr id="12" name="Text 10"/>
          <p:cNvSpPr/>
          <p:nvPr/>
        </p:nvSpPr>
        <p:spPr>
          <a:xfrm>
            <a:off x="828675" y="2021235"/>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Cash</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3102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receivables management requires balancing sales growth against the true cost of extending credit, including bad debt risks and opportunit…</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Receivables and Payables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1802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inventory management balances holding costs against stockout risks to optimize working capital.</a:t>
            </a:r>
            <a:endParaRPr lang="en-US" sz="872" dirty="0"/>
          </a:p>
        </p:txBody>
      </p:sp>
      <p:sp>
        <p:nvSpPr>
          <p:cNvPr id="20" name="Text 18"/>
          <p:cNvSpPr/>
          <p:nvPr/>
        </p:nvSpPr>
        <p:spPr>
          <a:xfrm>
            <a:off x="828675" y="2970907"/>
            <a:ext cx="543923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Inventory</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33060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Financial risk management in Africa requires context-specific approaches that address unique regional challenges while incorporating global best pr…</a:t>
            </a:r>
            <a:endParaRPr lang="en-US" sz="872" dirty="0"/>
          </a:p>
        </p:txBody>
      </p:sp>
      <p:sp>
        <p:nvSpPr>
          <p:cNvPr id="24" name="Text 22"/>
          <p:cNvSpPr/>
          <p:nvPr/>
        </p:nvSpPr>
        <p:spPr>
          <a:xfrm>
            <a:off x="828675" y="3445743"/>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Categories of Financial Risk</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65836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hedging transforms uncertain price exposures into predictable budget items, providing operational stability in volatile markets.</a:t>
            </a:r>
            <a:endParaRPr lang="en-US" sz="872" dirty="0"/>
          </a:p>
        </p:txBody>
      </p:sp>
      <p:sp>
        <p:nvSpPr>
          <p:cNvPr id="28" name="Text 26"/>
          <p:cNvSpPr/>
          <p:nvPr/>
        </p:nvSpPr>
        <p:spPr>
          <a:xfrm>
            <a:off x="828675" y="3920579"/>
            <a:ext cx="711032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Introduction to Hedging and Derivatives</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Debt versus Equity Financing</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Organizations finance their operations and investments primarily through two broad sources: debt (borrowing, through loans or bonds, that must be repaid with interest) and equity (funds contributed by owners in exchange for an ownership stake). Each has distinct characteristics.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Debt versus Equity Financing</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Cost of Capital</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Weighted Average Cost of Capital (WACC)</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Capital Structure Theory</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Dividend Policy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56711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Debt financing provides tax-advantages but creates fixed obligations that increase financial risk, particularly in volatile African markets.</a:t>
            </a:r>
            <a:endParaRPr lang="en-US" sz="872" dirty="0"/>
          </a:p>
        </p:txBody>
      </p:sp>
      <p:sp>
        <p:nvSpPr>
          <p:cNvPr id="8" name="Text 6"/>
          <p:cNvSpPr/>
          <p:nvPr/>
        </p:nvSpPr>
        <p:spPr>
          <a:xfrm>
            <a:off x="828675" y="1546399"/>
            <a:ext cx="709248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Debt versus Equity Financing</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17612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cost of capital represents the minimum return required to satisfy all providers of capital and serves as the benchmark for investment decisions.</a:t>
            </a:r>
            <a:endParaRPr lang="en-US" sz="872" dirty="0"/>
          </a:p>
        </p:txBody>
      </p:sp>
      <p:sp>
        <p:nvSpPr>
          <p:cNvPr id="12" name="Text 10"/>
          <p:cNvSpPr/>
          <p:nvPr/>
        </p:nvSpPr>
        <p:spPr>
          <a:xfrm>
            <a:off x="828675" y="2021235"/>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Cost of Capital</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44275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WACC represents the blended cost of capital that serves as the minimum hurdle rate for investment evaluation.</a:t>
            </a:r>
            <a:endParaRPr lang="en-US" sz="872" dirty="0"/>
          </a:p>
        </p:txBody>
      </p:sp>
      <p:sp>
        <p:nvSpPr>
          <p:cNvPr id="16" name="Text 14"/>
          <p:cNvSpPr/>
          <p:nvPr/>
        </p:nvSpPr>
        <p:spPr>
          <a:xfrm>
            <a:off x="828675" y="2496071"/>
            <a:ext cx="587817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Weighted Average Cost of Capital (WACC)</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83701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Capital structure decisions significantly impact an organization's financial resilience and ability to fund climate projects in Africa's volatile e…</a:t>
            </a:r>
            <a:endParaRPr lang="en-US" sz="872" dirty="0"/>
          </a:p>
        </p:txBody>
      </p:sp>
      <p:sp>
        <p:nvSpPr>
          <p:cNvPr id="20" name="Text 18"/>
          <p:cNvSpPr/>
          <p:nvPr/>
        </p:nvSpPr>
        <p:spPr>
          <a:xfrm>
            <a:off x="828675" y="2970907"/>
            <a:ext cx="717886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Capital Structure Theory</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21329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Dividend policy decisions require balancing shareholder expectations with strategic reinvestment needs, particularly important in capital-constrain…</a:t>
            </a:r>
            <a:endParaRPr lang="en-US" sz="872" dirty="0"/>
          </a:p>
        </p:txBody>
      </p:sp>
      <p:sp>
        <p:nvSpPr>
          <p:cNvPr id="24" name="Text 22"/>
          <p:cNvSpPr/>
          <p:nvPr/>
        </p:nvSpPr>
        <p:spPr>
          <a:xfrm>
            <a:off x="828675" y="3445743"/>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Dividend Policy</a:t>
            </a:r>
            <a:endParaRPr lang="en-US" sz="800"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Financial Markets, Risk and Regulation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Financial markets do not operate in a vacuum; they are shaped by regulatory frameworks designed to protect investors, maintain market integrity, and preserve systemic financial stability. National securities regulators (such as the U.S.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Financial Markets and Regulation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Financial Reporting Standards</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Corporate Governance</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Ethics and Compliance in Financial Management</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Sustainable and ESG-Informed Finance</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Future of Financial Management Systems</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Tree>
  </p:cSld>
  <p:clrMapOvr>
    <a:masterClrMapping/>
  </p:clrMapOvr>
  <p:transition spd="med" advTm="12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01837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financial regulation balances investor protection with market efficiency and financial inclusion.</a:t>
            </a:r>
            <a:endParaRPr lang="en-US" sz="872" dirty="0"/>
          </a:p>
        </p:txBody>
      </p:sp>
      <p:sp>
        <p:nvSpPr>
          <p:cNvPr id="8" name="Text 6"/>
          <p:cNvSpPr/>
          <p:nvPr/>
        </p:nvSpPr>
        <p:spPr>
          <a:xfrm>
            <a:off x="828675" y="1546399"/>
            <a:ext cx="541984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Financial Markets and Regulation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85230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the differences between IFRS and GAAP is critical for African professionals operating in cross-border financial environments.</a:t>
            </a:r>
            <a:endParaRPr lang="en-US" sz="872" dirty="0"/>
          </a:p>
        </p:txBody>
      </p:sp>
      <p:sp>
        <p:nvSpPr>
          <p:cNvPr id="12" name="Text 10"/>
          <p:cNvSpPr/>
          <p:nvPr/>
        </p:nvSpPr>
        <p:spPr>
          <a:xfrm>
            <a:off x="828675" y="2021235"/>
            <a:ext cx="740049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Financial Reporting Standards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9744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corporate governance is the foundation of financial integrity and organizational resilience, particularly in Africa's developing financia…</a:t>
            </a:r>
            <a:endParaRPr lang="en-US" sz="872" dirty="0"/>
          </a:p>
        </p:txBody>
      </p:sp>
      <p:sp>
        <p:nvSpPr>
          <p:cNvPr id="16" name="Text 14"/>
          <p:cNvSpPr/>
          <p:nvPr/>
        </p:nvSpPr>
        <p:spPr>
          <a:xfrm>
            <a:off x="828675" y="2496071"/>
            <a:ext cx="732314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Corporate Governance</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0935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financial management is not optional but fundamental to building trust and enabling sustainable development in Africa's financial systems.</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Ethics and Compliance in Financial Management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7850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ESG factors are material financial considerations that directly impact risk, cost of capital, and long-term value creation.</a:t>
            </a:r>
            <a:endParaRPr lang="en-US" sz="872" dirty="0"/>
          </a:p>
        </p:txBody>
      </p:sp>
      <p:sp>
        <p:nvSpPr>
          <p:cNvPr id="24" name="Text 22"/>
          <p:cNvSpPr/>
          <p:nvPr/>
        </p:nvSpPr>
        <p:spPr>
          <a:xfrm>
            <a:off x="828675" y="3445743"/>
            <a:ext cx="624790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Sustainable and ESG-Informed Finance</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72502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future of financial management is characterized by real-time operations, AI-driven insights, and ecosystem integration rather than isolated sys…</a:t>
            </a:r>
            <a:endParaRPr lang="en-US" sz="872" dirty="0"/>
          </a:p>
        </p:txBody>
      </p:sp>
      <p:sp>
        <p:nvSpPr>
          <p:cNvPr id="28" name="Text 26"/>
          <p:cNvSpPr/>
          <p:nvPr/>
        </p:nvSpPr>
        <p:spPr>
          <a:xfrm>
            <a:off x="828675" y="392057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Future of Financial Management Systems</a:t>
            </a:r>
            <a:endParaRPr lang="en-US" sz="800"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46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2026-09-27T04:34:33Z</dcterms:created>
  <dcterms:modified xsi:type="dcterms:W3CDTF">2026-09-27T04:34:33Z</dcterms:modified>
</cp:coreProperties>
</file>