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Digitization &amp; Innovation: Agile and Design Thinking, an Africa Climate Leadership Academy course. This presentation walks you through the whole course. Your instructor is Mr. Chidi Eze. (4 modules, 21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Digitization &amp; Innovation: Agile and Design Thinking is a focused, practice-oriented course on the two methods that dominate modern digital work. Four modules build the digital and innovation mindset (iteration, feedback, psychological safety), the mechanics of Scrum and Kanban, the design thinking journey from empathy to prototype, and finally how the two integrate in a real applied capstone. Short lessons, worked examples and self-assessment quizzes make it ideal for teams and individuals alike.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and apply the core concepts of foundations of the digital and innovation mindset. Explain and apply the core concepts of agile fundamentals — scrum and kanban in practice. Explain and apply the core concepts of design thinking fundamentals — from empathy to prototype. Explain and apply the core concepts of integrating agile and design thinking — the applied capstone.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the Digital and Innovation Mindset, then Agile Fundamentals — Scrum and Kanban in Practice, then Design Thinking Fundamentals — From Empathy to Prototype, then Integrating Agile and Design Thinking — The Applied Capstone.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the Digital and Innovation Mindset. Traditional sequential planning, often associated with a waterfall approach, assumes that a project can move through relatively stable stages: requirements are defined, a solution is designed, work is implemented, and the finished product is tested and delivered.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Core principles shared by Agile and Design Thinking: iteration, feedback, and user-centeredness; Psychological safety as a precondition for experimentation and honest feedback; Self-assessment.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"Iteration is not about doing more work; it's about smarter work that increasingly aligns with real user needs."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Agile Fundamentals — Scrum and Kanban in Practice. Scrum is built around a small, empowered Scrum Team rather than a collection of isolated specialists. The 2020 Scrum Guide describes three accountabilities within the Scrum Team: Product Owner, Scrum Master and Developers.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Core Scrum roles: Product Owner, Scrum Master, and Development Team; Core Scrum artifacts: Product Backlog, Sprint Backlog, and the Increment; Core Scrum ceremonies: Sprint Planning, Daily Stand-up, Sprint Review, and Retrospective; Kanban as a lightweight alternative: visualizing flow, limiting work-in-progress, and managing a pull system; Self-guided simulation; Unit 2 knowledge check.</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"A great Scrum Master makes the problems visible so the team can solve them together" — Ken Schwaber, co-creator of Scrum</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Design Thinking Fundamentals — From Empathy to Prototype. Choose someone who has recent, direct experience with the situation you want to understand.</a:t>
            </a:r>
          </a:p>
          <a:p>
            <a:r>
              <a:rPr sz="1200"/>
              <a:t>Examples include a student navigating online learning, a small business owner managing customer orders, a commuter planning a daily journey, or a community member accessing a public service.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Before you begin: choose a manageable user; Observation checklist; A simple synthesis method; Technique 1: How Might We (HMW); 60-minute prototype challenge; Unit 3 knowledge check.</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Integrating Agile and Design Thinking — The Applied Capstone. Workplace challenges often arrive as solutions disguised as problems: “We need a new system,” “Staff need training,” or “We should automate this.” Design Thinking asks you to step back and identify the underlying user need. The first capstone task is therefore to frame one live challenge without prematurely deciding the answer.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Personal Kanban-style board; Step 3 — Conduct one user test; Self-run retrospective; Suggested assessment rubric; Bibliography;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1437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Digitization &amp; Innovation: Agile and Design Thinking</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Why waterfall fails, how agile really works, and how design thinking turns empathy into products people love.…</a:t>
            </a:r>
            <a:endParaRPr lang="en-US" sz="1125" dirty="0"/>
          </a:p>
        </p:txBody>
      </p:sp>
      <p:sp>
        <p:nvSpPr>
          <p:cNvPr id="6" name="Text 4"/>
          <p:cNvSpPr/>
          <p:nvPr/>
        </p:nvSpPr>
        <p:spPr>
          <a:xfrm>
            <a:off x="548640" y="3955552"/>
            <a:ext cx="1011577"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965857"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Intermediate</a:t>
            </a:r>
            <a:endParaRPr lang="en-US" sz="844" dirty="0"/>
          </a:p>
        </p:txBody>
      </p:sp>
      <p:sp>
        <p:nvSpPr>
          <p:cNvPr id="8" name="Text 6"/>
          <p:cNvSpPr/>
          <p:nvPr/>
        </p:nvSpPr>
        <p:spPr>
          <a:xfrm>
            <a:off x="164308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66594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4 modules</a:t>
            </a:r>
            <a:endParaRPr lang="en-US" sz="844" dirty="0"/>
          </a:p>
        </p:txBody>
      </p:sp>
      <p:sp>
        <p:nvSpPr>
          <p:cNvPr id="10" name="Text 8"/>
          <p:cNvSpPr/>
          <p:nvPr/>
        </p:nvSpPr>
        <p:spPr>
          <a:xfrm>
            <a:off x="263026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65312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21 lessons</a:t>
            </a:r>
            <a:endParaRPr lang="en-US" sz="844" dirty="0"/>
          </a:p>
        </p:txBody>
      </p:sp>
      <p:sp>
        <p:nvSpPr>
          <p:cNvPr id="12" name="Text 10"/>
          <p:cNvSpPr/>
          <p:nvPr/>
        </p:nvSpPr>
        <p:spPr>
          <a:xfrm>
            <a:off x="571500" y="4582716"/>
            <a:ext cx="2334828"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Mr. Chidi Eze</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5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Digitization &amp; Innovation: Agile and Design Thinking is a focused, practice-oriented course on the two methods that dominate modern digital work. Four modules build the digital and innovation mindset (iteration, feedback, psychological safety), the mechanics of Scrum and Kanban, the design thinking journey from empathy to prototype, and finally how the two integrate in a real applied capstone. Short lessons, worked examples and self-assessment quizzes make it ideal for teams and individuals alike.</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4</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21</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foundations of the digital and innovation mindset.</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agile fundamentals — scrum and kanban in practice.</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design thinking fundamentals — from empathy to prototype.</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integrating agile and design thinking — the applied capstone.</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80258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the Digital and Innovation Mindset</a:t>
            </a:r>
            <a:endParaRPr lang="en-US" sz="928" dirty="0"/>
          </a:p>
        </p:txBody>
      </p:sp>
      <p:sp>
        <p:nvSpPr>
          <p:cNvPr id="9" name="Text 7"/>
          <p:cNvSpPr/>
          <p:nvPr/>
        </p:nvSpPr>
        <p:spPr>
          <a:xfrm>
            <a:off x="1000125" y="1569839"/>
            <a:ext cx="294271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13m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324703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Agile Fundamentals — Scrum and Kanban in Practice</a:t>
            </a:r>
            <a:endParaRPr lang="en-US" sz="928" dirty="0"/>
          </a:p>
        </p:txBody>
      </p:sp>
      <p:sp>
        <p:nvSpPr>
          <p:cNvPr id="14" name="Text 12"/>
          <p:cNvSpPr/>
          <p:nvPr/>
        </p:nvSpPr>
        <p:spPr>
          <a:xfrm>
            <a:off x="1000125" y="2030611"/>
            <a:ext cx="315684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18m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348402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Design Thinking Fundamentals — From Empathy to Prototype</a:t>
            </a:r>
            <a:endParaRPr lang="en-US" sz="928" dirty="0"/>
          </a:p>
        </p:txBody>
      </p:sp>
      <p:sp>
        <p:nvSpPr>
          <p:cNvPr id="19" name="Text 17"/>
          <p:cNvSpPr/>
          <p:nvPr/>
        </p:nvSpPr>
        <p:spPr>
          <a:xfrm>
            <a:off x="1000125" y="2491383"/>
            <a:ext cx="365823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16m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354073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Integrating Agile and Design Thinking — The Applied Capstone</a:t>
            </a:r>
            <a:endParaRPr lang="en-US" sz="928" dirty="0"/>
          </a:p>
        </p:txBody>
      </p:sp>
      <p:sp>
        <p:nvSpPr>
          <p:cNvPr id="24" name="Text 22"/>
          <p:cNvSpPr/>
          <p:nvPr/>
        </p:nvSpPr>
        <p:spPr>
          <a:xfrm>
            <a:off x="1000125" y="2952155"/>
            <a:ext cx="371776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18m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3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the Digital and Innovation Mindset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Traditional sequential planning, often associated with a waterfall approach, assumes that a project can move through relatively stable stages: requirements are defined, a solution is designed, work is implemented, and the finished product is tested and delivered.</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00177"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principles shared by Agile and Design Thinking: iteration, feedback, and user-centeredness</a:t>
            </a:r>
            <a:endParaRPr lang="en-US" sz="800" dirty="0"/>
          </a:p>
        </p:txBody>
      </p:sp>
      <p:sp>
        <p:nvSpPr>
          <p:cNvPr id="7" name="Text 5"/>
          <p:cNvSpPr/>
          <p:nvPr/>
        </p:nvSpPr>
        <p:spPr>
          <a:xfrm>
            <a:off x="4136788" y="1404417"/>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06539"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Psychological safety as a precondition for experimentation and honest feedback</a:t>
            </a:r>
            <a:endParaRPr lang="en-US" sz="800" dirty="0"/>
          </a:p>
        </p:txBody>
      </p:sp>
      <p:sp>
        <p:nvSpPr>
          <p:cNvPr id="11" name="Text 9"/>
          <p:cNvSpPr/>
          <p:nvPr/>
        </p:nvSpPr>
        <p:spPr>
          <a:xfrm>
            <a:off x="8211907" y="1404417"/>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797993"/>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9443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903028"/>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Self-assessment</a:t>
            </a:r>
            <a:endParaRPr lang="en-US" sz="800" dirty="0"/>
          </a:p>
        </p:txBody>
      </p:sp>
      <p:sp>
        <p:nvSpPr>
          <p:cNvPr id="15" name="Text 13"/>
          <p:cNvSpPr/>
          <p:nvPr/>
        </p:nvSpPr>
        <p:spPr>
          <a:xfrm>
            <a:off x="4192033" y="1908721"/>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27176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Iteration transforms development from a linear process to a continuous learning journey that increasingly aligns with user needs.</a:t>
            </a:r>
            <a:endParaRPr lang="en-US" sz="872" dirty="0"/>
          </a:p>
        </p:txBody>
      </p:sp>
      <p:sp>
        <p:nvSpPr>
          <p:cNvPr id="8" name="Text 6"/>
          <p:cNvSpPr/>
          <p:nvPr/>
        </p:nvSpPr>
        <p:spPr>
          <a:xfrm>
            <a:off x="828675" y="1546399"/>
            <a:ext cx="627176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principles shared by Agile and Design Thinking: iteration, feedba</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40124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Psychological safety is the foundation of innovation cultures where teams can experiment, fail fast, and learn without fear of blame.</a:t>
            </a:r>
            <a:endParaRPr lang="en-US" sz="872" dirty="0"/>
          </a:p>
        </p:txBody>
      </p:sp>
      <p:sp>
        <p:nvSpPr>
          <p:cNvPr id="12" name="Text 10"/>
          <p:cNvSpPr/>
          <p:nvPr/>
        </p:nvSpPr>
        <p:spPr>
          <a:xfrm>
            <a:off x="828675" y="2021235"/>
            <a:ext cx="640124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Psychological safety as a precondition for experimentation and honest</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"Iteration is not about doing more work; it's about smarter work that increasingly aligns with real user needs."</a:t>
            </a:r>
            <a:endParaRPr lang="en-US" sz="1913" dirty="0"/>
          </a:p>
        </p:txBody>
      </p:sp>
      <p:sp>
        <p:nvSpPr>
          <p:cNvPr id="6" name="Text 3"/>
          <p:cNvSpPr/>
          <p:nvPr/>
        </p:nvSpPr>
        <p:spPr>
          <a:xfrm>
            <a:off x="928688" y="4196953"/>
            <a:ext cx="5866023"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Core principles shared by Agile and Design Thinking: iteration, feedback, and user-centeredness · Module 1</a:t>
            </a:r>
            <a:endParaRPr lang="en-US" sz="844" dirty="0"/>
          </a:p>
        </p:txBody>
      </p:sp>
    </p:spTree>
  </p:cSld>
  <p:clrMapOvr>
    <a:masterClrMapping/>
  </p:clrMapOvr>
  <p:transition spd="med" advTm="10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6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Agile Fundamentals — Scrum and Kanban in Practice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Scrum is built around a small, empowered Scrum Team rather than a collection of isolated specialists. The 2020 Scrum Guide describes three accountabilities within the Scrum Team: Product Owner, Scrum Master and Developers.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06539"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Scrum roles: Product Owner, Scrum Master, and Development Team</a:t>
            </a:r>
            <a:endParaRPr lang="en-US" sz="800" dirty="0"/>
          </a:p>
        </p:txBody>
      </p:sp>
      <p:sp>
        <p:nvSpPr>
          <p:cNvPr id="7" name="Text 5"/>
          <p:cNvSpPr/>
          <p:nvPr/>
        </p:nvSpPr>
        <p:spPr>
          <a:xfrm>
            <a:off x="4139969" y="1404417"/>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06539"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Scrum artifacts: Product Backlog, Sprint Backlog, and the Increment</a:t>
            </a:r>
            <a:endParaRPr lang="en-US" sz="800" dirty="0"/>
          </a:p>
        </p:txBody>
      </p:sp>
      <p:sp>
        <p:nvSpPr>
          <p:cNvPr id="11" name="Text 9"/>
          <p:cNvSpPr/>
          <p:nvPr/>
        </p:nvSpPr>
        <p:spPr>
          <a:xfrm>
            <a:off x="8211907" y="1404417"/>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94433"/>
            <a:ext cx="3200177"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Scrum ceremonies: Sprint Planning, Daily Stand-up, Sprint Review, and Retrospective</a:t>
            </a:r>
            <a:endParaRPr lang="en-US" sz="800" dirty="0"/>
          </a:p>
        </p:txBody>
      </p:sp>
      <p:sp>
        <p:nvSpPr>
          <p:cNvPr id="15" name="Text 13"/>
          <p:cNvSpPr/>
          <p:nvPr/>
        </p:nvSpPr>
        <p:spPr>
          <a:xfrm>
            <a:off x="4136788" y="1970112"/>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894433"/>
            <a:ext cx="3200177"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Kanban as a lightweight alternative: visualizing flow, limiting work-in-progress, and managing a pull system</a:t>
            </a:r>
            <a:endParaRPr lang="en-US" sz="800" dirty="0"/>
          </a:p>
        </p:txBody>
      </p:sp>
      <p:sp>
        <p:nvSpPr>
          <p:cNvPr id="19" name="Text 17"/>
          <p:cNvSpPr/>
          <p:nvPr/>
        </p:nvSpPr>
        <p:spPr>
          <a:xfrm>
            <a:off x="8208726" y="1970112"/>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0" name="Text 18"/>
          <p:cNvSpPr/>
          <p:nvPr/>
        </p:nvSpPr>
        <p:spPr>
          <a:xfrm>
            <a:off x="575072" y="236368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46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468724"/>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Self-guided simulation</a:t>
            </a:r>
            <a:endParaRPr lang="en-US" sz="800" dirty="0"/>
          </a:p>
        </p:txBody>
      </p:sp>
      <p:sp>
        <p:nvSpPr>
          <p:cNvPr id="23" name="Text 21"/>
          <p:cNvSpPr/>
          <p:nvPr/>
        </p:nvSpPr>
        <p:spPr>
          <a:xfrm>
            <a:off x="4136788" y="2474416"/>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4" name="Text 22"/>
          <p:cNvSpPr/>
          <p:nvPr/>
        </p:nvSpPr>
        <p:spPr>
          <a:xfrm>
            <a:off x="4647009" y="236368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46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468724"/>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Unit 2 knowledge check</a:t>
            </a:r>
            <a:endParaRPr lang="en-US" sz="800" dirty="0"/>
          </a:p>
        </p:txBody>
      </p:sp>
      <p:sp>
        <p:nvSpPr>
          <p:cNvPr id="27" name="Text 25"/>
          <p:cNvSpPr/>
          <p:nvPr/>
        </p:nvSpPr>
        <p:spPr>
          <a:xfrm>
            <a:off x="8263971" y="247441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26686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Product Owner is solely accountable for maximizing product value through effective backlog management, not just a stakeholder representative.</a:t>
            </a:r>
            <a:endParaRPr lang="en-US" sz="872" dirty="0"/>
          </a:p>
        </p:txBody>
      </p:sp>
      <p:sp>
        <p:nvSpPr>
          <p:cNvPr id="8" name="Text 6"/>
          <p:cNvSpPr/>
          <p:nvPr/>
        </p:nvSpPr>
        <p:spPr>
          <a:xfrm>
            <a:off x="828675" y="1546399"/>
            <a:ext cx="726686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Scrum roles: Product Owner, Scrum Master, and Development Team</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08355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Scrum artifacts create transparency by making work, plans, and product state visible to all stakeholders.</a:t>
            </a:r>
            <a:endParaRPr lang="en-US" sz="872" dirty="0"/>
          </a:p>
        </p:txBody>
      </p:sp>
      <p:sp>
        <p:nvSpPr>
          <p:cNvPr id="12" name="Text 10"/>
          <p:cNvSpPr/>
          <p:nvPr/>
        </p:nvSpPr>
        <p:spPr>
          <a:xfrm>
            <a:off x="828675" y="2021235"/>
            <a:ext cx="508355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Scrum artifacts: Product Backlog, Sprint Backlog, and the Increme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610545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Scrum ceremonies create a rhythm of inspection and adaptation that is crucial for delivering value in complex digital projects.</a:t>
            </a:r>
            <a:endParaRPr lang="en-US" sz="872" dirty="0"/>
          </a:p>
        </p:txBody>
      </p:sp>
      <p:sp>
        <p:nvSpPr>
          <p:cNvPr id="16" name="Text 14"/>
          <p:cNvSpPr/>
          <p:nvPr/>
        </p:nvSpPr>
        <p:spPr>
          <a:xfrm>
            <a:off x="828675" y="2496071"/>
            <a:ext cx="610545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Scrum ceremonies: Sprint Planning, Daily Stand-up, Sprint Review,</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1117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Kanban provides a flexible framework for managing work in unpredictable environments without the rigidity of fixed iterations.</a:t>
            </a:r>
            <a:endParaRPr lang="en-US" sz="872" dirty="0"/>
          </a:p>
        </p:txBody>
      </p:sp>
      <p:sp>
        <p:nvSpPr>
          <p:cNvPr id="20" name="Text 18"/>
          <p:cNvSpPr/>
          <p:nvPr/>
        </p:nvSpPr>
        <p:spPr>
          <a:xfrm>
            <a:off x="828675" y="2970907"/>
            <a:ext cx="611170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Kanban as a lightweight alternative: visualizing flow, limiting work-i</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552725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Agile methodologies are most valuable when adapted to specific contexts rather than mechanically implemented.</a:t>
            </a:r>
            <a:endParaRPr lang="en-US" sz="872" dirty="0"/>
          </a:p>
        </p:txBody>
      </p:sp>
      <p:sp>
        <p:nvSpPr>
          <p:cNvPr id="24" name="Text 22"/>
          <p:cNvSpPr/>
          <p:nvPr/>
        </p:nvSpPr>
        <p:spPr>
          <a:xfrm>
            <a:off x="828675" y="3445743"/>
            <a:ext cx="580361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Self-guided simulation</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455402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Product Owner is solely accountable for maximizing product value in Scrum frameworks.</a:t>
            </a:r>
            <a:endParaRPr lang="en-US" sz="872" dirty="0"/>
          </a:p>
        </p:txBody>
      </p:sp>
      <p:sp>
        <p:nvSpPr>
          <p:cNvPr id="28" name="Text 26"/>
          <p:cNvSpPr/>
          <p:nvPr/>
        </p:nvSpPr>
        <p:spPr>
          <a:xfrm>
            <a:off x="828675" y="3920579"/>
            <a:ext cx="4781730"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Unit 2 knowledge check</a:t>
            </a:r>
            <a:endParaRPr lang="en-US" sz="800" dirty="0"/>
          </a:p>
        </p:txBody>
      </p:sp>
    </p:spTree>
  </p:cSld>
  <p:clrMapOvr>
    <a:masterClrMapping/>
  </p:clrMapOvr>
  <p:transition spd="med" advTm="12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"A great Scrum Master makes the problems visible so the team can solve them together" — Ken Schwaber, co-creator of Scrum</a:t>
            </a:r>
            <a:endParaRPr lang="en-US" sz="1913" dirty="0"/>
          </a:p>
        </p:txBody>
      </p:sp>
      <p:sp>
        <p:nvSpPr>
          <p:cNvPr id="6" name="Text 3"/>
          <p:cNvSpPr/>
          <p:nvPr/>
        </p:nvSpPr>
        <p:spPr>
          <a:xfrm>
            <a:off x="928688" y="4196953"/>
            <a:ext cx="4605040"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Core Scrum roles: Product Owner, Scrum Master, and Development Team · Module 2</a:t>
            </a:r>
            <a:endParaRPr lang="en-US" sz="844" dirty="0"/>
          </a:p>
        </p:txBody>
      </p:sp>
    </p:spTree>
  </p:cSld>
  <p:clrMapOvr>
    <a:masterClrMapping/>
  </p:clrMapOvr>
  <p:transition spd="med" advTm="10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6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Design Thinking Fundamentals — From Empathy to Prototype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Choose someone who has recent, direct experience with the situation you want to understand. Examples include a student navigating online learning, a small business owner managing customer orders, a commuter planning a daily journey, or a community member accessing a public service.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Before you begin: choose a manageable user</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Observation checklist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 simple synthesis method</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Technique 1: How Might We (HMW)</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60-minute prototype challenge</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Unit 3 knowledge check</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Tree>
  </p:cSld>
  <p:clrMapOvr>
    <a:masterClrMapping/>
  </p:clrMapOvr>
  <p:transition spd="med" advTm="12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12742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right user selection determines the quality and relevance of insights gathered during design thinking.</a:t>
            </a:r>
            <a:endParaRPr lang="en-US" sz="872" dirty="0"/>
          </a:p>
        </p:txBody>
      </p:sp>
      <p:sp>
        <p:nvSpPr>
          <p:cNvPr id="8" name="Text 6"/>
          <p:cNvSpPr/>
          <p:nvPr/>
        </p:nvSpPr>
        <p:spPr>
          <a:xfrm>
            <a:off x="828675" y="1546399"/>
            <a:ext cx="553762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Before you begin: choose a manageable user</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31774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Structured observation reveals patterns invisible in surveys, providing actionable insights for digital solutions.</a:t>
            </a:r>
            <a:endParaRPr lang="en-US" sz="872" dirty="0"/>
          </a:p>
        </p:txBody>
      </p:sp>
      <p:sp>
        <p:nvSpPr>
          <p:cNvPr id="12" name="Text 10"/>
          <p:cNvSpPr/>
          <p:nvPr/>
        </p:nvSpPr>
        <p:spPr>
          <a:xfrm>
            <a:off x="828675" y="2021235"/>
            <a:ext cx="558362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Observation checklist</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86868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Synthesis transforms raw data into actionable insights by identifying patterns and underlying needs.</a:t>
            </a:r>
            <a:endParaRPr lang="en-US" sz="872" dirty="0"/>
          </a:p>
        </p:txBody>
      </p:sp>
      <p:sp>
        <p:nvSpPr>
          <p:cNvPr id="16" name="Text 14"/>
          <p:cNvSpPr/>
          <p:nvPr/>
        </p:nvSpPr>
        <p:spPr>
          <a:xfrm>
            <a:off x="828675" y="2496071"/>
            <a:ext cx="5112123"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 simple synthesis method</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500174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HMW questions balance focus with creative freedom, centering users and desired outcomes.</a:t>
            </a:r>
            <a:endParaRPr lang="en-US" sz="872" dirty="0"/>
          </a:p>
        </p:txBody>
      </p:sp>
      <p:sp>
        <p:nvSpPr>
          <p:cNvPr id="20" name="Text 18"/>
          <p:cNvSpPr/>
          <p:nvPr/>
        </p:nvSpPr>
        <p:spPr>
          <a:xfrm>
            <a:off x="828675" y="2970907"/>
            <a:ext cx="540188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Technique 1: How Might We (HMW)</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33960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Rapid prototyping reveals critical insights about user needs that lengthy planning cannot.</a:t>
            </a:r>
            <a:endParaRPr lang="en-US" sz="872" dirty="0"/>
          </a:p>
        </p:txBody>
      </p:sp>
      <p:sp>
        <p:nvSpPr>
          <p:cNvPr id="24" name="Text 22"/>
          <p:cNvSpPr/>
          <p:nvPr/>
        </p:nvSpPr>
        <p:spPr>
          <a:xfrm>
            <a:off x="828675" y="3445743"/>
            <a:ext cx="468677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60-minute prototype challenge</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51392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Empathize is not about feeling sorry for users but understanding their experiences from their perspective.</a:t>
            </a:r>
            <a:endParaRPr lang="en-US" sz="872" dirty="0"/>
          </a:p>
        </p:txBody>
      </p:sp>
      <p:sp>
        <p:nvSpPr>
          <p:cNvPr id="28" name="Text 26"/>
          <p:cNvSpPr/>
          <p:nvPr/>
        </p:nvSpPr>
        <p:spPr>
          <a:xfrm>
            <a:off x="828675" y="3920579"/>
            <a:ext cx="539622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Unit 3 knowledge check</a:t>
            </a:r>
            <a:endParaRPr lang="en-US" sz="800"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6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Integrating Agile and Design Thinking — The Applied Capstone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Workplace challenges often arrive as solutions disguised as problems: “We need a new system,” “Staff need training,” or “We should automate this.” Design Thinking asks you to step back and identify the underlying user need. The first capstone task is therefore to frame one live challenge without prematurely deciding the answer.</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Personal Kanban-style board</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Step 3 — Conduct one user test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Self-run retrospective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Suggested assessment rubric</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Bibliography</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Tree>
  </p:cSld>
  <p:clrMapOvr>
    <a:masterClrMapping/>
  </p:clrMapOvr>
  <p:transition spd="med" advTm="12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917650"/>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Personal Kanban transforms climate work from overwhelming chaos to manageable flow, particularly valuable when working across multiple sectors and …</a:t>
            </a:r>
            <a:endParaRPr lang="en-US" sz="872" dirty="0"/>
          </a:p>
        </p:txBody>
      </p:sp>
      <p:sp>
        <p:nvSpPr>
          <p:cNvPr id="8" name="Text 6"/>
          <p:cNvSpPr/>
          <p:nvPr/>
        </p:nvSpPr>
        <p:spPr>
          <a:xfrm>
            <a:off x="828675" y="1706910"/>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Personal Kanban-style board</a:t>
            </a:r>
            <a:endParaRPr lang="en-US" sz="800" dirty="0"/>
          </a:p>
        </p:txBody>
      </p:sp>
      <p:sp>
        <p:nvSpPr>
          <p:cNvPr id="9" name="Shape 7"/>
          <p:cNvSpPr/>
          <p:nvPr/>
        </p:nvSpPr>
        <p:spPr>
          <a:xfrm>
            <a:off x="571500" y="2392487"/>
            <a:ext cx="7715250" cy="0"/>
          </a:xfrm>
          <a:prstGeom prst="line">
            <a:avLst/>
          </a:prstGeom>
          <a:noFill/>
          <a:ln w="7144">
            <a:solidFill>
              <a:srgbClr val="9FB3CE"/>
            </a:solidFill>
            <a:prstDash val="solid"/>
          </a:ln>
        </p:spPr>
      </p:sp>
      <p:sp>
        <p:nvSpPr>
          <p:cNvPr id="10" name="Text 8"/>
          <p:cNvSpPr/>
          <p:nvPr/>
        </p:nvSpPr>
        <p:spPr>
          <a:xfrm>
            <a:off x="571500" y="2006947"/>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999804"/>
            <a:ext cx="654858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User testing reveals usability issues that users themselves often cannot articulate, making it essential for climate technology adoption.</a:t>
            </a:r>
            <a:endParaRPr lang="en-US" sz="872" dirty="0"/>
          </a:p>
        </p:txBody>
      </p:sp>
      <p:sp>
        <p:nvSpPr>
          <p:cNvPr id="12" name="Text 10"/>
          <p:cNvSpPr/>
          <p:nvPr/>
        </p:nvSpPr>
        <p:spPr>
          <a:xfrm>
            <a:off x="828675" y="2181746"/>
            <a:ext cx="707247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Step 3 — Conduct one user test</a:t>
            </a:r>
            <a:endParaRPr lang="en-US" sz="800" dirty="0"/>
          </a:p>
        </p:txBody>
      </p:sp>
      <p:sp>
        <p:nvSpPr>
          <p:cNvPr id="13" name="Shape 11"/>
          <p:cNvSpPr/>
          <p:nvPr/>
        </p:nvSpPr>
        <p:spPr>
          <a:xfrm>
            <a:off x="571500" y="2867323"/>
            <a:ext cx="7715250" cy="0"/>
          </a:xfrm>
          <a:prstGeom prst="line">
            <a:avLst/>
          </a:prstGeom>
          <a:noFill/>
          <a:ln w="7144">
            <a:solidFill>
              <a:srgbClr val="9FB3CE"/>
            </a:solidFill>
            <a:prstDash val="solid"/>
          </a:ln>
        </p:spPr>
      </p:sp>
      <p:sp>
        <p:nvSpPr>
          <p:cNvPr id="14" name="Text 12"/>
          <p:cNvSpPr/>
          <p:nvPr/>
        </p:nvSpPr>
        <p:spPr>
          <a:xfrm>
            <a:off x="571500" y="2481783"/>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474640"/>
            <a:ext cx="508378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Regular retrospectives transform experience into actionable insights that drive continuous improvement.</a:t>
            </a:r>
            <a:endParaRPr lang="en-US" sz="872" dirty="0"/>
          </a:p>
        </p:txBody>
      </p:sp>
      <p:sp>
        <p:nvSpPr>
          <p:cNvPr id="16" name="Text 14"/>
          <p:cNvSpPr/>
          <p:nvPr/>
        </p:nvSpPr>
        <p:spPr>
          <a:xfrm>
            <a:off x="828675" y="2656582"/>
            <a:ext cx="533797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Self-run retrospective</a:t>
            </a:r>
            <a:endParaRPr lang="en-US" sz="800" dirty="0"/>
          </a:p>
        </p:txBody>
      </p:sp>
      <p:sp>
        <p:nvSpPr>
          <p:cNvPr id="17" name="Shape 15"/>
          <p:cNvSpPr/>
          <p:nvPr/>
        </p:nvSpPr>
        <p:spPr>
          <a:xfrm>
            <a:off x="571500" y="3342159"/>
            <a:ext cx="7715250" cy="0"/>
          </a:xfrm>
          <a:prstGeom prst="line">
            <a:avLst/>
          </a:prstGeom>
          <a:noFill/>
          <a:ln w="7144">
            <a:solidFill>
              <a:srgbClr val="9FB3CE"/>
            </a:solidFill>
            <a:prstDash val="solid"/>
          </a:ln>
        </p:spPr>
      </p:sp>
      <p:sp>
        <p:nvSpPr>
          <p:cNvPr id="18" name="Text 16"/>
          <p:cNvSpPr/>
          <p:nvPr/>
        </p:nvSpPr>
        <p:spPr>
          <a:xfrm>
            <a:off x="571500" y="295662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949476"/>
            <a:ext cx="733272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assessment of Agile-Design Thinking integration requires evaluating how well learners translate methodologies into actionable, evidence-b…</a:t>
            </a:r>
            <a:endParaRPr lang="en-US" sz="872" dirty="0"/>
          </a:p>
        </p:txBody>
      </p:sp>
      <p:sp>
        <p:nvSpPr>
          <p:cNvPr id="20" name="Text 18"/>
          <p:cNvSpPr/>
          <p:nvPr/>
        </p:nvSpPr>
        <p:spPr>
          <a:xfrm>
            <a:off x="828675" y="3131418"/>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Suggested assessment rubric</a:t>
            </a:r>
            <a:endParaRPr lang="en-US" sz="800" dirty="0"/>
          </a:p>
        </p:txBody>
      </p:sp>
      <p:sp>
        <p:nvSpPr>
          <p:cNvPr id="21" name="Shape 19"/>
          <p:cNvSpPr/>
          <p:nvPr/>
        </p:nvSpPr>
        <p:spPr>
          <a:xfrm>
            <a:off x="571500" y="3816995"/>
            <a:ext cx="7715250" cy="0"/>
          </a:xfrm>
          <a:prstGeom prst="line">
            <a:avLst/>
          </a:prstGeom>
          <a:noFill/>
          <a:ln w="7144">
            <a:solidFill>
              <a:srgbClr val="9FB3CE"/>
            </a:solidFill>
            <a:prstDash val="solid"/>
          </a:ln>
        </p:spPr>
      </p:sp>
      <p:sp>
        <p:nvSpPr>
          <p:cNvPr id="22" name="Text 20"/>
          <p:cNvSpPr/>
          <p:nvPr/>
        </p:nvSpPr>
        <p:spPr>
          <a:xfrm>
            <a:off x="571500" y="343145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424312"/>
            <a:ext cx="734690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successful integration of Agile and Design Thinking creates a powerful framework for developing climate solutions that are both user-centered a…</a:t>
            </a:r>
            <a:endParaRPr lang="en-US" sz="872" dirty="0"/>
          </a:p>
        </p:txBody>
      </p:sp>
      <p:sp>
        <p:nvSpPr>
          <p:cNvPr id="24" name="Text 22"/>
          <p:cNvSpPr/>
          <p:nvPr/>
        </p:nvSpPr>
        <p:spPr>
          <a:xfrm>
            <a:off x="828675" y="3606254"/>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Bibliography</a:t>
            </a:r>
            <a:endParaRPr lang="en-US" sz="800" dirty="0"/>
          </a:p>
        </p:txBody>
      </p:sp>
      <p:sp>
        <p:nvSpPr>
          <p:cNvPr id="25" name="Shape 23"/>
          <p:cNvSpPr/>
          <p:nvPr/>
        </p:nvSpPr>
        <p:spPr>
          <a:xfrm>
            <a:off x="571500" y="4291831"/>
            <a:ext cx="7715250" cy="0"/>
          </a:xfrm>
          <a:prstGeom prst="line">
            <a:avLst/>
          </a:prstGeom>
          <a:noFill/>
          <a:ln w="7144">
            <a:solidFill>
              <a:srgbClr val="9FB3CE"/>
            </a:solidFill>
            <a:prstDash val="solid"/>
          </a:ln>
        </p:spPr>
      </p:sp>
      <p:sp>
        <p:nvSpPr>
          <p:cNvPr id="26" name="Text 24"/>
          <p:cNvSpPr/>
          <p:nvPr/>
        </p:nvSpPr>
        <p:spPr>
          <a:xfrm>
            <a:off x="571500" y="390629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899148"/>
            <a:ext cx="594025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problem framing through user research prevents wasted resources on solutions that don't address actual needs.</a:t>
            </a:r>
            <a:endParaRPr lang="en-US" sz="872" dirty="0"/>
          </a:p>
        </p:txBody>
      </p:sp>
      <p:sp>
        <p:nvSpPr>
          <p:cNvPr id="28" name="Text 26"/>
          <p:cNvSpPr/>
          <p:nvPr/>
        </p:nvSpPr>
        <p:spPr>
          <a:xfrm>
            <a:off x="828675" y="4081090"/>
            <a:ext cx="623726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21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2026-09-27T04:33:56Z</dcterms:created>
  <dcterms:modified xsi:type="dcterms:W3CDTF">2026-09-27T04:33:56Z</dcterms:modified>
</cp:coreProperties>
</file>