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Climate Science &amp; Systems Foundations, an Africa Climate Leadership Academy course. This presentation walks you through the whole course. Your instructor is Dr. Aisha Mwangi. (8 modules, 39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Climate Science and Systems Foundations is a comprehensive, self-paced online course designed to give learners a rigorous yet accessible understanding of how Earth's climate system works, the evidence for climate change, and the science behind mitigation and adaptation solutions. The course treats climate not as an isolated phenomenon but as the product of interacting systems the atmosphere, oceans, ice, land, and living organisms, and builds learners' understanding step by step, from foundational concepts through to applied climate solutions. The course is structured around eight modules, each combining focused lessons, a real-world case study, curated video resources, and a 15-question multiple-choice quiz. A comprehensive final assessment of 15 questions draws on material from across the entire course. Learners who achieve an overall passing score of 80% or higher on the final assessm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the difference between weather and climate, and describe Earth as an interconnected system of atmosphere, ocean, ice, land, and life. Describe the physical basis of the greenhouse effect and Earth's energy balance. Explain the carbon cycle and other biogeochemical cycles, and how human activity has altered them. Describe major ocean-atmosphere climate drivers such as ENSO and thermohaline circulation. Summarize the multiple independent lines of evidence for climate change and the methods of attribution science. Identify climate feedback loops and tipping points, and explain why they matter for future risk. Explain how climate models are built, validated, and used to project future scenarios. Distinguish between mitigation and adaptation, and evaluate real-world climate solutions.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Introduction to Climate Science and Earth Systems, then The Atmosphere and Earth's Energy Balance, then The Carbon Cycle and Biogeochemical Systems, then Ocean-Atmosphere Interactions and Climate Drivers, then Evidence and Causes of Climate Change, then Climate Feedback Loops and Tipping Points, then Climate Modelling and Future Projections, then Climate Mitigation, Adaptation, and Solutions.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Introduction to Climate Science and Earth Systems. Climate science is the interdisciplinary study of Earth's long-term atmospheric and environmental patterns, and the physical, chemical, and biological processes that shape them....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Climate Science?; Weather versus Climate; Earth's System: Five Interacting Spheres; A Brief History of Climate Science; Why Systems Thinking Matters.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The Atmosphere and Earth's Energy Balance. Earth's atmosphere is composed mostly of nitrogen (about 78%) and oxygen (about 21%), with argon and trace gases making up the remainder. Among these trace gases are the...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Composition of the Atmosphere; Layers of the Atmosphere; Solar Radiation and Planetary Energy Balance; Albedo: Earth's Reflectivity; The Greenhouse Effect.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The Carbon Cycle and Biogeochemical Systems. Carbon is stored across the planet in several major reservoirs: the atmosphere, oceans, terrestrial vegetation and soils, and rocks and sediments (including fossil fuels). Rocks...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Carbon Reservoirs and Fluxes; The Fast Carbon Cycle; The Slow Carbon Cycle; The Ocean Carbon Sink and Acidification; Other Biogeochemical Cycles.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Ocean-Atmosphere Interactions and Climate Drivers. The ocean and atmosphere are tightly linked: the ocean absorbs vast amounts of heat and moisture, while the atmosphere redistributes that heat around the globe through wind...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Ocean and Atmosphere as a Coupled System; El Niño-Southern Oscillation (ENSO); Thermohaline Circulation and the AMOC; Monsoons and Jet Streams.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Evidence and Causes of Climate Change. Climate scientists do not rely on a single dataset to establish that the climate is changing. Instead, they draw on multiple independent lines of evidence, including the...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Multiple Lines of Evidence; Paleoclimate Proxy Records; What the Long Record Shows; Attribution Science; The Scientific Consensus.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Climate Feedback Loops and Tipping Points. A feedback loop occurs when a change in the climate system triggers a secondary effect that influences the original change. A positive feedback amplifies the initial change,...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Positive and Negative Feedback Loops; The Ice-Albedo Feedback; The Water Vapor Feedback; Tipping Points and Tipping Elements; Cascading Risks.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Climate Modelling and Future Projections. Global Climate Models (also called General Circulation Models, or GCMs) simulate the climate system by dividing the Earth's surface and atmosphere into a three-dimensional grid of...</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How Climate Models Work; From Simple to Complex Models; Emissions Scenarios: Shared Socioeconomic Pathways; Validating Climate Models; Understanding Uncertainty.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Climate Mitigation, Adaptation, and Solutions. Climate mitigation refers to actions that reduce or prevent greenhouse gas emissions, addressing the root cause of climate change, for example, transitioning power grids from...</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Mitigation versus Adaptation; International Policy: The Paris Agreement; Net-Zero Emissions and Decarbonization; Carbon Removal and Nature-Based Solutions; Adaptation in Practice.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501130"/>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Climate Science &amp; Systems Foundations</a:t>
            </a:r>
            <a:endParaRPr lang="en-US" sz="3263" dirty="0"/>
          </a:p>
        </p:txBody>
      </p:sp>
      <p:sp>
        <p:nvSpPr>
          <p:cNvPr id="5" name="Text 3"/>
          <p:cNvSpPr/>
          <p:nvPr/>
        </p:nvSpPr>
        <p:spPr>
          <a:xfrm>
            <a:off x="571500" y="1692734"/>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Build a rock-solid foundation in climate science — from the greenhouse effect to Earth's interconnected systems.…</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39 lessons</a:t>
            </a:r>
            <a:endParaRPr lang="en-US" sz="844" dirty="0"/>
          </a:p>
        </p:txBody>
      </p:sp>
      <p:sp>
        <p:nvSpPr>
          <p:cNvPr id="12" name="Text 10"/>
          <p:cNvSpPr/>
          <p:nvPr/>
        </p:nvSpPr>
        <p:spPr>
          <a:xfrm>
            <a:off x="571500" y="4582716"/>
            <a:ext cx="2568455"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Dr. Aisha Mwangi</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Climate Science and Systems Foundations is a comprehensive, self-paced online course designed to give learners a rigorous yet accessible understanding of how Earth's climate system works, the evidence for climate change, and the science behind mitigation and adaptation solutions. The course treats climate not as an isolated phenomenon but as the product of interacting systems the atmosphere, oceans, ice, land, and living organisms, and builds learners' understanding step by step, from foundational concepts through to applied climate solutions.</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39</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difference between weather and climate, and describe Earth as an interconnected system of atmosphere, ocean, ice, land, and life.</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physical basis of the greenhouse effect and Earth's energy balance.</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carbon cycle and other biogeochemical cycles, and how human activity has altered them.</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major ocean-atmosphere climate drivers such as ENSO and thermohaline circulation.</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Summarize the multiple independent lines of evidence for climate change and the methods of attribution science.</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climate feedback loops and tipping points, and explain why they matter for future risk.</a:t>
            </a:r>
            <a:endParaRPr lang="en-US" sz="816" dirty="0"/>
          </a:p>
        </p:txBody>
      </p:sp>
      <p:sp>
        <p:nvSpPr>
          <p:cNvPr id="28" name="Text 26"/>
          <p:cNvSpPr/>
          <p:nvPr/>
        </p:nvSpPr>
        <p:spPr>
          <a:xfrm>
            <a:off x="575072"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how climate models are built, validated, and used to project future scenarios.</a:t>
            </a:r>
            <a:endParaRPr lang="en-US" sz="816" dirty="0"/>
          </a:p>
        </p:txBody>
      </p:sp>
      <p:sp>
        <p:nvSpPr>
          <p:cNvPr id="32" name="Text 30"/>
          <p:cNvSpPr/>
          <p:nvPr/>
        </p:nvSpPr>
        <p:spPr>
          <a:xfrm>
            <a:off x="4654153"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Distinguish between mitigation and adaptation, and evaluate real-world climate solutions.</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86241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Introduction to Climate Science and Earth Systems</a:t>
            </a:r>
            <a:endParaRPr lang="en-US" sz="928" dirty="0"/>
          </a:p>
        </p:txBody>
      </p:sp>
      <p:sp>
        <p:nvSpPr>
          <p:cNvPr id="9" name="Text 7"/>
          <p:cNvSpPr/>
          <p:nvPr/>
        </p:nvSpPr>
        <p:spPr>
          <a:xfrm>
            <a:off x="1000125" y="1569839"/>
            <a:ext cx="300553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71383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Atmosphere and Earth's Energy Balance</a:t>
            </a:r>
            <a:endParaRPr lang="en-US" sz="928" dirty="0"/>
          </a:p>
        </p:txBody>
      </p:sp>
      <p:sp>
        <p:nvSpPr>
          <p:cNvPr id="14" name="Text 12"/>
          <p:cNvSpPr/>
          <p:nvPr/>
        </p:nvSpPr>
        <p:spPr>
          <a:xfrm>
            <a:off x="1000125" y="2030611"/>
            <a:ext cx="263845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291479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Carbon Cycle and Biogeochemical Systems</a:t>
            </a:r>
            <a:endParaRPr lang="en-US" sz="928" dirty="0"/>
          </a:p>
        </p:txBody>
      </p:sp>
      <p:sp>
        <p:nvSpPr>
          <p:cNvPr id="19" name="Text 17"/>
          <p:cNvSpPr/>
          <p:nvPr/>
        </p:nvSpPr>
        <p:spPr>
          <a:xfrm>
            <a:off x="1000125" y="2491383"/>
            <a:ext cx="283383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92804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Ocean-Atmosphere Interactions and Climate Drivers</a:t>
            </a:r>
            <a:endParaRPr lang="en-US" sz="928" dirty="0"/>
          </a:p>
        </p:txBody>
      </p:sp>
      <p:sp>
        <p:nvSpPr>
          <p:cNvPr id="24" name="Text 22"/>
          <p:cNvSpPr/>
          <p:nvPr/>
        </p:nvSpPr>
        <p:spPr>
          <a:xfrm>
            <a:off x="1000125" y="2952155"/>
            <a:ext cx="307444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46188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Evidence and Causes of Climate Change</a:t>
            </a:r>
            <a:endParaRPr lang="en-US" sz="928" dirty="0"/>
          </a:p>
        </p:txBody>
      </p:sp>
      <p:sp>
        <p:nvSpPr>
          <p:cNvPr id="29" name="Text 27"/>
          <p:cNvSpPr/>
          <p:nvPr/>
        </p:nvSpPr>
        <p:spPr>
          <a:xfrm>
            <a:off x="1000125" y="3412927"/>
            <a:ext cx="239350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267839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Feedback Loops and Tipping Points</a:t>
            </a:r>
            <a:endParaRPr lang="en-US" sz="928" dirty="0"/>
          </a:p>
        </p:txBody>
      </p:sp>
      <p:sp>
        <p:nvSpPr>
          <p:cNvPr id="34" name="Text 32"/>
          <p:cNvSpPr/>
          <p:nvPr/>
        </p:nvSpPr>
        <p:spPr>
          <a:xfrm>
            <a:off x="1000125" y="3873698"/>
            <a:ext cx="260399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251095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Modelling and Future Projections</a:t>
            </a:r>
            <a:endParaRPr lang="en-US" sz="928" dirty="0"/>
          </a:p>
        </p:txBody>
      </p:sp>
      <p:sp>
        <p:nvSpPr>
          <p:cNvPr id="39" name="Text 37"/>
          <p:cNvSpPr/>
          <p:nvPr/>
        </p:nvSpPr>
        <p:spPr>
          <a:xfrm>
            <a:off x="1000125" y="4334470"/>
            <a:ext cx="244120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273939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Mitigation, Adaptation, and Solutions</a:t>
            </a:r>
            <a:endParaRPr lang="en-US" sz="928" dirty="0"/>
          </a:p>
        </p:txBody>
      </p:sp>
      <p:sp>
        <p:nvSpPr>
          <p:cNvPr id="44" name="Text 42"/>
          <p:cNvSpPr/>
          <p:nvPr/>
        </p:nvSpPr>
        <p:spPr>
          <a:xfrm>
            <a:off x="1000125" y="4795242"/>
            <a:ext cx="266330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Introduction to Climate Science and Earth Systems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science is the interdisciplinary study of Earth's long-term atmospheric and environmental patterns, and the physical, chemical, and biological processes that shape them....</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Climate Science?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Weather versus Climate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Earth's System: Five Interacting Spheres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 Brief History of Climate Science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Systems Thinking Matters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9457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Climate Science?</a:t>
            </a:r>
            <a:endParaRPr lang="en-US" sz="872" dirty="0"/>
          </a:p>
        </p:txBody>
      </p:sp>
      <p:sp>
        <p:nvSpPr>
          <p:cNvPr id="8" name="Text 6"/>
          <p:cNvSpPr/>
          <p:nvPr/>
        </p:nvSpPr>
        <p:spPr>
          <a:xfrm>
            <a:off x="828675" y="1546399"/>
            <a:ext cx="139457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Climate Science?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29745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Weather versus Climate</a:t>
            </a:r>
            <a:endParaRPr lang="en-US" sz="872" dirty="0"/>
          </a:p>
        </p:txBody>
      </p:sp>
      <p:sp>
        <p:nvSpPr>
          <p:cNvPr id="12" name="Text 10"/>
          <p:cNvSpPr/>
          <p:nvPr/>
        </p:nvSpPr>
        <p:spPr>
          <a:xfrm>
            <a:off x="828675" y="2021235"/>
            <a:ext cx="129745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Weather versus Climate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16304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Earth's System: Five Interacting Spheres</a:t>
            </a:r>
            <a:endParaRPr lang="en-US" sz="872" dirty="0"/>
          </a:p>
        </p:txBody>
      </p:sp>
      <p:sp>
        <p:nvSpPr>
          <p:cNvPr id="16" name="Text 14"/>
          <p:cNvSpPr/>
          <p:nvPr/>
        </p:nvSpPr>
        <p:spPr>
          <a:xfrm>
            <a:off x="828675" y="2496071"/>
            <a:ext cx="216304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Earth's System: Five Interacting Spheres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7878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Brief History of Climate Science</a:t>
            </a:r>
            <a:endParaRPr lang="en-US" sz="872" dirty="0"/>
          </a:p>
        </p:txBody>
      </p:sp>
      <p:sp>
        <p:nvSpPr>
          <p:cNvPr id="20" name="Text 18"/>
          <p:cNvSpPr/>
          <p:nvPr/>
        </p:nvSpPr>
        <p:spPr>
          <a:xfrm>
            <a:off x="828675" y="2970907"/>
            <a:ext cx="178788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 Brief History of Climate Science</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64600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Systems Thinking Matters</a:t>
            </a:r>
            <a:endParaRPr lang="en-US" sz="872" dirty="0"/>
          </a:p>
        </p:txBody>
      </p:sp>
      <p:sp>
        <p:nvSpPr>
          <p:cNvPr id="24" name="Text 22"/>
          <p:cNvSpPr/>
          <p:nvPr/>
        </p:nvSpPr>
        <p:spPr>
          <a:xfrm>
            <a:off x="828675" y="3445743"/>
            <a:ext cx="164600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Systems Thinking Matters</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Atmosphere and Earth's Energy Balance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Earth's atmosphere is composed mostly of nitrogen (about 78%) and oxygen (about 21%), with argon and trace gases making up the remainder. Among these trace gases are the...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Composition of the Atmosphere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Layers of the Atmosphere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Solar Radiation and Planetary Energy Balance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Albedo: Earth's Reflectivity</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Greenhouse Effect</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6854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Composition of the Atmosphere</a:t>
            </a:r>
            <a:endParaRPr lang="en-US" sz="872" dirty="0"/>
          </a:p>
        </p:txBody>
      </p:sp>
      <p:sp>
        <p:nvSpPr>
          <p:cNvPr id="8" name="Text 6"/>
          <p:cNvSpPr/>
          <p:nvPr/>
        </p:nvSpPr>
        <p:spPr>
          <a:xfrm>
            <a:off x="828675" y="1546399"/>
            <a:ext cx="166854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Composition of the Atmosphere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38806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Layers of the Atmosphere</a:t>
            </a:r>
            <a:endParaRPr lang="en-US" sz="872" dirty="0"/>
          </a:p>
        </p:txBody>
      </p:sp>
      <p:sp>
        <p:nvSpPr>
          <p:cNvPr id="12" name="Text 10"/>
          <p:cNvSpPr/>
          <p:nvPr/>
        </p:nvSpPr>
        <p:spPr>
          <a:xfrm>
            <a:off x="828675" y="2021235"/>
            <a:ext cx="138806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Layers of the Atmosphere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4664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Solar Radiation and Planetary Energy Balance</a:t>
            </a:r>
            <a:endParaRPr lang="en-US" sz="872" dirty="0"/>
          </a:p>
        </p:txBody>
      </p:sp>
      <p:sp>
        <p:nvSpPr>
          <p:cNvPr id="16" name="Text 14"/>
          <p:cNvSpPr/>
          <p:nvPr/>
        </p:nvSpPr>
        <p:spPr>
          <a:xfrm>
            <a:off x="828675" y="2496071"/>
            <a:ext cx="246646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Solar Radiation and Planetary Energy Balance</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4186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Albedo: Earth's Reflectivity</a:t>
            </a:r>
            <a:endParaRPr lang="en-US" sz="872" dirty="0"/>
          </a:p>
        </p:txBody>
      </p:sp>
      <p:sp>
        <p:nvSpPr>
          <p:cNvPr id="20" name="Text 18"/>
          <p:cNvSpPr/>
          <p:nvPr/>
        </p:nvSpPr>
        <p:spPr>
          <a:xfrm>
            <a:off x="828675" y="2970907"/>
            <a:ext cx="141864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Albedo: Earth's Reflectivity</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33946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Greenhouse Effect</a:t>
            </a:r>
            <a:endParaRPr lang="en-US" sz="872" dirty="0"/>
          </a:p>
        </p:txBody>
      </p:sp>
      <p:sp>
        <p:nvSpPr>
          <p:cNvPr id="24" name="Text 22"/>
          <p:cNvSpPr/>
          <p:nvPr/>
        </p:nvSpPr>
        <p:spPr>
          <a:xfrm>
            <a:off x="828675" y="3445743"/>
            <a:ext cx="133946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Greenhouse Effect</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Carbon Cycle and Biogeochemical Systems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Carbon is stored across the planet in several major reservoirs: the atmosphere, oceans, terrestrial vegetation and soils, and rocks and sediments (including fossil fuels). Rocks...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Carbon Reservoirs and Fluxes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Fast Carbon Cycle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Slow Carbon Cycle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Ocean Carbon Sink and Acidification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Other Biogeochemical Cycles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1513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Carbon Reservoirs and Fluxes</a:t>
            </a:r>
            <a:endParaRPr lang="en-US" sz="872" dirty="0"/>
          </a:p>
        </p:txBody>
      </p:sp>
      <p:sp>
        <p:nvSpPr>
          <p:cNvPr id="8" name="Text 6"/>
          <p:cNvSpPr/>
          <p:nvPr/>
        </p:nvSpPr>
        <p:spPr>
          <a:xfrm>
            <a:off x="828675" y="1546399"/>
            <a:ext cx="161513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Carbon Reservoirs and Fluxes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33436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Fast Carbon Cycle</a:t>
            </a:r>
            <a:endParaRPr lang="en-US" sz="872" dirty="0"/>
          </a:p>
        </p:txBody>
      </p:sp>
      <p:sp>
        <p:nvSpPr>
          <p:cNvPr id="12" name="Text 10"/>
          <p:cNvSpPr/>
          <p:nvPr/>
        </p:nvSpPr>
        <p:spPr>
          <a:xfrm>
            <a:off x="828675" y="2021235"/>
            <a:ext cx="133436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Fast Carbon Cycle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36327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Slow Carbon Cycle</a:t>
            </a:r>
            <a:endParaRPr lang="en-US" sz="872" dirty="0"/>
          </a:p>
        </p:txBody>
      </p:sp>
      <p:sp>
        <p:nvSpPr>
          <p:cNvPr id="16" name="Text 14"/>
          <p:cNvSpPr/>
          <p:nvPr/>
        </p:nvSpPr>
        <p:spPr>
          <a:xfrm>
            <a:off x="828675" y="2496071"/>
            <a:ext cx="136327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Slow Carbon Cycle</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1805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Ocean Carbon Sink and Acidification</a:t>
            </a:r>
            <a:endParaRPr lang="en-US" sz="872" dirty="0"/>
          </a:p>
        </p:txBody>
      </p:sp>
      <p:sp>
        <p:nvSpPr>
          <p:cNvPr id="20" name="Text 18"/>
          <p:cNvSpPr/>
          <p:nvPr/>
        </p:nvSpPr>
        <p:spPr>
          <a:xfrm>
            <a:off x="828675" y="2970907"/>
            <a:ext cx="218052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Ocean Carbon Sink and Acidification</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56860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Other Biogeochemical Cycles</a:t>
            </a:r>
            <a:endParaRPr lang="en-US" sz="872" dirty="0"/>
          </a:p>
        </p:txBody>
      </p:sp>
      <p:sp>
        <p:nvSpPr>
          <p:cNvPr id="24" name="Text 22"/>
          <p:cNvSpPr/>
          <p:nvPr/>
        </p:nvSpPr>
        <p:spPr>
          <a:xfrm>
            <a:off x="828675" y="3445743"/>
            <a:ext cx="156860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Other Biogeochemical Cycles</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4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Ocean-Atmosphere Interactions and Climate Drivers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ocean and atmosphere are tightly linked: the ocean absorbs vast amounts of heat and moisture, while the atmosphere redistributes that heat around the globe through wind...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Ocean and Atmosphere as a Coupled System</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El Niño-Southern Oscillation (ENSO)</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Thermohaline Circulation and the AMOC</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Monsoons and Jet Streams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66573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Ocean and Atmosphere as a Coupled System</a:t>
            </a:r>
            <a:endParaRPr lang="en-US" sz="872" dirty="0"/>
          </a:p>
        </p:txBody>
      </p:sp>
      <p:sp>
        <p:nvSpPr>
          <p:cNvPr id="8" name="Text 6"/>
          <p:cNvSpPr/>
          <p:nvPr/>
        </p:nvSpPr>
        <p:spPr>
          <a:xfrm>
            <a:off x="828675" y="1546399"/>
            <a:ext cx="266573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Ocean and Atmosphere as a Coupled System</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94737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El Niño-Southern Oscillation (ENSO)</a:t>
            </a:r>
            <a:endParaRPr lang="en-US" sz="872" dirty="0"/>
          </a:p>
        </p:txBody>
      </p:sp>
      <p:sp>
        <p:nvSpPr>
          <p:cNvPr id="12" name="Text 10"/>
          <p:cNvSpPr/>
          <p:nvPr/>
        </p:nvSpPr>
        <p:spPr>
          <a:xfrm>
            <a:off x="828675" y="2021235"/>
            <a:ext cx="194737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El Niño-Southern Oscillation (ENSO)</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14700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Thermohaline Circulation and the AMOC</a:t>
            </a:r>
            <a:endParaRPr lang="en-US" sz="872" dirty="0"/>
          </a:p>
        </p:txBody>
      </p:sp>
      <p:sp>
        <p:nvSpPr>
          <p:cNvPr id="16" name="Text 14"/>
          <p:cNvSpPr/>
          <p:nvPr/>
        </p:nvSpPr>
        <p:spPr>
          <a:xfrm>
            <a:off x="828675" y="2496071"/>
            <a:ext cx="214700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Thermohaline Circulation and the AMOC</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48273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Monsoons and Jet Streams</a:t>
            </a:r>
            <a:endParaRPr lang="en-US" sz="872" dirty="0"/>
          </a:p>
        </p:txBody>
      </p:sp>
      <p:sp>
        <p:nvSpPr>
          <p:cNvPr id="20" name="Text 18"/>
          <p:cNvSpPr/>
          <p:nvPr/>
        </p:nvSpPr>
        <p:spPr>
          <a:xfrm>
            <a:off x="828675" y="2970907"/>
            <a:ext cx="148273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Monsoons and Jet Streams</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Evidence and Causes of Climate Change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scientists do not rely on a single dataset to establish that the climate is changing. Instead, they draw on multiple independent lines of evidence, including the...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Multiple Lines of Evidence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Paleoclimate Proxy Records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the Long Record Shows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Attribution Science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Scientific Consensus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8934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Multiple Lines of Evidence</a:t>
            </a:r>
            <a:endParaRPr lang="en-US" sz="872" dirty="0"/>
          </a:p>
        </p:txBody>
      </p:sp>
      <p:sp>
        <p:nvSpPr>
          <p:cNvPr id="8" name="Text 6"/>
          <p:cNvSpPr/>
          <p:nvPr/>
        </p:nvSpPr>
        <p:spPr>
          <a:xfrm>
            <a:off x="828675" y="1546399"/>
            <a:ext cx="138934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Multiple Lines of Evidence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50218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Paleoclimate Proxy Records</a:t>
            </a:r>
            <a:endParaRPr lang="en-US" sz="872" dirty="0"/>
          </a:p>
        </p:txBody>
      </p:sp>
      <p:sp>
        <p:nvSpPr>
          <p:cNvPr id="12" name="Text 10"/>
          <p:cNvSpPr/>
          <p:nvPr/>
        </p:nvSpPr>
        <p:spPr>
          <a:xfrm>
            <a:off x="828675" y="2021235"/>
            <a:ext cx="150218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Paleoclimate Proxy Records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54460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the Long Record Shows</a:t>
            </a:r>
            <a:endParaRPr lang="en-US" sz="872" dirty="0"/>
          </a:p>
        </p:txBody>
      </p:sp>
      <p:sp>
        <p:nvSpPr>
          <p:cNvPr id="16" name="Text 14"/>
          <p:cNvSpPr/>
          <p:nvPr/>
        </p:nvSpPr>
        <p:spPr>
          <a:xfrm>
            <a:off x="828675" y="2496071"/>
            <a:ext cx="154460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the Long Record Shows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0821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Attribution Science</a:t>
            </a:r>
            <a:endParaRPr lang="en-US" sz="872" dirty="0"/>
          </a:p>
        </p:txBody>
      </p:sp>
      <p:sp>
        <p:nvSpPr>
          <p:cNvPr id="20" name="Text 18"/>
          <p:cNvSpPr/>
          <p:nvPr/>
        </p:nvSpPr>
        <p:spPr>
          <a:xfrm>
            <a:off x="828675" y="2970907"/>
            <a:ext cx="1082142"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Attribution Science</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37431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Scientific Consensus</a:t>
            </a:r>
            <a:endParaRPr lang="en-US" sz="872" dirty="0"/>
          </a:p>
        </p:txBody>
      </p:sp>
      <p:sp>
        <p:nvSpPr>
          <p:cNvPr id="24" name="Text 22"/>
          <p:cNvSpPr/>
          <p:nvPr/>
        </p:nvSpPr>
        <p:spPr>
          <a:xfrm>
            <a:off x="828675" y="3445743"/>
            <a:ext cx="1374312"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Scientific Consensus</a:t>
            </a:r>
            <a:endParaRPr lang="en-US" sz="675"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Feedback Loops and Tipping Points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feedback loop occurs when a change in the climate system triggers a secondary effect that influences the original change. A positive feedback amplifies the initial change,...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Positive and Negative Feedback Loops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Ice-Albedo Feedback</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Water Vapor Feedback</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Tipping Points and Tipping Elements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Cascading Risks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07419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Positive and Negative Feedback Loops</a:t>
            </a:r>
            <a:endParaRPr lang="en-US" sz="872" dirty="0"/>
          </a:p>
        </p:txBody>
      </p:sp>
      <p:sp>
        <p:nvSpPr>
          <p:cNvPr id="8" name="Text 6"/>
          <p:cNvSpPr/>
          <p:nvPr/>
        </p:nvSpPr>
        <p:spPr>
          <a:xfrm>
            <a:off x="828675" y="1546399"/>
            <a:ext cx="207419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Positive and Negative Feedback Loops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39481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Ice-Albedo Feedback</a:t>
            </a:r>
            <a:endParaRPr lang="en-US" sz="872" dirty="0"/>
          </a:p>
        </p:txBody>
      </p:sp>
      <p:sp>
        <p:nvSpPr>
          <p:cNvPr id="12" name="Text 10"/>
          <p:cNvSpPr/>
          <p:nvPr/>
        </p:nvSpPr>
        <p:spPr>
          <a:xfrm>
            <a:off x="828675" y="2021235"/>
            <a:ext cx="139481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Ice-Albedo Feedback</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8260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Water Vapor Feedback</a:t>
            </a:r>
            <a:endParaRPr lang="en-US" sz="872" dirty="0"/>
          </a:p>
        </p:txBody>
      </p:sp>
      <p:sp>
        <p:nvSpPr>
          <p:cNvPr id="16" name="Text 14"/>
          <p:cNvSpPr/>
          <p:nvPr/>
        </p:nvSpPr>
        <p:spPr>
          <a:xfrm>
            <a:off x="828675" y="2496071"/>
            <a:ext cx="148260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Water Vapor Feedback</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9367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Tipping Points and Tipping Elements</a:t>
            </a:r>
            <a:endParaRPr lang="en-US" sz="872" dirty="0"/>
          </a:p>
        </p:txBody>
      </p:sp>
      <p:sp>
        <p:nvSpPr>
          <p:cNvPr id="20" name="Text 18"/>
          <p:cNvSpPr/>
          <p:nvPr/>
        </p:nvSpPr>
        <p:spPr>
          <a:xfrm>
            <a:off x="828675" y="2970907"/>
            <a:ext cx="193676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Tipping Points and Tipping Elements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966498"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Cascading Risks</a:t>
            </a:r>
            <a:endParaRPr lang="en-US" sz="872" dirty="0"/>
          </a:p>
        </p:txBody>
      </p:sp>
      <p:sp>
        <p:nvSpPr>
          <p:cNvPr id="24" name="Text 22"/>
          <p:cNvSpPr/>
          <p:nvPr/>
        </p:nvSpPr>
        <p:spPr>
          <a:xfrm>
            <a:off x="828675" y="3445743"/>
            <a:ext cx="96649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Cascading Risks</a:t>
            </a:r>
            <a:endParaRPr lang="en-US" sz="800"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Modelling and Future Projections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Global Climate Models (also called General Circulation Models, or GCMs) simulate the climate system by dividing the Earth's surface and atmosphere into a three-dimensional grid of...</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How Climate Models Work</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Simple to Complex Models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Emissions Scenarios: Shared Socioeconomic Pathways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Validating Climate Models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Understanding Uncertainty</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432757"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How Climate Models Work</a:t>
            </a:r>
            <a:endParaRPr lang="en-US" sz="872" dirty="0"/>
          </a:p>
        </p:txBody>
      </p:sp>
      <p:sp>
        <p:nvSpPr>
          <p:cNvPr id="8" name="Text 6"/>
          <p:cNvSpPr/>
          <p:nvPr/>
        </p:nvSpPr>
        <p:spPr>
          <a:xfrm>
            <a:off x="828675" y="1546399"/>
            <a:ext cx="1432757"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How Climate Models Work</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73460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From Simple to Complex Models</a:t>
            </a:r>
            <a:endParaRPr lang="en-US" sz="872" dirty="0"/>
          </a:p>
        </p:txBody>
      </p:sp>
      <p:sp>
        <p:nvSpPr>
          <p:cNvPr id="12" name="Text 10"/>
          <p:cNvSpPr/>
          <p:nvPr/>
        </p:nvSpPr>
        <p:spPr>
          <a:xfrm>
            <a:off x="828675" y="2021235"/>
            <a:ext cx="173460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Simple to Complex Models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73884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Emissions Scenarios: Shared Socioeconomic Pathways</a:t>
            </a:r>
            <a:endParaRPr lang="en-US" sz="872" dirty="0"/>
          </a:p>
        </p:txBody>
      </p:sp>
      <p:sp>
        <p:nvSpPr>
          <p:cNvPr id="16" name="Text 14"/>
          <p:cNvSpPr/>
          <p:nvPr/>
        </p:nvSpPr>
        <p:spPr>
          <a:xfrm>
            <a:off x="828675" y="2496071"/>
            <a:ext cx="273884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Emissions Scenarios: Shared Socioeconomic Pathways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37367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Validating Climate Models</a:t>
            </a:r>
            <a:endParaRPr lang="en-US" sz="872" dirty="0"/>
          </a:p>
        </p:txBody>
      </p:sp>
      <p:sp>
        <p:nvSpPr>
          <p:cNvPr id="20" name="Text 18"/>
          <p:cNvSpPr/>
          <p:nvPr/>
        </p:nvSpPr>
        <p:spPr>
          <a:xfrm>
            <a:off x="828675" y="2970907"/>
            <a:ext cx="137367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Validating Climate Models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41598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Uncertainty</a:t>
            </a:r>
            <a:endParaRPr lang="en-US" sz="872" dirty="0"/>
          </a:p>
        </p:txBody>
      </p:sp>
      <p:sp>
        <p:nvSpPr>
          <p:cNvPr id="24" name="Text 22"/>
          <p:cNvSpPr/>
          <p:nvPr/>
        </p:nvSpPr>
        <p:spPr>
          <a:xfrm>
            <a:off x="828675" y="3445743"/>
            <a:ext cx="141598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Understanding Uncertainty</a:t>
            </a:r>
            <a:endParaRPr lang="en-US" sz="675"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Mitigation, Adaptation, and Solutions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mitigation refers to actions that reduce or prevent greenhouse gas emissions, addressing the root cause of climate change, for example, transitioning power grids from...</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Mitigation versus Adaptation</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International Policy: The Paris Agreement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Net-Zero Emissions and Decarbonization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Carbon Removal and Nature-Based Solutions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Adaptation in Practice</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49579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Mitigation versus Adaptation</a:t>
            </a:r>
            <a:endParaRPr lang="en-US" sz="872" dirty="0"/>
          </a:p>
        </p:txBody>
      </p:sp>
      <p:sp>
        <p:nvSpPr>
          <p:cNvPr id="8" name="Text 6"/>
          <p:cNvSpPr/>
          <p:nvPr/>
        </p:nvSpPr>
        <p:spPr>
          <a:xfrm>
            <a:off x="828675" y="1546399"/>
            <a:ext cx="149579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Mitigation versus Adaptation</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1981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International Policy: The Paris Agreement</a:t>
            </a:r>
            <a:endParaRPr lang="en-US" sz="872" dirty="0"/>
          </a:p>
        </p:txBody>
      </p:sp>
      <p:sp>
        <p:nvSpPr>
          <p:cNvPr id="12" name="Text 10"/>
          <p:cNvSpPr/>
          <p:nvPr/>
        </p:nvSpPr>
        <p:spPr>
          <a:xfrm>
            <a:off x="828675" y="2021235"/>
            <a:ext cx="219812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International Policy: The Paris Agreement</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18016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Net-Zero Emissions and Decarbonization</a:t>
            </a:r>
            <a:endParaRPr lang="en-US" sz="872" dirty="0"/>
          </a:p>
        </p:txBody>
      </p:sp>
      <p:sp>
        <p:nvSpPr>
          <p:cNvPr id="16" name="Text 14"/>
          <p:cNvSpPr/>
          <p:nvPr/>
        </p:nvSpPr>
        <p:spPr>
          <a:xfrm>
            <a:off x="828675" y="2496071"/>
            <a:ext cx="218016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Net-Zero Emissions and Decarbonization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42632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Carbon Removal and Nature-Based Solutions</a:t>
            </a:r>
            <a:endParaRPr lang="en-US" sz="872" dirty="0"/>
          </a:p>
        </p:txBody>
      </p:sp>
      <p:sp>
        <p:nvSpPr>
          <p:cNvPr id="20" name="Text 18"/>
          <p:cNvSpPr/>
          <p:nvPr/>
        </p:nvSpPr>
        <p:spPr>
          <a:xfrm>
            <a:off x="828675" y="2970907"/>
            <a:ext cx="242632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Carbon Removal and Nature-Based Solutions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18498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Adaptation in Practice</a:t>
            </a:r>
            <a:endParaRPr lang="en-US" sz="872" dirty="0"/>
          </a:p>
        </p:txBody>
      </p:sp>
      <p:sp>
        <p:nvSpPr>
          <p:cNvPr id="24" name="Text 22"/>
          <p:cNvSpPr/>
          <p:nvPr/>
        </p:nvSpPr>
        <p:spPr>
          <a:xfrm>
            <a:off x="828675" y="3445743"/>
            <a:ext cx="1184981"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Adaptation in Practice</a:t>
            </a:r>
            <a:endParaRPr lang="en-US" sz="675" dirty="0"/>
          </a:p>
        </p:txBody>
      </p:sp>
    </p:spTree>
  </p:cSld>
  <p:clrMapOvr>
    <a:masterClrMapping/>
  </p:clrMapOvr>
  <p:transition spd="med" advTm="12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39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2026-09-27T04:30:24Z</dcterms:created>
  <dcterms:modified xsi:type="dcterms:W3CDTF">2026-09-27T04:30:24Z</dcterms:modified>
</cp:coreProperties>
</file>