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Climate Policy &amp; Governance, an Africa Climate Leadership Academy course. This presentation walks you through the whole course. Your instructor is Prof. Ngozi Adeyemi. (6 modules, 18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Climate Policy and Governance is a comprehensive, internationally benchmarked professional course designed to equip learners with a rigorous understanding of how climate change is governed at the global, regional, national, and local levels. The course draws on the frameworks, terminology, and case material used in leading international programmes in environmental policy, public administration, and international relations, and is suitable for self-paced independent study or facilitated cohort-based learning. The course is designed for a broad international audience, including early- and mid-career government officials, civil servants in environment and finance ministries, private-sector sustainability professionals, NGO and civil society practitioners, graduate students in public policy, environmental science, law, and international relations, and any informed citizen seeking a structure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the scientific, political, and institutional foundations of global climate change governance Critically compare the Kyoto Protocol and Paris Agreement models of international cooperation Analyse the roles of global, regional, national, subnational, and city governments in a multi-level governance system Evaluate the design and effectiveness of carbon pricing instruments, including carbon taxes and emissions trading systems Describe the architecture of international climate finance, including the Green Climate Fund and the Loss and Damage Fund Apply the core principles of climate justice — distributive, procedural, recognitional, and intergenerational — to real policy scenarios Explain the concept and practice of a 'just transition' for workers and communities in high-carbon industries Understand the purpose and mechanics of Measurement, Reporting and Verification (MRV) systems an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Climate Change Science and Policy, then International Climate Governance Frameworks, then National and Subnational Climate Policy and Governance, then Climate Finance, Carbon Markets and Economic Instruments, then Climate Justice, Equity and Stakeholder Engagement, then Sectoral Policy, MRV, Compliance and Emerging Trends.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Climate Change Science and Policy. Climate change refers to long-term shifts in temperatures and weather patterns, primarily driven since the mid-20th century by human activities, especially the burning of fossil...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Science of Climate Change; Mitigation versus Adaptation; Why Climate Change is a Governance Challenge.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International Climate Governance Frameworks. The United Nations Framework Convention on Climate Change (UNFCCC), adopted at the 1992 Rio Earth Summit, established the objective of stabilising GHG concentrations at a level...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From Rio to Paris: An Evolving Regime; The Paris Agreement: A New Architecture; Institutional Architecture and Decision-Making.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National and Subnational Climate Policy and Governance. Climate governance operates simultaneously at global, regional, national, subnational, and local scales, a phenomenon scholars term 'multi-level governance'. No single level has...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Multi-Level Governance; National Policy Instruments and Frameworks Laws; The Role of Subnational and City Governments.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Climate Finance, Carbon Markets and Economic Instruments. Carbon pricing internalises the social cost of GHG emissions into market decisions. A carbon tax sets a fixed price per tonne of CO2-equivalent, giving businesses price certainty...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Carbon Pricing: Taxes and Emissions Trading; International Climate Finance Architecture; Carbon Markets under Article 6 and Voluntary Markets.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Climate Justice, Equity and Stakeholder Engagement. Climate justice recognises that the causes and consequences of climate change, and the burdens of responding to it, are unevenly distributed across and within societies. Scholars...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Dimensions of Climate Justice; Just Transition; Stakeholder Engagement in Climate Governance.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Sectoral Policy, MRV, Compliance and Emerging Trends. Because emissions sources vary greatly by sector, effective climate policy requires tailored instruments. In the energy sector, policies include renewable portfolio standards,...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Sectoral Climate Policy; Monitoring, Reporting and Verification (MRV); Compliance, Litigation and Emerging Trends.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501130"/>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Climate Policy &amp; Governance</a:t>
            </a:r>
            <a:endParaRPr lang="en-US" sz="3263" dirty="0"/>
          </a:p>
        </p:txBody>
      </p:sp>
      <p:sp>
        <p:nvSpPr>
          <p:cNvPr id="5" name="Text 3"/>
          <p:cNvSpPr/>
          <p:nvPr/>
        </p:nvSpPr>
        <p:spPr>
          <a:xfrm>
            <a:off x="571500" y="1692734"/>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Navigate the UNFCCC, Paris Agreement, NDCs, and how African voices shape global climate policy.…</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6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18 lessons</a:t>
            </a:r>
            <a:endParaRPr lang="en-US" sz="844" dirty="0"/>
          </a:p>
        </p:txBody>
      </p:sp>
      <p:sp>
        <p:nvSpPr>
          <p:cNvPr id="12" name="Text 10"/>
          <p:cNvSpPr/>
          <p:nvPr/>
        </p:nvSpPr>
        <p:spPr>
          <a:xfrm>
            <a:off x="571500" y="4582716"/>
            <a:ext cx="2533017"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Prof. Ngozi Adeyemi</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6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Climate Policy and Governance is a comprehensive, internationally benchmarked professional course designed to equip learners with a rigorous understanding of how climate change is governed at the global, regional, national, and local levels. The course draws on the frameworks, terminology, and case material used in leading international programmes in environmental policy, public administration, and international relations, and is suitable for self-paced independent study or facilitated cohort-based learning.</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18</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scientific, political, and institutional foundations of global climate change governance</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Critically compare the Kyoto Protocol and Paris Agreement models of international cooperation</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Analyse the roles of global, regional, national, subnational, and city governments in a multi-level governance system</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Evaluate the design and effectiveness of carbon pricing instruments, including carbon taxes and emissions trading systems</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Describe the architecture of international climate finance, including the Green Climate Fund and the Loss and Damage Fund</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Apply the core principles of climate justice — distributive, procedural, recognitional, and intergenerational — to real policy scenarios</a:t>
            </a:r>
            <a:endParaRPr lang="en-US" sz="816" dirty="0"/>
          </a:p>
        </p:txBody>
      </p:sp>
      <p:sp>
        <p:nvSpPr>
          <p:cNvPr id="28" name="Text 26"/>
          <p:cNvSpPr/>
          <p:nvPr/>
        </p:nvSpPr>
        <p:spPr>
          <a:xfrm>
            <a:off x="575072" y="3250406"/>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68278"/>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concept and practice of a 'just transition' for workers and communities in high-carbon industries</a:t>
            </a:r>
            <a:endParaRPr lang="en-US" sz="816" dirty="0"/>
          </a:p>
        </p:txBody>
      </p:sp>
      <p:sp>
        <p:nvSpPr>
          <p:cNvPr id="32" name="Text 30"/>
          <p:cNvSpPr/>
          <p:nvPr/>
        </p:nvSpPr>
        <p:spPr>
          <a:xfrm>
            <a:off x="4654153" y="3250406"/>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68278"/>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Understand the purpose and mechanics of Measurement, Reporting and Verification (MRV) systems and the Paris Agreement's Enhanced Transparency Frame…</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310538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Climate Change Science and Policy</a:t>
            </a:r>
            <a:endParaRPr lang="en-US" sz="928" dirty="0"/>
          </a:p>
        </p:txBody>
      </p:sp>
      <p:sp>
        <p:nvSpPr>
          <p:cNvPr id="9" name="Text 7"/>
          <p:cNvSpPr/>
          <p:nvPr/>
        </p:nvSpPr>
        <p:spPr>
          <a:xfrm>
            <a:off x="1000125" y="1569839"/>
            <a:ext cx="301912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81570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International Climate Governance Frameworks</a:t>
            </a:r>
            <a:endParaRPr lang="en-US" sz="928" dirty="0"/>
          </a:p>
        </p:txBody>
      </p:sp>
      <p:sp>
        <p:nvSpPr>
          <p:cNvPr id="14" name="Text 12"/>
          <p:cNvSpPr/>
          <p:nvPr/>
        </p:nvSpPr>
        <p:spPr>
          <a:xfrm>
            <a:off x="1000125" y="2030611"/>
            <a:ext cx="273749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320944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National and Subnational Climate Policy and Governance</a:t>
            </a:r>
            <a:endParaRPr lang="en-US" sz="928" dirty="0"/>
          </a:p>
        </p:txBody>
      </p:sp>
      <p:sp>
        <p:nvSpPr>
          <p:cNvPr id="19" name="Text 17"/>
          <p:cNvSpPr/>
          <p:nvPr/>
        </p:nvSpPr>
        <p:spPr>
          <a:xfrm>
            <a:off x="1000125" y="2491383"/>
            <a:ext cx="336991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340600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Finance, Carbon Markets and Economic Instruments</a:t>
            </a:r>
            <a:endParaRPr lang="en-US" sz="928" dirty="0"/>
          </a:p>
        </p:txBody>
      </p:sp>
      <p:sp>
        <p:nvSpPr>
          <p:cNvPr id="24" name="Text 22"/>
          <p:cNvSpPr/>
          <p:nvPr/>
        </p:nvSpPr>
        <p:spPr>
          <a:xfrm>
            <a:off x="1000125" y="2952155"/>
            <a:ext cx="357630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98039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Climate Justice, Equity and Stakeholder Engagement</a:t>
            </a:r>
            <a:endParaRPr lang="en-US" sz="928" dirty="0"/>
          </a:p>
        </p:txBody>
      </p:sp>
      <p:sp>
        <p:nvSpPr>
          <p:cNvPr id="29" name="Text 27"/>
          <p:cNvSpPr/>
          <p:nvPr/>
        </p:nvSpPr>
        <p:spPr>
          <a:xfrm>
            <a:off x="1000125" y="3412927"/>
            <a:ext cx="312941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6m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12237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Sectoral Policy, MRV, Compliance and Emerging Trends</a:t>
            </a:r>
            <a:endParaRPr lang="en-US" sz="928" dirty="0"/>
          </a:p>
        </p:txBody>
      </p:sp>
      <p:sp>
        <p:nvSpPr>
          <p:cNvPr id="34" name="Text 32"/>
          <p:cNvSpPr/>
          <p:nvPr/>
        </p:nvSpPr>
        <p:spPr>
          <a:xfrm>
            <a:off x="1000125" y="3873698"/>
            <a:ext cx="327849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3 lessons · 7m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3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Climate Change Science and Policy</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change refers to long-term shifts in temperatures and weather patterns, primarily driven since the mid-20th century by human activities, especially the burning of fossil...</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Science of Climate Change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Mitigation versus Adaptation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Climate Change is a Governance Challenge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8843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Science of Climate Change</a:t>
            </a:r>
            <a:endParaRPr lang="en-US" sz="872" dirty="0"/>
          </a:p>
        </p:txBody>
      </p:sp>
      <p:sp>
        <p:nvSpPr>
          <p:cNvPr id="8" name="Text 6"/>
          <p:cNvSpPr/>
          <p:nvPr/>
        </p:nvSpPr>
        <p:spPr>
          <a:xfrm>
            <a:off x="828675" y="1546399"/>
            <a:ext cx="168843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Science of Climate Change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49579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Mitigation versus Adaptation</a:t>
            </a:r>
            <a:endParaRPr lang="en-US" sz="872" dirty="0"/>
          </a:p>
        </p:txBody>
      </p:sp>
      <p:sp>
        <p:nvSpPr>
          <p:cNvPr id="12" name="Text 10"/>
          <p:cNvSpPr/>
          <p:nvPr/>
        </p:nvSpPr>
        <p:spPr>
          <a:xfrm>
            <a:off x="828675" y="2021235"/>
            <a:ext cx="149579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Mitigation versus Adaptation</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60570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Climate Change is a Governance Challenge</a:t>
            </a:r>
            <a:endParaRPr lang="en-US" sz="872" dirty="0"/>
          </a:p>
        </p:txBody>
      </p:sp>
      <p:sp>
        <p:nvSpPr>
          <p:cNvPr id="16" name="Text 14"/>
          <p:cNvSpPr/>
          <p:nvPr/>
        </p:nvSpPr>
        <p:spPr>
          <a:xfrm>
            <a:off x="828675" y="2496071"/>
            <a:ext cx="260570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Climate Change is a Governance Challenge</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3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International Climate Governance Frameworks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United Nations Framework Convention on Climate Change (UNFCCC), adopted at the 1992 Rio Earth Summit, established the objective of stabilising GHG concentrations at a level...</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Rio to Paris: An Evolving Regime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Paris Agreement: A New Architecture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Institutional Architecture and Decision-Making</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0669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From Rio to Paris: An Evolving Regime</a:t>
            </a:r>
            <a:endParaRPr lang="en-US" sz="872" dirty="0"/>
          </a:p>
        </p:txBody>
      </p:sp>
      <p:sp>
        <p:nvSpPr>
          <p:cNvPr id="8" name="Text 6"/>
          <p:cNvSpPr/>
          <p:nvPr/>
        </p:nvSpPr>
        <p:spPr>
          <a:xfrm>
            <a:off x="828675" y="1546399"/>
            <a:ext cx="206696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From Rio to Paris: An Evolving Regime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1935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Paris Agreement: A New Architecture</a:t>
            </a:r>
            <a:endParaRPr lang="en-US" sz="872" dirty="0"/>
          </a:p>
        </p:txBody>
      </p:sp>
      <p:sp>
        <p:nvSpPr>
          <p:cNvPr id="12" name="Text 10"/>
          <p:cNvSpPr/>
          <p:nvPr/>
        </p:nvSpPr>
        <p:spPr>
          <a:xfrm>
            <a:off x="828675" y="2021235"/>
            <a:ext cx="219354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The Paris Agreement: A New Architecture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24034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Institutional Architecture and Decision-Making</a:t>
            </a:r>
            <a:endParaRPr lang="en-US" sz="872" dirty="0"/>
          </a:p>
        </p:txBody>
      </p:sp>
      <p:sp>
        <p:nvSpPr>
          <p:cNvPr id="16" name="Text 14"/>
          <p:cNvSpPr/>
          <p:nvPr/>
        </p:nvSpPr>
        <p:spPr>
          <a:xfrm>
            <a:off x="828675" y="2496071"/>
            <a:ext cx="224034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Institutional Architecture and Decision-Making</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3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National and Subnational Climate Policy and Governance</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governance operates simultaneously at global, regional, national, subnational, and local scales, a phenomenon scholars term 'multi-level governance'. No single level has...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Multi-Level Governance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National Policy Instruments and Frameworks Laws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Role of Subnational and City Governments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28640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Multi-Level Governance</a:t>
            </a:r>
            <a:endParaRPr lang="en-US" sz="872" dirty="0"/>
          </a:p>
        </p:txBody>
      </p:sp>
      <p:sp>
        <p:nvSpPr>
          <p:cNvPr id="8" name="Text 6"/>
          <p:cNvSpPr/>
          <p:nvPr/>
        </p:nvSpPr>
        <p:spPr>
          <a:xfrm>
            <a:off x="828675" y="1546399"/>
            <a:ext cx="1286400"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Multi-Level Governance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68514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National Policy Instruments and Frameworks Laws</a:t>
            </a:r>
            <a:endParaRPr lang="en-US" sz="872" dirty="0"/>
          </a:p>
        </p:txBody>
      </p:sp>
      <p:sp>
        <p:nvSpPr>
          <p:cNvPr id="12" name="Text 10"/>
          <p:cNvSpPr/>
          <p:nvPr/>
        </p:nvSpPr>
        <p:spPr>
          <a:xfrm>
            <a:off x="828675" y="2021235"/>
            <a:ext cx="268514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National Policy Instruments and Frameworks Laws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5061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Role of Subnational and City Governments</a:t>
            </a:r>
            <a:endParaRPr lang="en-US" sz="872" dirty="0"/>
          </a:p>
        </p:txBody>
      </p:sp>
      <p:sp>
        <p:nvSpPr>
          <p:cNvPr id="16" name="Text 14"/>
          <p:cNvSpPr/>
          <p:nvPr/>
        </p:nvSpPr>
        <p:spPr>
          <a:xfrm>
            <a:off x="828675" y="2496071"/>
            <a:ext cx="250613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Role of Subnational and City Governments</a:t>
            </a:r>
            <a:endParaRPr lang="en-US" sz="800"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3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Finance, Carbon Markets and Economic Instruments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Carbon pricing internalises the social cost of GHG emissions into market decisions. A carbon tax sets a fixed price per tonne of CO2-equivalent, giving businesses price certainty...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Carbon Pricing: Taxes and Emissions Trading</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International Climate Finance Architecture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Carbon Markets under Article 6 and Voluntary Markets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41065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Carbon Pricing: Taxes and Emissions Trading</a:t>
            </a:r>
            <a:endParaRPr lang="en-US" sz="872" dirty="0"/>
          </a:p>
        </p:txBody>
      </p:sp>
      <p:sp>
        <p:nvSpPr>
          <p:cNvPr id="8" name="Text 6"/>
          <p:cNvSpPr/>
          <p:nvPr/>
        </p:nvSpPr>
        <p:spPr>
          <a:xfrm>
            <a:off x="828675" y="1546399"/>
            <a:ext cx="241065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Carbon Pricing: Taxes and Emissions Trading</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22018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International Climate Finance Architecture</a:t>
            </a:r>
            <a:endParaRPr lang="en-US" sz="872" dirty="0"/>
          </a:p>
        </p:txBody>
      </p:sp>
      <p:sp>
        <p:nvSpPr>
          <p:cNvPr id="12" name="Text 10"/>
          <p:cNvSpPr/>
          <p:nvPr/>
        </p:nvSpPr>
        <p:spPr>
          <a:xfrm>
            <a:off x="828675" y="2021235"/>
            <a:ext cx="222018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International Climate Finance Architecture</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65881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Carbon Markets under Article 6 and Voluntary Markets</a:t>
            </a:r>
            <a:endParaRPr lang="en-US" sz="872" dirty="0"/>
          </a:p>
        </p:txBody>
      </p:sp>
      <p:sp>
        <p:nvSpPr>
          <p:cNvPr id="16" name="Text 14"/>
          <p:cNvSpPr/>
          <p:nvPr/>
        </p:nvSpPr>
        <p:spPr>
          <a:xfrm>
            <a:off x="828675" y="2496071"/>
            <a:ext cx="265881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Carbon Markets under Article 6 and Voluntary Markets</a:t>
            </a:r>
            <a:endParaRPr lang="en-US" sz="675"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3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Climate Justice, Equity and Stakeholder Engagement</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justice recognises that the causes and consequences of climate change, and the burdens of responding to it, are unevenly distributed across and within societies. Scholars...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Dimensions of Climate Justice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Just Transition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Stakeholder Engagement in Climate Governance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017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Dimensions of Climate Justice</a:t>
            </a:r>
            <a:endParaRPr lang="en-US" sz="872" dirty="0"/>
          </a:p>
        </p:txBody>
      </p:sp>
      <p:sp>
        <p:nvSpPr>
          <p:cNvPr id="8" name="Text 6"/>
          <p:cNvSpPr/>
          <p:nvPr/>
        </p:nvSpPr>
        <p:spPr>
          <a:xfrm>
            <a:off x="828675" y="1546399"/>
            <a:ext cx="160175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Dimensions of Climate Justice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83672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Just Transition</a:t>
            </a:r>
            <a:endParaRPr lang="en-US" sz="872" dirty="0"/>
          </a:p>
        </p:txBody>
      </p:sp>
      <p:sp>
        <p:nvSpPr>
          <p:cNvPr id="12" name="Text 10"/>
          <p:cNvSpPr/>
          <p:nvPr/>
        </p:nvSpPr>
        <p:spPr>
          <a:xfrm>
            <a:off x="828675" y="2021235"/>
            <a:ext cx="836724"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Just Transition</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59919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Stakeholder Engagement in Climate Governance</a:t>
            </a:r>
            <a:endParaRPr lang="en-US" sz="872" dirty="0"/>
          </a:p>
        </p:txBody>
      </p:sp>
      <p:sp>
        <p:nvSpPr>
          <p:cNvPr id="16" name="Text 14"/>
          <p:cNvSpPr/>
          <p:nvPr/>
        </p:nvSpPr>
        <p:spPr>
          <a:xfrm>
            <a:off x="828675" y="2496071"/>
            <a:ext cx="259919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Stakeholder Engagement in Climate Governance</a:t>
            </a:r>
            <a:endParaRPr lang="en-US" sz="800"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3 LESSONS</a:t>
            </a:r>
            <a:endParaRPr lang="en-US" sz="800" dirty="0"/>
          </a:p>
        </p:txBody>
      </p:sp>
      <p:sp>
        <p:nvSpPr>
          <p:cNvPr id="5" name="Text 2"/>
          <p:cNvSpPr/>
          <p:nvPr/>
        </p:nvSpPr>
        <p:spPr>
          <a:xfrm>
            <a:off x="571500" y="1143000"/>
            <a:ext cx="756094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Sectoral Policy, MRV, Compliance and Emerging Trends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Because emissions sources vary greatly by sector, effective climate policy requires tailored instruments. In the energy sector, policies include renewable portfolio standards,...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Sectoral Climate Policy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Monitoring, Reporting and Verification (MRV)</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Compliance, Litigation and Emerging Trends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3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25226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Sectoral Climate Policy</a:t>
            </a:r>
            <a:endParaRPr lang="en-US" sz="872" dirty="0"/>
          </a:p>
        </p:txBody>
      </p:sp>
      <p:sp>
        <p:nvSpPr>
          <p:cNvPr id="8" name="Text 6"/>
          <p:cNvSpPr/>
          <p:nvPr/>
        </p:nvSpPr>
        <p:spPr>
          <a:xfrm>
            <a:off x="828675" y="1546399"/>
            <a:ext cx="1252266"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Sectoral Climate Policy</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37075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Monitoring, Reporting and Verification (MRV)</a:t>
            </a:r>
            <a:endParaRPr lang="en-US" sz="872" dirty="0"/>
          </a:p>
        </p:txBody>
      </p:sp>
      <p:sp>
        <p:nvSpPr>
          <p:cNvPr id="12" name="Text 10"/>
          <p:cNvSpPr/>
          <p:nvPr/>
        </p:nvSpPr>
        <p:spPr>
          <a:xfrm>
            <a:off x="828675" y="2021235"/>
            <a:ext cx="237075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Monitoring, Reporting and Verification (MRV)</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35327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Compliance, Litigation and Emerging Trends</a:t>
            </a:r>
            <a:endParaRPr lang="en-US" sz="872" dirty="0"/>
          </a:p>
        </p:txBody>
      </p:sp>
      <p:sp>
        <p:nvSpPr>
          <p:cNvPr id="16" name="Text 14"/>
          <p:cNvSpPr/>
          <p:nvPr/>
        </p:nvSpPr>
        <p:spPr>
          <a:xfrm>
            <a:off x="828675" y="2496071"/>
            <a:ext cx="235327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Compliance, Litigation and Emerging Trends</a:t>
            </a:r>
            <a:endParaRPr lang="en-US" sz="675"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18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2026-09-27T04:31:20Z</dcterms:created>
  <dcterms:modified xsi:type="dcterms:W3CDTF">2026-09-27T04:31:20Z</dcterms:modified>
</cp:coreProperties>
</file>