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Welcome to Climate Communication &amp; Storytelling, an Africa Climate Leadership Academy course. This presentation walks you through the whole course. Your instructor is Mr. Tendai Mukamuri. (6 modules, 28 lessons.)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Tell climate stories that move people — from data visualization to narrative strategy to media engagement.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By the end of this course you will be able to: Explain why factual accuracy alone rarely changes minds, and apply the psychological and behavioural science that shapes how people process climate information. Segment audiences by values, worldview, and existing attitudes, and design messages and messengers matched to each segment. Apply framing theory to choose language, metaphors, and terminology that build understanding rather than resistance. Construct compelling, ethical climate stories using narrative structure, character, place, and stakes — balancing urgency with hope and agency. Produce and evaluate visual, data-driven, and digital storytelling formats, including infographics, short-form video, and interactive data visualisation. Engage journalists and media outlets effectively, pitch climate stories, and recognise and counter climate misinformation. Design advocacy and behaviour-change communication campaigns using recognised</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Here is your learning journey. We will move through Foundations of Climate Communication, then Understanding Your Audience and Framing Climate Messages, then The Craft of Climate Storytelling, then Visual and Digital Storytelling, then Media, Journalism and Public Engagement, then Advocacy, Behaviour Change and Campaign Design.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1: Foundations of Climate Communication. Climate communication is the interdisciplinary practice of conveying climate science, risks, and solutions to non-specialist audiences in ways that are accurate, accessible, and...</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What Is Climate Communication?; The Science-Action Gap; A Brief History of Climate Communication; Core Principles of Effective Climate Communication.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2: Understanding Your Audience and Framing Climate Messages. The Yale Program on Climate Change Communication, together with George Mason University, developed the 'Global Warming's Six Americas' segmentation model, which groups audiences...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Audience Segmentation: Global Warming's Six Americas; Values, Worldview and Cultural Cognition; Framing Theory in Practice; Messengers and Trust; Common Pitfalls to Avoid.</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3: The Craft of Climate Storytelling. Narrative transportation theory holds that when audiences become absorbed in a story, they are less likely to counter-argue against its implicit claims than when presented with...</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Why Stories Work: The Science of Narrative; Core Elements of a Climate Story; The Climate Story Arc; Balancing Urgency and Hope; Ethical Storytelling.</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4: Visual and Digital Storytelling. Dual coding theory holds that information processed through both verbal and visual channels is encoded more richly in memory than information delivered through either channel...</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Why Visuals Matter; Photojournalism and Visual Ethics; Principles of Data Visualisation; Short-Form Video and Social Media Storytelling; Interactive and Immersive Formats.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5: Media, Journalism and Public Engagement. Climate coverage today spans traditional newsrooms with dedicated climate or environment desks, digital-native outlets, freelance and independent journalists, and citizen and...</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The Contemporary Media Landscape; Building Relationships with Journalists; Constructive and Solutions Journalism; Misinformation and Disinformation; Public Engagement Beyond the Newsroom.</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6: Advocacy, Behaviour Change and Campaign Design. Campaign design commonly adapts marketing funnels (such as AIDA — Awareness, Interest, Desire, Action) to social and behaviour-change communication. This module presents a...</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From Awareness to Advocacy: The Behaviour-Change Funnel; Individual Behaviour Change vs. Systemic Advocacy; Designing a Theory of Change; Evaluating Campaign Effectiveness.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Every module ends with a quiz — 60% to pass, with explanations for every answer. The final test needs 80%, and passing earns your verified ACLA certificate, downloadable as a PDF and verifiable at acla.io/verify. XP rewards keep you motivated.</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Start learning today — the course is completely free in the Tapi Learn app, and the full study guide PDF is at acla.io/courses. Good luck!</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71488"/>
            <a:ext cx="3876835" cy="125403"/>
          </a:xfrm>
          <a:prstGeom prst="rect">
            <a:avLst/>
          </a:prstGeom>
          <a:noFill/>
          <a:ln/>
        </p:spPr>
        <p:txBody>
          <a:bodyPr wrap="squar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AFRICA CLIMATE LEADERSHIP ACADEMY</a:t>
            </a:r>
            <a:endParaRPr lang="en-US" sz="800" dirty="0"/>
          </a:p>
        </p:txBody>
      </p:sp>
      <p:sp>
        <p:nvSpPr>
          <p:cNvPr id="4" name="Text 2"/>
          <p:cNvSpPr/>
          <p:nvPr/>
        </p:nvSpPr>
        <p:spPr>
          <a:xfrm>
            <a:off x="571500" y="1071563"/>
            <a:ext cx="7715250" cy="501130"/>
          </a:xfrm>
          <a:prstGeom prst="rect">
            <a:avLst/>
          </a:prstGeom>
          <a:noFill/>
          <a:ln/>
        </p:spPr>
        <p:txBody>
          <a:bodyPr wrap="square" lIns="0" tIns="0" rIns="0" bIns="0" rtlCol="0" anchor="t"/>
          <a:lstStyle/>
          <a:p>
            <a:pPr algn="l" indent="0" marL="0">
              <a:lnSpc>
                <a:spcPts val="3654"/>
              </a:lnSpc>
              <a:buNone/>
            </a:pPr>
            <a:r>
              <a:rPr lang="en-US" sz="3263" b="1" dirty="0">
                <a:solidFill>
                  <a:srgbClr val="F2F5F9"/>
                </a:solidFill>
                <a:latin typeface="Tinos" pitchFamily="34" charset="0"/>
                <a:ea typeface="Tinos" pitchFamily="34" charset="-122"/>
                <a:cs typeface="Tinos" pitchFamily="34" charset="-120"/>
              </a:rPr>
              <a:t>Climate Communication &amp; Storytelling</a:t>
            </a:r>
            <a:endParaRPr lang="en-US" sz="3263" dirty="0"/>
          </a:p>
        </p:txBody>
      </p:sp>
      <p:sp>
        <p:nvSpPr>
          <p:cNvPr id="5" name="Text 3"/>
          <p:cNvSpPr/>
          <p:nvPr/>
        </p:nvSpPr>
        <p:spPr>
          <a:xfrm>
            <a:off x="571500" y="1692734"/>
            <a:ext cx="6429375" cy="462915"/>
          </a:xfrm>
          <a:prstGeom prst="rect">
            <a:avLst/>
          </a:prstGeom>
          <a:noFill/>
          <a:ln/>
        </p:spPr>
        <p:txBody>
          <a:bodyPr wrap="square" lIns="0" tIns="0" rIns="0" bIns="0" rtlCol="0" anchor="t"/>
          <a:lstStyle/>
          <a:p>
            <a:pPr algn="l" indent="0" marL="0">
              <a:lnSpc>
                <a:spcPts val="1688"/>
              </a:lnSpc>
              <a:buNone/>
            </a:pPr>
            <a:r>
              <a:rPr lang="en-US" sz="1125" dirty="0">
                <a:solidFill>
                  <a:srgbClr val="9FB3CE"/>
                </a:solidFill>
                <a:latin typeface="Carlito" pitchFamily="34" charset="0"/>
                <a:ea typeface="Carlito" pitchFamily="34" charset="-122"/>
                <a:cs typeface="Carlito" pitchFamily="34" charset="-120"/>
              </a:rPr>
              <a:t>Tell climate stories that move people — from data visualization to narrative strategy to media engagement.…</a:t>
            </a:r>
            <a:endParaRPr lang="en-US" sz="1125" dirty="0"/>
          </a:p>
        </p:txBody>
      </p:sp>
      <p:sp>
        <p:nvSpPr>
          <p:cNvPr id="6" name="Text 4"/>
          <p:cNvSpPr/>
          <p:nvPr/>
        </p:nvSpPr>
        <p:spPr>
          <a:xfrm>
            <a:off x="548640" y="3955552"/>
            <a:ext cx="1011577" cy="343500"/>
          </a:xfrm>
          <a:prstGeom prst="roundRect">
            <a:avLst>
              <a:gd name="adj" fmla="val 2770153"/>
            </a:avLst>
          </a:prstGeom>
          <a:noFill/>
          <a:ln w="7144">
            <a:solidFill>
              <a:srgbClr val="D4A017"/>
            </a:solidFill>
            <a:prstDash val="solid"/>
          </a:ln>
        </p:spPr>
        <p:txBody>
          <a:bodyPr wrap="square" rtlCol="0" anchor="ctr"/>
          <a:lstStyle/>
          <a:p>
            <a:pPr indent="0" marL="0">
              <a:buNone/>
            </a:pPr>
            <a:endParaRPr lang="en-US" dirty="0"/>
          </a:p>
        </p:txBody>
      </p:sp>
      <p:sp>
        <p:nvSpPr>
          <p:cNvPr id="7" name="Text 5"/>
          <p:cNvSpPr/>
          <p:nvPr/>
        </p:nvSpPr>
        <p:spPr>
          <a:xfrm>
            <a:off x="571500" y="3968353"/>
            <a:ext cx="965857" cy="317897"/>
          </a:xfrm>
          <a:prstGeom prst="rect">
            <a:avLst/>
          </a:prstGeom>
          <a:noFill/>
          <a:ln/>
        </p:spPr>
        <p:txBody>
          <a:bodyPr wrap="none" lIns="0" tIns="0" rIns="0" bIns="0" rtlCol="0" anchor="ctr"/>
          <a:lstStyle/>
          <a:p>
            <a:pPr algn="ctr" indent="0" marL="0">
              <a:lnSpc>
                <a:spcPts val="1266"/>
              </a:lnSpc>
              <a:buNone/>
            </a:pPr>
            <a:r>
              <a:rPr lang="en-US" sz="844" dirty="0">
                <a:solidFill>
                  <a:srgbClr val="E9C46A"/>
                </a:solidFill>
                <a:latin typeface="Carlito" pitchFamily="34" charset="0"/>
                <a:ea typeface="Carlito" pitchFamily="34" charset="-122"/>
                <a:cs typeface="Carlito" pitchFamily="34" charset="-120"/>
              </a:rPr>
              <a:t>Intermediate</a:t>
            </a:r>
            <a:endParaRPr lang="en-US" sz="844" dirty="0"/>
          </a:p>
        </p:txBody>
      </p:sp>
      <p:sp>
        <p:nvSpPr>
          <p:cNvPr id="8" name="Text 6"/>
          <p:cNvSpPr/>
          <p:nvPr/>
        </p:nvSpPr>
        <p:spPr>
          <a:xfrm>
            <a:off x="1643085" y="3955552"/>
            <a:ext cx="904309" cy="343500"/>
          </a:xfrm>
          <a:prstGeom prst="roundRect">
            <a:avLst>
              <a:gd name="adj" fmla="val 2770153"/>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1665945" y="3968353"/>
            <a:ext cx="858589" cy="317897"/>
          </a:xfrm>
          <a:prstGeom prst="rect">
            <a:avLst/>
          </a:prstGeom>
          <a:noFill/>
          <a:ln/>
        </p:spPr>
        <p:txBody>
          <a:bodyPr wrap="none" lIns="0" tIns="0" rIns="0" bIns="0" rtlCol="0" anchor="ctr"/>
          <a:lstStyle/>
          <a:p>
            <a:pPr algn="ctr" indent="0" marL="0">
              <a:lnSpc>
                <a:spcPts val="1266"/>
              </a:lnSpc>
              <a:buNone/>
            </a:pPr>
            <a:r>
              <a:rPr lang="en-US" sz="844" dirty="0">
                <a:solidFill>
                  <a:srgbClr val="3AA0C2"/>
                </a:solidFill>
                <a:latin typeface="Liberation Sans Narrow" pitchFamily="34" charset="0"/>
                <a:ea typeface="Liberation Sans Narrow" pitchFamily="34" charset="-122"/>
                <a:cs typeface="Liberation Sans Narrow" pitchFamily="34" charset="-120"/>
              </a:rPr>
              <a:t>6 modules</a:t>
            </a:r>
            <a:endParaRPr lang="en-US" sz="844" dirty="0"/>
          </a:p>
        </p:txBody>
      </p:sp>
      <p:sp>
        <p:nvSpPr>
          <p:cNvPr id="10" name="Text 8"/>
          <p:cNvSpPr/>
          <p:nvPr/>
        </p:nvSpPr>
        <p:spPr>
          <a:xfrm>
            <a:off x="2630262" y="3955552"/>
            <a:ext cx="922392" cy="343500"/>
          </a:xfrm>
          <a:prstGeom prst="roundRect">
            <a:avLst>
              <a:gd name="adj" fmla="val 2770153"/>
            </a:avLst>
          </a:prstGeom>
          <a:noFill/>
          <a:ln w="7144">
            <a:solidFill>
              <a:srgbClr val="9FB3CE"/>
            </a:solidFill>
            <a:prstDash val="solid"/>
          </a:ln>
        </p:spPr>
        <p:txBody>
          <a:bodyPr wrap="square" rtlCol="0" anchor="ctr"/>
          <a:lstStyle/>
          <a:p>
            <a:pPr indent="0" marL="0">
              <a:buNone/>
            </a:pPr>
            <a:endParaRPr lang="en-US" dirty="0"/>
          </a:p>
        </p:txBody>
      </p:sp>
      <p:sp>
        <p:nvSpPr>
          <p:cNvPr id="11" name="Text 9"/>
          <p:cNvSpPr/>
          <p:nvPr/>
        </p:nvSpPr>
        <p:spPr>
          <a:xfrm>
            <a:off x="2653122" y="3968353"/>
            <a:ext cx="876672" cy="317897"/>
          </a:xfrm>
          <a:prstGeom prst="rect">
            <a:avLst/>
          </a:prstGeom>
          <a:noFill/>
          <a:ln/>
        </p:spPr>
        <p:txBody>
          <a:bodyPr wrap="none" lIns="0" tIns="0" rIns="0" bIns="0" rtlCol="0" anchor="ctr"/>
          <a:lstStyle/>
          <a:p>
            <a:pPr algn="ctr"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28 lessons</a:t>
            </a:r>
            <a:endParaRPr lang="en-US" sz="844" dirty="0"/>
          </a:p>
        </p:txBody>
      </p:sp>
      <p:sp>
        <p:nvSpPr>
          <p:cNvPr id="12" name="Text 10"/>
          <p:cNvSpPr/>
          <p:nvPr/>
        </p:nvSpPr>
        <p:spPr>
          <a:xfrm>
            <a:off x="571500" y="4582716"/>
            <a:ext cx="2552886" cy="173593"/>
          </a:xfrm>
          <a:prstGeom prst="rect">
            <a:avLst/>
          </a:prstGeom>
          <a:noFill/>
          <a:ln/>
        </p:spPr>
        <p:txBody>
          <a:bodyPr wrap="square" lIns="0" tIns="0" rIns="0" bIns="0" rtlCol="0" anchor="t"/>
          <a:lstStyle/>
          <a:p>
            <a:pPr algn="l" indent="0" marL="0">
              <a:lnSpc>
                <a:spcPts val="1266"/>
              </a:lnSpc>
              <a:buNone/>
            </a:pPr>
            <a:r>
              <a:rPr lang="en-US" sz="844" dirty="0">
                <a:solidFill>
                  <a:srgbClr val="F2F5F9"/>
                </a:solidFill>
                <a:latin typeface="Carlito" pitchFamily="34" charset="0"/>
                <a:ea typeface="Carlito" pitchFamily="34" charset="-122"/>
                <a:cs typeface="Carlito" pitchFamily="34" charset="-120"/>
              </a:rPr>
              <a:t>Mr. Tendai Mukamuri</a:t>
            </a:r>
            <a:pPr algn="l"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 · 6 weeks · Certificate included</a:t>
            </a:r>
            <a:endParaRPr lang="en-US" sz="844" dirty="0"/>
          </a:p>
        </p:txBody>
      </p:sp>
      <p:sp>
        <p:nvSpPr>
          <p:cNvPr id="13" name="Text 11"/>
          <p:cNvSpPr/>
          <p:nvPr/>
        </p:nvSpPr>
        <p:spPr>
          <a:xfrm>
            <a:off x="7418673" y="4604147"/>
            <a:ext cx="1664576" cy="164592"/>
          </a:xfrm>
          <a:prstGeom prst="rect">
            <a:avLst/>
          </a:prstGeom>
          <a:noFill/>
          <a:ln/>
        </p:spPr>
        <p:txBody>
          <a:bodyPr wrap="non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ACLA.IO · TAPI LEARN</a:t>
            </a:r>
            <a:endParaRPr lang="en-US" sz="800" dirty="0"/>
          </a:p>
        </p:txBody>
      </p:sp>
    </p:spTree>
  </p:cSld>
  <p:clrMapOvr>
    <a:masterClrMapping/>
  </p:clrMapOvr>
  <p:transition spd="med" advTm="120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71488"/>
            <a:ext cx="2161288"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ABOUT THIS COURSE</a:t>
            </a:r>
            <a:endParaRPr lang="en-US" sz="800" dirty="0"/>
          </a:p>
        </p:txBody>
      </p:sp>
      <p:sp>
        <p:nvSpPr>
          <p:cNvPr id="3" name="Text 1"/>
          <p:cNvSpPr/>
          <p:nvPr/>
        </p:nvSpPr>
        <p:spPr>
          <a:xfrm>
            <a:off x="571500" y="785813"/>
            <a:ext cx="4800600" cy="333202"/>
          </a:xfrm>
          <a:prstGeom prst="rect">
            <a:avLst/>
          </a:prstGeom>
          <a:noFill/>
          <a:ln/>
        </p:spPr>
        <p:txBody>
          <a:bodyPr wrap="none" lIns="0" tIns="0" rIns="0" bIns="0" rtlCol="0" anchor="t"/>
          <a:lstStyle/>
          <a:p>
            <a:pPr algn="l" indent="0" marL="0">
              <a:lnSpc>
                <a:spcPts val="2430"/>
              </a:lnSpc>
              <a:buNone/>
            </a:pPr>
            <a:r>
              <a:rPr lang="en-US" sz="2025" b="1" dirty="0">
                <a:solidFill>
                  <a:srgbClr val="152238"/>
                </a:solidFill>
                <a:latin typeface="Tinos" pitchFamily="34" charset="0"/>
                <a:ea typeface="Tinos" pitchFamily="34" charset="-122"/>
                <a:cs typeface="Tinos" pitchFamily="34" charset="-120"/>
              </a:rPr>
              <a:t>Why this course matters</a:t>
            </a:r>
            <a:endParaRPr lang="en-US" sz="2025" dirty="0"/>
          </a:p>
        </p:txBody>
      </p:sp>
      <p:sp>
        <p:nvSpPr>
          <p:cNvPr id="4" name="Text 2"/>
          <p:cNvSpPr/>
          <p:nvPr/>
        </p:nvSpPr>
        <p:spPr>
          <a:xfrm>
            <a:off x="571500" y="1237208"/>
            <a:ext cx="4572000" cy="432777"/>
          </a:xfrm>
          <a:prstGeom prst="rect">
            <a:avLst/>
          </a:prstGeom>
          <a:noFill/>
          <a:ln/>
        </p:spPr>
        <p:txBody>
          <a:bodyPr wrap="square" lIns="0" tIns="0" rIns="0" bIns="0" rtlCol="0" anchor="t"/>
          <a:lstStyle/>
          <a:p>
            <a:pPr algn="l" indent="0" marL="0">
              <a:lnSpc>
                <a:spcPts val="1578"/>
              </a:lnSpc>
              <a:buNone/>
            </a:pPr>
            <a:r>
              <a:rPr lang="en-US" sz="956" dirty="0">
                <a:solidFill>
                  <a:srgbClr val="33425C"/>
                </a:solidFill>
                <a:latin typeface="Carlito" pitchFamily="34" charset="0"/>
                <a:ea typeface="Carlito" pitchFamily="34" charset="-122"/>
                <a:cs typeface="Carlito" pitchFamily="34" charset="-120"/>
              </a:rPr>
              <a:t>Tell climate stories that move people — from data visualization to narrative strategy to media engagement.</a:t>
            </a:r>
            <a:endParaRPr lang="en-US" sz="956" dirty="0"/>
          </a:p>
        </p:txBody>
      </p:sp>
      <p:sp>
        <p:nvSpPr>
          <p:cNvPr id="5" name="Text 3"/>
          <p:cNvSpPr/>
          <p:nvPr/>
        </p:nvSpPr>
        <p:spPr>
          <a:xfrm>
            <a:off x="5775722"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6" name="Text 4"/>
          <p:cNvSpPr/>
          <p:nvPr/>
        </p:nvSpPr>
        <p:spPr>
          <a:xfrm>
            <a:off x="5922169"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6</a:t>
            </a:r>
            <a:endParaRPr lang="en-US" sz="1913" dirty="0"/>
          </a:p>
        </p:txBody>
      </p:sp>
      <p:sp>
        <p:nvSpPr>
          <p:cNvPr id="7" name="Text 5"/>
          <p:cNvSpPr/>
          <p:nvPr/>
        </p:nvSpPr>
        <p:spPr>
          <a:xfrm>
            <a:off x="5922169"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Modules</a:t>
            </a:r>
            <a:endParaRPr lang="en-US" sz="800" dirty="0"/>
          </a:p>
        </p:txBody>
      </p:sp>
      <p:sp>
        <p:nvSpPr>
          <p:cNvPr id="8" name="Text 6"/>
          <p:cNvSpPr/>
          <p:nvPr/>
        </p:nvSpPr>
        <p:spPr>
          <a:xfrm>
            <a:off x="7254478"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400925"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28</a:t>
            </a:r>
            <a:endParaRPr lang="en-US" sz="1913" dirty="0"/>
          </a:p>
        </p:txBody>
      </p:sp>
      <p:sp>
        <p:nvSpPr>
          <p:cNvPr id="10" name="Text 8"/>
          <p:cNvSpPr/>
          <p:nvPr/>
        </p:nvSpPr>
        <p:spPr>
          <a:xfrm>
            <a:off x="7400925"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Deep lessons</a:t>
            </a:r>
            <a:endParaRPr lang="en-US" sz="800" dirty="0"/>
          </a:p>
        </p:txBody>
      </p:sp>
      <p:sp>
        <p:nvSpPr>
          <p:cNvPr id="11" name="Text 9"/>
          <p:cNvSpPr/>
          <p:nvPr/>
        </p:nvSpPr>
        <p:spPr>
          <a:xfrm>
            <a:off x="5775722"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2" name="Text 10"/>
          <p:cNvSpPr/>
          <p:nvPr/>
        </p:nvSpPr>
        <p:spPr>
          <a:xfrm>
            <a:off x="5922169" y="1882378"/>
            <a:ext cx="1078706" cy="729806"/>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60% / 80%</a:t>
            </a:r>
            <a:endParaRPr lang="en-US" sz="1913" dirty="0"/>
          </a:p>
        </p:txBody>
      </p:sp>
      <p:sp>
        <p:nvSpPr>
          <p:cNvPr id="13" name="Text 11"/>
          <p:cNvSpPr/>
          <p:nvPr/>
        </p:nvSpPr>
        <p:spPr>
          <a:xfrm>
            <a:off x="5922169" y="2639616"/>
            <a:ext cx="1078706" cy="139303"/>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Quiz / final pass marks</a:t>
            </a:r>
            <a:endParaRPr lang="en-US" sz="731" dirty="0"/>
          </a:p>
        </p:txBody>
      </p:sp>
      <p:sp>
        <p:nvSpPr>
          <p:cNvPr id="14" name="Text 12"/>
          <p:cNvSpPr/>
          <p:nvPr/>
        </p:nvSpPr>
        <p:spPr>
          <a:xfrm>
            <a:off x="7254478"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5" name="Text 13"/>
          <p:cNvSpPr/>
          <p:nvPr/>
        </p:nvSpPr>
        <p:spPr>
          <a:xfrm>
            <a:off x="7400925" y="1882378"/>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Tinos" pitchFamily="34" charset="0"/>
                <a:ea typeface="Tinos" pitchFamily="34" charset="-122"/>
                <a:cs typeface="Tinos" pitchFamily="34" charset="-120"/>
              </a:rPr>
              <a:t>PDF</a:t>
            </a:r>
            <a:endParaRPr lang="en-US" sz="1913" dirty="0"/>
          </a:p>
        </p:txBody>
      </p:sp>
      <p:sp>
        <p:nvSpPr>
          <p:cNvPr id="16" name="Text 14"/>
          <p:cNvSpPr/>
          <p:nvPr/>
        </p:nvSpPr>
        <p:spPr>
          <a:xfrm>
            <a:off x="7400925" y="2275284"/>
            <a:ext cx="1078706" cy="164592"/>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Certificate on pass</a:t>
            </a:r>
            <a:endParaRPr lang="en-US" sz="731" dirty="0"/>
          </a:p>
        </p:txBody>
      </p:sp>
      <p:sp>
        <p:nvSpPr>
          <p:cNvPr id="17" name="Text 15"/>
          <p:cNvSpPr/>
          <p:nvPr/>
        </p:nvSpPr>
        <p:spPr>
          <a:xfrm>
            <a:off x="571500" y="4632722"/>
            <a:ext cx="2400412" cy="164592"/>
          </a:xfrm>
          <a:prstGeom prst="rect">
            <a:avLst/>
          </a:prstGeom>
          <a:noFill/>
          <a:ln/>
        </p:spPr>
        <p:txBody>
          <a:bodyPr wrap="squar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Study guide PDF &amp; these slides are free at acla.io/courses</a:t>
            </a:r>
            <a:endParaRPr lang="en-US" sz="731" dirty="0"/>
          </a:p>
        </p:txBody>
      </p:sp>
    </p:spTree>
  </p:cSld>
  <p:clrMapOvr>
    <a:masterClrMapping/>
  </p:clrMapOvr>
  <p:transition spd="med" advTm="160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24627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LEARNING OUTCOMES</a:t>
            </a:r>
            <a:endParaRPr lang="en-US" sz="800" dirty="0"/>
          </a:p>
        </p:txBody>
      </p:sp>
      <p:sp>
        <p:nvSpPr>
          <p:cNvPr id="3" name="Text 1"/>
          <p:cNvSpPr/>
          <p:nvPr/>
        </p:nvSpPr>
        <p:spPr>
          <a:xfrm>
            <a:off x="571500" y="742950"/>
            <a:ext cx="3150745"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What you will be able to do</a:t>
            </a:r>
            <a:endParaRPr lang="en-US" sz="2025" dirty="0"/>
          </a:p>
        </p:txBody>
      </p:sp>
      <p:sp>
        <p:nvSpPr>
          <p:cNvPr id="4" name="Text 2"/>
          <p:cNvSpPr/>
          <p:nvPr/>
        </p:nvSpPr>
        <p:spPr>
          <a:xfrm>
            <a:off x="575072" y="1289447"/>
            <a:ext cx="3971925" cy="701873"/>
          </a:xfrm>
          <a:prstGeom prst="roundRect">
            <a:avLst>
              <a:gd name="adj" fmla="val 18999"/>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07231"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6" name="Text 4"/>
          <p:cNvSpPr/>
          <p:nvPr/>
        </p:nvSpPr>
        <p:spPr>
          <a:xfrm>
            <a:off x="707231"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1</a:t>
            </a:r>
            <a:endParaRPr lang="en-US" sz="844" dirty="0"/>
          </a:p>
        </p:txBody>
      </p:sp>
      <p:sp>
        <p:nvSpPr>
          <p:cNvPr id="7" name="Text 5"/>
          <p:cNvSpPr/>
          <p:nvPr/>
        </p:nvSpPr>
        <p:spPr>
          <a:xfrm>
            <a:off x="1035844" y="1407319"/>
            <a:ext cx="3378994" cy="466130"/>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why factual accuracy alone rarely changes minds, and apply the psychological and behavioural science that shapes how people process climate…</a:t>
            </a:r>
            <a:endParaRPr lang="en-US" sz="816" dirty="0"/>
          </a:p>
        </p:txBody>
      </p:sp>
      <p:sp>
        <p:nvSpPr>
          <p:cNvPr id="8" name="Text 6"/>
          <p:cNvSpPr/>
          <p:nvPr/>
        </p:nvSpPr>
        <p:spPr>
          <a:xfrm>
            <a:off x="4654153" y="1289447"/>
            <a:ext cx="3971925" cy="701873"/>
          </a:xfrm>
          <a:prstGeom prst="roundRect">
            <a:avLst>
              <a:gd name="adj" fmla="val 18999"/>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86313"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0" name="Text 8"/>
          <p:cNvSpPr/>
          <p:nvPr/>
        </p:nvSpPr>
        <p:spPr>
          <a:xfrm>
            <a:off x="4786313"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2</a:t>
            </a:r>
            <a:endParaRPr lang="en-US" sz="844" dirty="0"/>
          </a:p>
        </p:txBody>
      </p:sp>
      <p:sp>
        <p:nvSpPr>
          <p:cNvPr id="11" name="Text 9"/>
          <p:cNvSpPr/>
          <p:nvPr/>
        </p:nvSpPr>
        <p:spPr>
          <a:xfrm>
            <a:off x="5114925" y="1407319"/>
            <a:ext cx="3378994" cy="466130"/>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Segment audiences by values, worldview, and existing attitudes, and design messages and messengers matched to each segment.</a:t>
            </a:r>
            <a:endParaRPr lang="en-US" sz="816" dirty="0"/>
          </a:p>
        </p:txBody>
      </p:sp>
      <p:sp>
        <p:nvSpPr>
          <p:cNvPr id="12" name="Text 10"/>
          <p:cNvSpPr/>
          <p:nvPr/>
        </p:nvSpPr>
        <p:spPr>
          <a:xfrm>
            <a:off x="575072" y="209847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707231" y="2216348"/>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4" name="Text 12"/>
          <p:cNvSpPr/>
          <p:nvPr/>
        </p:nvSpPr>
        <p:spPr>
          <a:xfrm>
            <a:off x="707231" y="2216348"/>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3</a:t>
            </a:r>
            <a:endParaRPr lang="en-US" sz="844" dirty="0"/>
          </a:p>
        </p:txBody>
      </p:sp>
      <p:sp>
        <p:nvSpPr>
          <p:cNvPr id="15" name="Text 13"/>
          <p:cNvSpPr/>
          <p:nvPr/>
        </p:nvSpPr>
        <p:spPr>
          <a:xfrm>
            <a:off x="1035844" y="2216348"/>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Apply framing theory to choose language, metaphors, and terminology that build understanding rather than resistance.</a:t>
            </a:r>
            <a:endParaRPr lang="en-US" sz="816" dirty="0"/>
          </a:p>
        </p:txBody>
      </p:sp>
      <p:sp>
        <p:nvSpPr>
          <p:cNvPr id="16" name="Text 14"/>
          <p:cNvSpPr/>
          <p:nvPr/>
        </p:nvSpPr>
        <p:spPr>
          <a:xfrm>
            <a:off x="4654153" y="209847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86313" y="2216348"/>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8" name="Text 16"/>
          <p:cNvSpPr/>
          <p:nvPr/>
        </p:nvSpPr>
        <p:spPr>
          <a:xfrm>
            <a:off x="4786313" y="2216348"/>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4</a:t>
            </a:r>
            <a:endParaRPr lang="en-US" sz="844" dirty="0"/>
          </a:p>
        </p:txBody>
      </p:sp>
      <p:sp>
        <p:nvSpPr>
          <p:cNvPr id="19" name="Text 17"/>
          <p:cNvSpPr/>
          <p:nvPr/>
        </p:nvSpPr>
        <p:spPr>
          <a:xfrm>
            <a:off x="5114925" y="2216348"/>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Construct compelling, ethical climate stories using narrative structure, character, place, and stakes — balancing urgency with hope and agency.</a:t>
            </a:r>
            <a:endParaRPr lang="en-US" sz="816" dirty="0"/>
          </a:p>
        </p:txBody>
      </p:sp>
      <p:sp>
        <p:nvSpPr>
          <p:cNvPr id="20" name="Text 18"/>
          <p:cNvSpPr/>
          <p:nvPr/>
        </p:nvSpPr>
        <p:spPr>
          <a:xfrm>
            <a:off x="575072" y="2752130"/>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707231" y="2870002"/>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22" name="Text 20"/>
          <p:cNvSpPr/>
          <p:nvPr/>
        </p:nvSpPr>
        <p:spPr>
          <a:xfrm>
            <a:off x="707231" y="2870002"/>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5</a:t>
            </a:r>
            <a:endParaRPr lang="en-US" sz="844" dirty="0"/>
          </a:p>
        </p:txBody>
      </p:sp>
      <p:sp>
        <p:nvSpPr>
          <p:cNvPr id="23" name="Text 21"/>
          <p:cNvSpPr/>
          <p:nvPr/>
        </p:nvSpPr>
        <p:spPr>
          <a:xfrm>
            <a:off x="1035844" y="2870002"/>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Produce and evaluate visual, data-driven, and digital storytelling formats, including infographics, short-form video, and interactive data visualis…</a:t>
            </a:r>
            <a:endParaRPr lang="en-US" sz="816" dirty="0"/>
          </a:p>
        </p:txBody>
      </p:sp>
      <p:sp>
        <p:nvSpPr>
          <p:cNvPr id="24" name="Text 22"/>
          <p:cNvSpPr/>
          <p:nvPr/>
        </p:nvSpPr>
        <p:spPr>
          <a:xfrm>
            <a:off x="4654153" y="2752130"/>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86313" y="2870002"/>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26" name="Text 24"/>
          <p:cNvSpPr/>
          <p:nvPr/>
        </p:nvSpPr>
        <p:spPr>
          <a:xfrm>
            <a:off x="4786313" y="2870002"/>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6</a:t>
            </a:r>
            <a:endParaRPr lang="en-US" sz="844" dirty="0"/>
          </a:p>
        </p:txBody>
      </p:sp>
      <p:sp>
        <p:nvSpPr>
          <p:cNvPr id="27" name="Text 25"/>
          <p:cNvSpPr/>
          <p:nvPr/>
        </p:nvSpPr>
        <p:spPr>
          <a:xfrm>
            <a:off x="5114925" y="2870002"/>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Engage journalists and media outlets effectively, pitch climate stories, and recognise and counter climate misinformation.</a:t>
            </a:r>
            <a:endParaRPr lang="en-US" sz="816" dirty="0"/>
          </a:p>
        </p:txBody>
      </p:sp>
      <p:sp>
        <p:nvSpPr>
          <p:cNvPr id="28" name="Text 26"/>
          <p:cNvSpPr/>
          <p:nvPr/>
        </p:nvSpPr>
        <p:spPr>
          <a:xfrm>
            <a:off x="575072" y="3405783"/>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9" name="Text 27"/>
          <p:cNvSpPr/>
          <p:nvPr/>
        </p:nvSpPr>
        <p:spPr>
          <a:xfrm>
            <a:off x="707231" y="3523655"/>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30" name="Text 28"/>
          <p:cNvSpPr/>
          <p:nvPr/>
        </p:nvSpPr>
        <p:spPr>
          <a:xfrm>
            <a:off x="707231" y="3523655"/>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7</a:t>
            </a:r>
            <a:endParaRPr lang="en-US" sz="844" dirty="0"/>
          </a:p>
        </p:txBody>
      </p:sp>
      <p:sp>
        <p:nvSpPr>
          <p:cNvPr id="31" name="Text 29"/>
          <p:cNvSpPr/>
          <p:nvPr/>
        </p:nvSpPr>
        <p:spPr>
          <a:xfrm>
            <a:off x="1035844" y="3523655"/>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Design advocacy and behaviour-change communication campaigns using recognised funnels and evaluation frameworks.</a:t>
            </a:r>
            <a:endParaRPr lang="en-US" sz="816" dirty="0"/>
          </a:p>
        </p:txBody>
      </p:sp>
      <p:sp>
        <p:nvSpPr>
          <p:cNvPr id="32" name="Text 30"/>
          <p:cNvSpPr/>
          <p:nvPr/>
        </p:nvSpPr>
        <p:spPr>
          <a:xfrm>
            <a:off x="4654153" y="3405783"/>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33" name="Text 31"/>
          <p:cNvSpPr/>
          <p:nvPr/>
        </p:nvSpPr>
        <p:spPr>
          <a:xfrm>
            <a:off x="4786313" y="3523655"/>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34" name="Text 32"/>
          <p:cNvSpPr/>
          <p:nvPr/>
        </p:nvSpPr>
        <p:spPr>
          <a:xfrm>
            <a:off x="4786313" y="3523655"/>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8</a:t>
            </a:r>
            <a:endParaRPr lang="en-US" sz="844" dirty="0"/>
          </a:p>
        </p:txBody>
      </p:sp>
      <p:sp>
        <p:nvSpPr>
          <p:cNvPr id="35" name="Text 33"/>
          <p:cNvSpPr/>
          <p:nvPr/>
        </p:nvSpPr>
        <p:spPr>
          <a:xfrm>
            <a:off x="5114925" y="3523655"/>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Demonstrate applied competency through six module assessments and a cumulative final examination.</a:t>
            </a:r>
            <a:endParaRPr lang="en-US" sz="816" dirty="0"/>
          </a:p>
        </p:txBody>
      </p:sp>
    </p:spTree>
  </p:cSld>
  <p:clrMapOvr>
    <a:masterClrMapping/>
  </p:clrMapOvr>
  <p:transition spd="med" advTm="140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42913"/>
            <a:ext cx="1341521"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COURSE MAP</a:t>
            </a:r>
            <a:endParaRPr lang="en-US" sz="800" dirty="0"/>
          </a:p>
        </p:txBody>
      </p:sp>
      <p:sp>
        <p:nvSpPr>
          <p:cNvPr id="4" name="Text 2"/>
          <p:cNvSpPr/>
          <p:nvPr/>
        </p:nvSpPr>
        <p:spPr>
          <a:xfrm>
            <a:off x="571500" y="757238"/>
            <a:ext cx="2560515" cy="416624"/>
          </a:xfrm>
          <a:prstGeom prst="rect">
            <a:avLst/>
          </a:prstGeom>
          <a:noFill/>
          <a:ln/>
        </p:spPr>
        <p:txBody>
          <a:bodyPr wrap="none" lIns="0" tIns="0" rIns="0" bIns="0" rtlCol="0" anchor="t"/>
          <a:lstStyle/>
          <a:p>
            <a:pPr algn="l" indent="0" marL="0">
              <a:lnSpc>
                <a:spcPts val="3038"/>
              </a:lnSpc>
              <a:buNone/>
            </a:pPr>
            <a:r>
              <a:rPr lang="en-US" sz="2025" b="1" dirty="0">
                <a:solidFill>
                  <a:srgbClr val="F2F5F9"/>
                </a:solidFill>
                <a:latin typeface="Tinos" pitchFamily="34" charset="0"/>
                <a:ea typeface="Tinos" pitchFamily="34" charset="-122"/>
                <a:cs typeface="Tinos" pitchFamily="34" charset="-120"/>
              </a:rPr>
              <a:t>Your learning journey</a:t>
            </a:r>
            <a:endParaRPr lang="en-US" sz="2025" dirty="0"/>
          </a:p>
        </p:txBody>
      </p:sp>
      <p:sp>
        <p:nvSpPr>
          <p:cNvPr id="5" name="Shape 3"/>
          <p:cNvSpPr/>
          <p:nvPr/>
        </p:nvSpPr>
        <p:spPr>
          <a:xfrm>
            <a:off x="571500" y="1771650"/>
            <a:ext cx="7715250" cy="0"/>
          </a:xfrm>
          <a:prstGeom prst="line">
            <a:avLst/>
          </a:prstGeom>
          <a:noFill/>
          <a:ln w="7144">
            <a:solidFill>
              <a:srgbClr val="9FB3CE"/>
            </a:solidFill>
            <a:prstDash val="solid"/>
          </a:ln>
        </p:spPr>
      </p:sp>
      <p:sp>
        <p:nvSpPr>
          <p:cNvPr id="6" name="Text 4"/>
          <p:cNvSpPr/>
          <p:nvPr/>
        </p:nvSpPr>
        <p:spPr>
          <a:xfrm>
            <a:off x="571500" y="1378744"/>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7" name="Text 5"/>
          <p:cNvSpPr/>
          <p:nvPr/>
        </p:nvSpPr>
        <p:spPr>
          <a:xfrm>
            <a:off x="571500" y="1378744"/>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01</a:t>
            </a:r>
            <a:endParaRPr lang="en-US" sz="956" dirty="0"/>
          </a:p>
        </p:txBody>
      </p:sp>
      <p:sp>
        <p:nvSpPr>
          <p:cNvPr id="8" name="Text 6"/>
          <p:cNvSpPr/>
          <p:nvPr/>
        </p:nvSpPr>
        <p:spPr>
          <a:xfrm>
            <a:off x="1000125" y="1378744"/>
            <a:ext cx="2411739"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Foundations of Climate Communication</a:t>
            </a:r>
            <a:endParaRPr lang="en-US" sz="928" dirty="0"/>
          </a:p>
        </p:txBody>
      </p:sp>
      <p:sp>
        <p:nvSpPr>
          <p:cNvPr id="9" name="Text 7"/>
          <p:cNvSpPr/>
          <p:nvPr/>
        </p:nvSpPr>
        <p:spPr>
          <a:xfrm>
            <a:off x="1000125" y="1569839"/>
            <a:ext cx="2344746"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4 lessons · 8m</a:t>
            </a:r>
            <a:endParaRPr lang="en-US" sz="800" dirty="0"/>
          </a:p>
        </p:txBody>
      </p:sp>
      <p:sp>
        <p:nvSpPr>
          <p:cNvPr id="10" name="Shape 8"/>
          <p:cNvSpPr/>
          <p:nvPr/>
        </p:nvSpPr>
        <p:spPr>
          <a:xfrm>
            <a:off x="571500" y="2232422"/>
            <a:ext cx="7715250" cy="0"/>
          </a:xfrm>
          <a:prstGeom prst="line">
            <a:avLst/>
          </a:prstGeom>
          <a:noFill/>
          <a:ln w="7144">
            <a:solidFill>
              <a:srgbClr val="9FB3CE"/>
            </a:solidFill>
            <a:prstDash val="solid"/>
          </a:ln>
        </p:spPr>
      </p:sp>
      <p:sp>
        <p:nvSpPr>
          <p:cNvPr id="11" name="Text 9"/>
          <p:cNvSpPr/>
          <p:nvPr/>
        </p:nvSpPr>
        <p:spPr>
          <a:xfrm>
            <a:off x="571500" y="1839516"/>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2" name="Text 10"/>
          <p:cNvSpPr/>
          <p:nvPr/>
        </p:nvSpPr>
        <p:spPr>
          <a:xfrm>
            <a:off x="571500" y="1839516"/>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02</a:t>
            </a:r>
            <a:endParaRPr lang="en-US" sz="956" dirty="0"/>
          </a:p>
        </p:txBody>
      </p:sp>
      <p:sp>
        <p:nvSpPr>
          <p:cNvPr id="13" name="Text 11"/>
          <p:cNvSpPr/>
          <p:nvPr/>
        </p:nvSpPr>
        <p:spPr>
          <a:xfrm>
            <a:off x="1000125" y="1839516"/>
            <a:ext cx="3475881"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Understanding Your Audience and Framing Climate Messages</a:t>
            </a:r>
            <a:endParaRPr lang="en-US" sz="928" dirty="0"/>
          </a:p>
        </p:txBody>
      </p:sp>
      <p:sp>
        <p:nvSpPr>
          <p:cNvPr id="14" name="Text 12"/>
          <p:cNvSpPr/>
          <p:nvPr/>
        </p:nvSpPr>
        <p:spPr>
          <a:xfrm>
            <a:off x="1000125" y="2030611"/>
            <a:ext cx="3649675"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10m</a:t>
            </a:r>
            <a:endParaRPr lang="en-US" sz="800" dirty="0"/>
          </a:p>
        </p:txBody>
      </p:sp>
      <p:sp>
        <p:nvSpPr>
          <p:cNvPr id="15" name="Shape 13"/>
          <p:cNvSpPr/>
          <p:nvPr/>
        </p:nvSpPr>
        <p:spPr>
          <a:xfrm>
            <a:off x="571500" y="2693194"/>
            <a:ext cx="7715250" cy="0"/>
          </a:xfrm>
          <a:prstGeom prst="line">
            <a:avLst/>
          </a:prstGeom>
          <a:noFill/>
          <a:ln w="7144">
            <a:solidFill>
              <a:srgbClr val="9FB3CE"/>
            </a:solidFill>
            <a:prstDash val="solid"/>
          </a:ln>
        </p:spPr>
      </p:sp>
      <p:sp>
        <p:nvSpPr>
          <p:cNvPr id="16" name="Text 14"/>
          <p:cNvSpPr/>
          <p:nvPr/>
        </p:nvSpPr>
        <p:spPr>
          <a:xfrm>
            <a:off x="571500" y="2300288"/>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7" name="Text 15"/>
          <p:cNvSpPr/>
          <p:nvPr/>
        </p:nvSpPr>
        <p:spPr>
          <a:xfrm>
            <a:off x="571500" y="2300288"/>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03</a:t>
            </a:r>
            <a:endParaRPr lang="en-US" sz="956" dirty="0"/>
          </a:p>
        </p:txBody>
      </p:sp>
      <p:sp>
        <p:nvSpPr>
          <p:cNvPr id="18" name="Text 16"/>
          <p:cNvSpPr/>
          <p:nvPr/>
        </p:nvSpPr>
        <p:spPr>
          <a:xfrm>
            <a:off x="1000125" y="2300288"/>
            <a:ext cx="1945087"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The Craft of Climate Storytelling</a:t>
            </a:r>
            <a:endParaRPr lang="en-US" sz="928" dirty="0"/>
          </a:p>
        </p:txBody>
      </p:sp>
      <p:sp>
        <p:nvSpPr>
          <p:cNvPr id="19" name="Text 17"/>
          <p:cNvSpPr/>
          <p:nvPr/>
        </p:nvSpPr>
        <p:spPr>
          <a:xfrm>
            <a:off x="1000125" y="2491383"/>
            <a:ext cx="1891057"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10m</a:t>
            </a:r>
            <a:endParaRPr lang="en-US" sz="800" dirty="0"/>
          </a:p>
        </p:txBody>
      </p:sp>
      <p:sp>
        <p:nvSpPr>
          <p:cNvPr id="20" name="Shape 18"/>
          <p:cNvSpPr/>
          <p:nvPr/>
        </p:nvSpPr>
        <p:spPr>
          <a:xfrm>
            <a:off x="571500" y="3153966"/>
            <a:ext cx="7715250" cy="0"/>
          </a:xfrm>
          <a:prstGeom prst="line">
            <a:avLst/>
          </a:prstGeom>
          <a:noFill/>
          <a:ln w="7144">
            <a:solidFill>
              <a:srgbClr val="9FB3CE"/>
            </a:solidFill>
            <a:prstDash val="solid"/>
          </a:ln>
        </p:spPr>
      </p:sp>
      <p:sp>
        <p:nvSpPr>
          <p:cNvPr id="21" name="Text 19"/>
          <p:cNvSpPr/>
          <p:nvPr/>
        </p:nvSpPr>
        <p:spPr>
          <a:xfrm>
            <a:off x="571500" y="2761059"/>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2" name="Text 20"/>
          <p:cNvSpPr/>
          <p:nvPr/>
        </p:nvSpPr>
        <p:spPr>
          <a:xfrm>
            <a:off x="571500" y="2761059"/>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04</a:t>
            </a:r>
            <a:endParaRPr lang="en-US" sz="956" dirty="0"/>
          </a:p>
        </p:txBody>
      </p:sp>
      <p:sp>
        <p:nvSpPr>
          <p:cNvPr id="23" name="Text 21"/>
          <p:cNvSpPr/>
          <p:nvPr/>
        </p:nvSpPr>
        <p:spPr>
          <a:xfrm>
            <a:off x="1000125" y="2761059"/>
            <a:ext cx="1794398"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Visual and Digital Storytelling</a:t>
            </a:r>
            <a:endParaRPr lang="en-US" sz="928" dirty="0"/>
          </a:p>
        </p:txBody>
      </p:sp>
      <p:sp>
        <p:nvSpPr>
          <p:cNvPr id="24" name="Text 22"/>
          <p:cNvSpPr/>
          <p:nvPr/>
        </p:nvSpPr>
        <p:spPr>
          <a:xfrm>
            <a:off x="1000125" y="2952155"/>
            <a:ext cx="1744554"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10m</a:t>
            </a:r>
            <a:endParaRPr lang="en-US" sz="800" dirty="0"/>
          </a:p>
        </p:txBody>
      </p:sp>
      <p:sp>
        <p:nvSpPr>
          <p:cNvPr id="25" name="Shape 23"/>
          <p:cNvSpPr/>
          <p:nvPr/>
        </p:nvSpPr>
        <p:spPr>
          <a:xfrm>
            <a:off x="571500" y="3614738"/>
            <a:ext cx="7715250" cy="0"/>
          </a:xfrm>
          <a:prstGeom prst="line">
            <a:avLst/>
          </a:prstGeom>
          <a:noFill/>
          <a:ln w="7144">
            <a:solidFill>
              <a:srgbClr val="9FB3CE"/>
            </a:solidFill>
            <a:prstDash val="solid"/>
          </a:ln>
        </p:spPr>
      </p:sp>
      <p:sp>
        <p:nvSpPr>
          <p:cNvPr id="26" name="Text 24"/>
          <p:cNvSpPr/>
          <p:nvPr/>
        </p:nvSpPr>
        <p:spPr>
          <a:xfrm>
            <a:off x="571500" y="3221831"/>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7" name="Text 25"/>
          <p:cNvSpPr/>
          <p:nvPr/>
        </p:nvSpPr>
        <p:spPr>
          <a:xfrm>
            <a:off x="571500" y="3221831"/>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05</a:t>
            </a:r>
            <a:endParaRPr lang="en-US" sz="956" dirty="0"/>
          </a:p>
        </p:txBody>
      </p:sp>
      <p:sp>
        <p:nvSpPr>
          <p:cNvPr id="28" name="Text 26"/>
          <p:cNvSpPr/>
          <p:nvPr/>
        </p:nvSpPr>
        <p:spPr>
          <a:xfrm>
            <a:off x="1000125" y="3221831"/>
            <a:ext cx="2589069"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Media, Journalism and Public Engagement</a:t>
            </a:r>
            <a:endParaRPr lang="en-US" sz="928" dirty="0"/>
          </a:p>
        </p:txBody>
      </p:sp>
      <p:sp>
        <p:nvSpPr>
          <p:cNvPr id="29" name="Text 27"/>
          <p:cNvSpPr/>
          <p:nvPr/>
        </p:nvSpPr>
        <p:spPr>
          <a:xfrm>
            <a:off x="1000125" y="3412927"/>
            <a:ext cx="2517151"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10m</a:t>
            </a:r>
            <a:endParaRPr lang="en-US" sz="800" dirty="0"/>
          </a:p>
        </p:txBody>
      </p:sp>
      <p:sp>
        <p:nvSpPr>
          <p:cNvPr id="30" name="Shape 28"/>
          <p:cNvSpPr/>
          <p:nvPr/>
        </p:nvSpPr>
        <p:spPr>
          <a:xfrm>
            <a:off x="571500" y="4075509"/>
            <a:ext cx="7715250" cy="0"/>
          </a:xfrm>
          <a:prstGeom prst="line">
            <a:avLst/>
          </a:prstGeom>
          <a:noFill/>
          <a:ln w="7144">
            <a:solidFill>
              <a:srgbClr val="9FB3CE"/>
            </a:solidFill>
            <a:prstDash val="solid"/>
          </a:ln>
        </p:spPr>
      </p:sp>
      <p:sp>
        <p:nvSpPr>
          <p:cNvPr id="31" name="Text 29"/>
          <p:cNvSpPr/>
          <p:nvPr/>
        </p:nvSpPr>
        <p:spPr>
          <a:xfrm>
            <a:off x="571500" y="3682603"/>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32" name="Text 30"/>
          <p:cNvSpPr/>
          <p:nvPr/>
        </p:nvSpPr>
        <p:spPr>
          <a:xfrm>
            <a:off x="571500" y="3682603"/>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06</a:t>
            </a:r>
            <a:endParaRPr lang="en-US" sz="956" dirty="0"/>
          </a:p>
        </p:txBody>
      </p:sp>
      <p:sp>
        <p:nvSpPr>
          <p:cNvPr id="33" name="Text 31"/>
          <p:cNvSpPr/>
          <p:nvPr/>
        </p:nvSpPr>
        <p:spPr>
          <a:xfrm>
            <a:off x="1000125" y="3682603"/>
            <a:ext cx="3159757"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Advocacy, Behaviour Change and Campaign Design</a:t>
            </a:r>
            <a:endParaRPr lang="en-US" sz="928" dirty="0"/>
          </a:p>
        </p:txBody>
      </p:sp>
      <p:sp>
        <p:nvSpPr>
          <p:cNvPr id="34" name="Text 32"/>
          <p:cNvSpPr/>
          <p:nvPr/>
        </p:nvSpPr>
        <p:spPr>
          <a:xfrm>
            <a:off x="1000125" y="3873698"/>
            <a:ext cx="3071986"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4 lessons · 8m</a:t>
            </a:r>
            <a:endParaRPr lang="en-US" sz="800" dirty="0"/>
          </a:p>
        </p:txBody>
      </p:sp>
    </p:spTree>
  </p:cSld>
  <p:clrMapOvr>
    <a:masterClrMapping/>
  </p:clrMapOvr>
  <p:transition spd="med" advTm="140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01 · 4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Foundations of Climate Communication</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Climate communication is the interdisciplinary practice of conveying climate science, risks, and solutions to non-specialist audiences in ways that are accurate, accessible, and...</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What Is Climate Communication?</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Science-Action Gap</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A Brief History of Climate Communication</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Core Principles of Effective Climate Communication</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77450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What Is Climate Communication?</a:t>
            </a:r>
            <a:endParaRPr lang="en-US" sz="872" dirty="0"/>
          </a:p>
        </p:txBody>
      </p:sp>
      <p:sp>
        <p:nvSpPr>
          <p:cNvPr id="8" name="Text 6"/>
          <p:cNvSpPr/>
          <p:nvPr/>
        </p:nvSpPr>
        <p:spPr>
          <a:xfrm>
            <a:off x="828675" y="1546399"/>
            <a:ext cx="1774508"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What Is Climate Communication?</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320288"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Science-Action Gap</a:t>
            </a:r>
            <a:endParaRPr lang="en-US" sz="872" dirty="0"/>
          </a:p>
        </p:txBody>
      </p:sp>
      <p:sp>
        <p:nvSpPr>
          <p:cNvPr id="12" name="Text 10"/>
          <p:cNvSpPr/>
          <p:nvPr/>
        </p:nvSpPr>
        <p:spPr>
          <a:xfrm>
            <a:off x="828675" y="2021235"/>
            <a:ext cx="1320288"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Science-Action Gap</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219318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 Brief History of Climate Communication</a:t>
            </a:r>
            <a:endParaRPr lang="en-US" sz="872" dirty="0"/>
          </a:p>
        </p:txBody>
      </p:sp>
      <p:sp>
        <p:nvSpPr>
          <p:cNvPr id="16" name="Text 14"/>
          <p:cNvSpPr/>
          <p:nvPr/>
        </p:nvSpPr>
        <p:spPr>
          <a:xfrm>
            <a:off x="828675" y="2496071"/>
            <a:ext cx="2193180"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A Brief History of Climate Communication</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253346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Core Principles of Effective Climate Communication</a:t>
            </a:r>
            <a:endParaRPr lang="en-US" sz="872" dirty="0"/>
          </a:p>
        </p:txBody>
      </p:sp>
      <p:sp>
        <p:nvSpPr>
          <p:cNvPr id="20" name="Text 18"/>
          <p:cNvSpPr/>
          <p:nvPr/>
        </p:nvSpPr>
        <p:spPr>
          <a:xfrm>
            <a:off x="828675" y="2970907"/>
            <a:ext cx="2533464"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Core Principles of Effective Climate Communication</a:t>
            </a:r>
            <a:endParaRPr lang="en-US" sz="675" dirty="0"/>
          </a:p>
        </p:txBody>
      </p:sp>
    </p:spTree>
  </p:cSld>
  <p:clrMapOvr>
    <a:masterClrMapping/>
  </p:clrMapOvr>
  <p:transition spd="med" advTm="120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02 · 5 LESSONS</a:t>
            </a:r>
            <a:endParaRPr lang="en-US" sz="800" dirty="0"/>
          </a:p>
        </p:txBody>
      </p:sp>
      <p:sp>
        <p:nvSpPr>
          <p:cNvPr id="5" name="Text 2"/>
          <p:cNvSpPr/>
          <p:nvPr/>
        </p:nvSpPr>
        <p:spPr>
          <a:xfrm>
            <a:off x="571500" y="1143000"/>
            <a:ext cx="7000875" cy="780687"/>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Understanding Your Audience and Framing Climate Messages</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The Yale Program on Climate Change Communication, together with George Mason University, developed the 'Global Warming's Six Americas' segmentation model, which groups audiences...</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Audience Segmentation: Global Warming's Six Americas</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Values, Worldview and Cultural Cognition</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Framing Theory in Practice</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Messengers and Trust</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Common Pitfalls to Avoid</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277423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Audience Segmentation: Global Warming's Six Americas</a:t>
            </a:r>
            <a:endParaRPr lang="en-US" sz="872" dirty="0"/>
          </a:p>
        </p:txBody>
      </p:sp>
      <p:sp>
        <p:nvSpPr>
          <p:cNvPr id="8" name="Text 6"/>
          <p:cNvSpPr/>
          <p:nvPr/>
        </p:nvSpPr>
        <p:spPr>
          <a:xfrm>
            <a:off x="828675" y="1546399"/>
            <a:ext cx="2774231"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Audience Segmentation: Global Warming's Six Americas</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218920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Values, Worldview and Cultural Cognition</a:t>
            </a:r>
            <a:endParaRPr lang="en-US" sz="872" dirty="0"/>
          </a:p>
        </p:txBody>
      </p:sp>
      <p:sp>
        <p:nvSpPr>
          <p:cNvPr id="12" name="Text 10"/>
          <p:cNvSpPr/>
          <p:nvPr/>
        </p:nvSpPr>
        <p:spPr>
          <a:xfrm>
            <a:off x="828675" y="2021235"/>
            <a:ext cx="2189202"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Values, Worldview and Cultural Cognition</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43334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Framing Theory in Practice</a:t>
            </a:r>
            <a:endParaRPr lang="en-US" sz="872" dirty="0"/>
          </a:p>
        </p:txBody>
      </p:sp>
      <p:sp>
        <p:nvSpPr>
          <p:cNvPr id="16" name="Text 14"/>
          <p:cNvSpPr/>
          <p:nvPr/>
        </p:nvSpPr>
        <p:spPr>
          <a:xfrm>
            <a:off x="828675" y="2496071"/>
            <a:ext cx="1433349"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Framing Theory in Practice</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283998"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Messengers and Trust</a:t>
            </a:r>
            <a:endParaRPr lang="en-US" sz="872" dirty="0"/>
          </a:p>
        </p:txBody>
      </p:sp>
      <p:sp>
        <p:nvSpPr>
          <p:cNvPr id="20" name="Text 18"/>
          <p:cNvSpPr/>
          <p:nvPr/>
        </p:nvSpPr>
        <p:spPr>
          <a:xfrm>
            <a:off x="828675" y="2970907"/>
            <a:ext cx="1283998"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Messengers and Trust</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1351720"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Common Pitfalls to Avoid</a:t>
            </a:r>
            <a:endParaRPr lang="en-US" sz="872" dirty="0"/>
          </a:p>
        </p:txBody>
      </p:sp>
      <p:sp>
        <p:nvSpPr>
          <p:cNvPr id="24" name="Text 22"/>
          <p:cNvSpPr/>
          <p:nvPr/>
        </p:nvSpPr>
        <p:spPr>
          <a:xfrm>
            <a:off x="828675" y="3445743"/>
            <a:ext cx="1351720" cy="128588"/>
          </a:xfrm>
          <a:prstGeom prst="rect">
            <a:avLst/>
          </a:prstGeom>
          <a:noFill/>
          <a:ln/>
        </p:spPr>
        <p:txBody>
          <a:bodyPr wrap="non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Common Pitfalls to Avoid</a:t>
            </a:r>
            <a:endParaRPr lang="en-US" sz="675" dirty="0"/>
          </a:p>
        </p:txBody>
      </p:sp>
    </p:spTree>
  </p:cSld>
  <p:clrMapOvr>
    <a:masterClrMapping/>
  </p:clrMapOvr>
  <p:transition spd="med" advTm="120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03 · 5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The Craft of Climate Storytelling</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Narrative transportation theory holds that when audiences become absorbed in a story, they are less likely to counter-argue against its implicit claims than when presented with...</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Why Stories Work: The Science of Narrative</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Core Elements of a Climate Story</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Climate Story Arc</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Balancing Urgency and Hope</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Ethical Storytelling</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233506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Why Stories Work: The Science of Narrative</a:t>
            </a:r>
            <a:endParaRPr lang="en-US" sz="872" dirty="0"/>
          </a:p>
        </p:txBody>
      </p:sp>
      <p:sp>
        <p:nvSpPr>
          <p:cNvPr id="8" name="Text 6"/>
          <p:cNvSpPr/>
          <p:nvPr/>
        </p:nvSpPr>
        <p:spPr>
          <a:xfrm>
            <a:off x="828675" y="1546399"/>
            <a:ext cx="2335069"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Why Stories Work: The Science of Narrative</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77462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Core Elements of a Climate Story</a:t>
            </a:r>
            <a:endParaRPr lang="en-US" sz="872" dirty="0"/>
          </a:p>
        </p:txBody>
      </p:sp>
      <p:sp>
        <p:nvSpPr>
          <p:cNvPr id="12" name="Text 10"/>
          <p:cNvSpPr/>
          <p:nvPr/>
        </p:nvSpPr>
        <p:spPr>
          <a:xfrm>
            <a:off x="828675" y="2021235"/>
            <a:ext cx="1774628"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Core Elements of a Climate Story</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262151"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Climate Story Arc</a:t>
            </a:r>
            <a:endParaRPr lang="en-US" sz="872" dirty="0"/>
          </a:p>
        </p:txBody>
      </p:sp>
      <p:sp>
        <p:nvSpPr>
          <p:cNvPr id="16" name="Text 14"/>
          <p:cNvSpPr/>
          <p:nvPr/>
        </p:nvSpPr>
        <p:spPr>
          <a:xfrm>
            <a:off x="828675" y="2496071"/>
            <a:ext cx="1262151"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Climate Story Arc</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55570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Balancing Urgency and Hope</a:t>
            </a:r>
            <a:endParaRPr lang="en-US" sz="872" dirty="0"/>
          </a:p>
        </p:txBody>
      </p:sp>
      <p:sp>
        <p:nvSpPr>
          <p:cNvPr id="20" name="Text 18"/>
          <p:cNvSpPr/>
          <p:nvPr/>
        </p:nvSpPr>
        <p:spPr>
          <a:xfrm>
            <a:off x="828675" y="2970907"/>
            <a:ext cx="1555708"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Balancing Urgency and Hope</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106762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Ethical Storytelling</a:t>
            </a:r>
            <a:endParaRPr lang="en-US" sz="872" dirty="0"/>
          </a:p>
        </p:txBody>
      </p:sp>
      <p:sp>
        <p:nvSpPr>
          <p:cNvPr id="24" name="Text 22"/>
          <p:cNvSpPr/>
          <p:nvPr/>
        </p:nvSpPr>
        <p:spPr>
          <a:xfrm>
            <a:off x="828675" y="3445743"/>
            <a:ext cx="1067621" cy="128588"/>
          </a:xfrm>
          <a:prstGeom prst="rect">
            <a:avLst/>
          </a:prstGeom>
          <a:noFill/>
          <a:ln/>
        </p:spPr>
        <p:txBody>
          <a:bodyPr wrap="non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Ethical Storytelling</a:t>
            </a:r>
            <a:endParaRPr lang="en-US" sz="675" dirty="0"/>
          </a:p>
        </p:txBody>
      </p:sp>
    </p:spTree>
  </p:cSld>
  <p:clrMapOvr>
    <a:masterClrMapping/>
  </p:clrMapOvr>
  <p:transition spd="med" advTm="120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04 · 5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Visual and Digital Storytelling</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Dual coding theory holds that information processed through both verbal and visual channels is encoded more richly in memory than information delivered through either channel...</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365342"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Why Visuals Matter</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Photojournalism and Visual Ethics</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Principles of Data Visualisation</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Short-Form Video and Social Media Storytelling</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Interactive and Immersive Formats</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115501" cy="154510"/>
          </a:xfrm>
          <a:prstGeom prst="rect">
            <a:avLst/>
          </a:prstGeom>
          <a:noFill/>
          <a:ln/>
        </p:spPr>
        <p:txBody>
          <a:bodyPr wrap="non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Why Visuals Matter</a:t>
            </a:r>
            <a:endParaRPr lang="en-US" sz="872" dirty="0"/>
          </a:p>
        </p:txBody>
      </p:sp>
      <p:sp>
        <p:nvSpPr>
          <p:cNvPr id="8" name="Text 6"/>
          <p:cNvSpPr/>
          <p:nvPr/>
        </p:nvSpPr>
        <p:spPr>
          <a:xfrm>
            <a:off x="828675" y="1546399"/>
            <a:ext cx="1115501"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Why Visuals Matter</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180597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Photojournalism and Visual Ethics</a:t>
            </a:r>
            <a:endParaRPr lang="en-US" sz="872" dirty="0"/>
          </a:p>
        </p:txBody>
      </p:sp>
      <p:sp>
        <p:nvSpPr>
          <p:cNvPr id="12" name="Text 10"/>
          <p:cNvSpPr/>
          <p:nvPr/>
        </p:nvSpPr>
        <p:spPr>
          <a:xfrm>
            <a:off x="828675" y="2021235"/>
            <a:ext cx="1805971"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Photojournalism and Visual Ethics</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63973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Principles of Data Visualisation</a:t>
            </a:r>
            <a:endParaRPr lang="en-US" sz="872" dirty="0"/>
          </a:p>
        </p:txBody>
      </p:sp>
      <p:sp>
        <p:nvSpPr>
          <p:cNvPr id="16" name="Text 14"/>
          <p:cNvSpPr/>
          <p:nvPr/>
        </p:nvSpPr>
        <p:spPr>
          <a:xfrm>
            <a:off x="828675" y="2496071"/>
            <a:ext cx="1639732"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Principles of Data Visualisation</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251698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Short-Form Video and Social Media Storytelling</a:t>
            </a:r>
            <a:endParaRPr lang="en-US" sz="872" dirty="0"/>
          </a:p>
        </p:txBody>
      </p:sp>
      <p:sp>
        <p:nvSpPr>
          <p:cNvPr id="20" name="Text 18"/>
          <p:cNvSpPr/>
          <p:nvPr/>
        </p:nvSpPr>
        <p:spPr>
          <a:xfrm>
            <a:off x="828675" y="2970907"/>
            <a:ext cx="2516980"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Short-Form Video and Social Media Storytelling</a:t>
            </a:r>
            <a:endParaRPr lang="en-US" sz="675"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184093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Interactive and Immersive Formats</a:t>
            </a:r>
            <a:endParaRPr lang="en-US" sz="872" dirty="0"/>
          </a:p>
        </p:txBody>
      </p:sp>
      <p:sp>
        <p:nvSpPr>
          <p:cNvPr id="24" name="Text 22"/>
          <p:cNvSpPr/>
          <p:nvPr/>
        </p:nvSpPr>
        <p:spPr>
          <a:xfrm>
            <a:off x="828675" y="3445743"/>
            <a:ext cx="1840931"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Interactive and Immersive Formats</a:t>
            </a:r>
            <a:endParaRPr lang="en-US" sz="675" dirty="0"/>
          </a:p>
        </p:txBody>
      </p:sp>
    </p:spTree>
  </p:cSld>
  <p:clrMapOvr>
    <a:masterClrMapping/>
  </p:clrMapOvr>
  <p:transition spd="med" advTm="120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05 · 5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Media, Journalism and Public Engagement</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Climate coverage today spans traditional newsrooms with dedicated climate or environment desks, digital-native outlets, freelance and independent journalists, and citizen and...</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05</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Contemporary Media Landscape</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Building Relationships with Journalists</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Constructive and Solutions Journalism</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Misinformation and Disinformation</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Public Engagement Beyond the Newsroom</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05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197438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Contemporary Media Landscape</a:t>
            </a:r>
            <a:endParaRPr lang="en-US" sz="872" dirty="0"/>
          </a:p>
        </p:txBody>
      </p:sp>
      <p:sp>
        <p:nvSpPr>
          <p:cNvPr id="8" name="Text 6"/>
          <p:cNvSpPr/>
          <p:nvPr/>
        </p:nvSpPr>
        <p:spPr>
          <a:xfrm>
            <a:off x="828675" y="1546399"/>
            <a:ext cx="1974381"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Contemporary Media Landscape</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202742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Building Relationships with Journalists</a:t>
            </a:r>
            <a:endParaRPr lang="en-US" sz="872" dirty="0"/>
          </a:p>
        </p:txBody>
      </p:sp>
      <p:sp>
        <p:nvSpPr>
          <p:cNvPr id="12" name="Text 10"/>
          <p:cNvSpPr/>
          <p:nvPr/>
        </p:nvSpPr>
        <p:spPr>
          <a:xfrm>
            <a:off x="828675" y="2021235"/>
            <a:ext cx="2027423"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Building Relationships with Journalists</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203405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Constructive and Solutions Journalism</a:t>
            </a:r>
            <a:endParaRPr lang="en-US" sz="872" dirty="0"/>
          </a:p>
        </p:txBody>
      </p:sp>
      <p:sp>
        <p:nvSpPr>
          <p:cNvPr id="16" name="Text 14"/>
          <p:cNvSpPr/>
          <p:nvPr/>
        </p:nvSpPr>
        <p:spPr>
          <a:xfrm>
            <a:off x="828675" y="2496071"/>
            <a:ext cx="2034053"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Constructive and Solutions Journalism</a:t>
            </a:r>
            <a:endParaRPr lang="en-US" sz="675"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80790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Misinformation and Disinformation</a:t>
            </a:r>
            <a:endParaRPr lang="en-US" sz="872" dirty="0"/>
          </a:p>
        </p:txBody>
      </p:sp>
      <p:sp>
        <p:nvSpPr>
          <p:cNvPr id="20" name="Text 18"/>
          <p:cNvSpPr/>
          <p:nvPr/>
        </p:nvSpPr>
        <p:spPr>
          <a:xfrm>
            <a:off x="828675" y="2970907"/>
            <a:ext cx="1807900"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Misinformation and Disinformation</a:t>
            </a:r>
            <a:endParaRPr lang="en-US" sz="675"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228009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Public Engagement Beyond the Newsroom</a:t>
            </a:r>
            <a:endParaRPr lang="en-US" sz="872" dirty="0"/>
          </a:p>
        </p:txBody>
      </p:sp>
      <p:sp>
        <p:nvSpPr>
          <p:cNvPr id="24" name="Text 22"/>
          <p:cNvSpPr/>
          <p:nvPr/>
        </p:nvSpPr>
        <p:spPr>
          <a:xfrm>
            <a:off x="828675" y="3445743"/>
            <a:ext cx="2280097"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Public Engagement Beyond the Newsroom</a:t>
            </a:r>
            <a:endParaRPr lang="en-US" sz="800" dirty="0"/>
          </a:p>
        </p:txBody>
      </p:sp>
    </p:spTree>
  </p:cSld>
  <p:clrMapOvr>
    <a:masterClrMapping/>
  </p:clrMapOvr>
  <p:transition spd="med" advTm="12000">
    <p:fade/>
  </p:transition>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06 · 4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Advocacy, Behaviour Change and Campaign Design</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Campaign design commonly adapts marketing funnels (such as AIDA — Awareness, Interest, Desire, Action) to social and behaviour-change communication. This module presents a...</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06</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From Awareness to Advocacy: The Behaviour-Change Funnel</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Individual Behaviour Change vs. Systemic Advocacy</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Designing a Theory of Change</a:t>
            </a:r>
            <a:endParaRPr lang="en-US" sz="800" dirty="0"/>
          </a:p>
        </p:txBody>
      </p:sp>
      <p:sp>
        <p:nvSpPr>
          <p:cNvPr id="15" name="Text 13"/>
          <p:cNvSpPr/>
          <p:nvPr/>
        </p:nvSpPr>
        <p:spPr>
          <a:xfrm>
            <a:off x="4192033"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Evaluating Campaign Effectiveness</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2 min</a:t>
            </a:r>
            <a:endParaRPr lang="en-US" sz="675" dirty="0"/>
          </a:p>
        </p:txBody>
      </p:sp>
    </p:spTree>
  </p:cSld>
  <p:clrMapOvr>
    <a:masterClrMapping/>
  </p:clrMapOvr>
  <p:transition spd="med" advTm="12000">
    <p:fade/>
  </p:transition>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06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303040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From Awareness to Advocacy: The Behaviour-Change Funnel</a:t>
            </a:r>
            <a:endParaRPr lang="en-US" sz="872" dirty="0"/>
          </a:p>
        </p:txBody>
      </p:sp>
      <p:sp>
        <p:nvSpPr>
          <p:cNvPr id="8" name="Text 6"/>
          <p:cNvSpPr/>
          <p:nvPr/>
        </p:nvSpPr>
        <p:spPr>
          <a:xfrm>
            <a:off x="828675" y="1546399"/>
            <a:ext cx="3030401"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From Awareness to Advocacy: The Behaviour-Change Funnel</a:t>
            </a:r>
            <a:endParaRPr lang="en-US" sz="675"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257275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Individual Behaviour Change vs. Systemic Advocacy</a:t>
            </a:r>
            <a:endParaRPr lang="en-US" sz="872" dirty="0"/>
          </a:p>
        </p:txBody>
      </p:sp>
      <p:sp>
        <p:nvSpPr>
          <p:cNvPr id="12" name="Text 10"/>
          <p:cNvSpPr/>
          <p:nvPr/>
        </p:nvSpPr>
        <p:spPr>
          <a:xfrm>
            <a:off x="828675" y="2021235"/>
            <a:ext cx="2572755"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Individual Behaviour Change vs. Systemic Advocacy</a:t>
            </a:r>
            <a:endParaRPr lang="en-US" sz="675"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161996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Designing a Theory of Change</a:t>
            </a:r>
            <a:endParaRPr lang="en-US" sz="872" dirty="0"/>
          </a:p>
        </p:txBody>
      </p:sp>
      <p:sp>
        <p:nvSpPr>
          <p:cNvPr id="16" name="Text 14"/>
          <p:cNvSpPr/>
          <p:nvPr/>
        </p:nvSpPr>
        <p:spPr>
          <a:xfrm>
            <a:off x="828675" y="2496071"/>
            <a:ext cx="1619961"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Designing a Theory of Change</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187914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Evaluating Campaign Effectiveness</a:t>
            </a:r>
            <a:endParaRPr lang="en-US" sz="872" dirty="0"/>
          </a:p>
        </p:txBody>
      </p:sp>
      <p:sp>
        <p:nvSpPr>
          <p:cNvPr id="20" name="Text 18"/>
          <p:cNvSpPr/>
          <p:nvPr/>
        </p:nvSpPr>
        <p:spPr>
          <a:xfrm>
            <a:off x="828675" y="2970907"/>
            <a:ext cx="1879146" cy="128588"/>
          </a:xfrm>
          <a:prstGeom prst="rect">
            <a:avLst/>
          </a:prstGeom>
          <a:noFill/>
          <a:ln/>
        </p:spPr>
        <p:txBody>
          <a:bodyPr wrap="square" lIns="0" tIns="0" rIns="0" bIns="0" rtlCol="0" anchor="t"/>
          <a:lstStyle/>
          <a:p>
            <a:pPr algn="l" indent="0" marL="0">
              <a:lnSpc>
                <a:spcPts val="1013"/>
              </a:lnSpc>
              <a:buNone/>
            </a:pPr>
            <a:r>
              <a:rPr lang="en-US" sz="675" dirty="0">
                <a:solidFill>
                  <a:srgbClr val="9FB3CE"/>
                </a:solidFill>
                <a:latin typeface="Carlito" pitchFamily="34" charset="0"/>
                <a:ea typeface="Carlito" pitchFamily="34" charset="-122"/>
                <a:cs typeface="Carlito" pitchFamily="34" charset="-120"/>
              </a:rPr>
              <a:t>Evaluating Campaign Effectiveness</a:t>
            </a:r>
            <a:endParaRPr lang="en-US" sz="675" dirty="0"/>
          </a:p>
        </p:txBody>
      </p:sp>
    </p:spTree>
  </p:cSld>
  <p:clrMapOvr>
    <a:masterClrMapping/>
  </p:clrMapOvr>
  <p:transition spd="med" advTm="12000">
    <p:fade/>
  </p:transition>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846606"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ASSESSMENT &amp; CERTIFICATE</a:t>
            </a:r>
            <a:endParaRPr lang="en-US" sz="800" dirty="0"/>
          </a:p>
        </p:txBody>
      </p:sp>
      <p:sp>
        <p:nvSpPr>
          <p:cNvPr id="3" name="Text 1"/>
          <p:cNvSpPr/>
          <p:nvPr/>
        </p:nvSpPr>
        <p:spPr>
          <a:xfrm>
            <a:off x="571500" y="742950"/>
            <a:ext cx="2493124"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Prove what you know</a:t>
            </a:r>
            <a:endParaRPr lang="en-US" sz="2025" dirty="0"/>
          </a:p>
        </p:txBody>
      </p:sp>
      <p:sp>
        <p:nvSpPr>
          <p:cNvPr id="4" name="Text 2"/>
          <p:cNvSpPr/>
          <p:nvPr/>
        </p:nvSpPr>
        <p:spPr>
          <a:xfrm>
            <a:off x="575072" y="1360884"/>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21519" y="1526977"/>
            <a:ext cx="114300" cy="114300"/>
          </a:xfrm>
          <a:prstGeom prst="rect">
            <a:avLst/>
          </a:prstGeom>
          <a:noFill/>
          <a:ln/>
        </p:spPr>
        <p:txBody>
          <a:bodyPr wrap="none" lIns="0" tIns="0" rIns="0" bIns="0" rtlCol="0" anchor="ctr"/>
          <a:lstStyle/>
          <a:p>
            <a:pPr algn="ctr" indent="0" marL="0">
              <a:buNone/>
            </a:pPr>
            <a:r>
              <a:rPr lang="en-US" sz="1125" dirty="0">
                <a:solidFill>
                  <a:srgbClr val="3AA0C2"/>
                </a:solidFill>
                <a:latin typeface="Segoe UI Symbol" pitchFamily="34" charset="0"/>
                <a:ea typeface="Segoe UI Symbol" pitchFamily="34" charset="-122"/>
                <a:cs typeface="Segoe UI Symbol" pitchFamily="34" charset="-120"/>
              </a:rPr>
              <a:t>✦</a:t>
            </a:r>
            <a:endParaRPr lang="en-US" sz="1125" dirty="0"/>
          </a:p>
        </p:txBody>
      </p:sp>
      <p:sp>
        <p:nvSpPr>
          <p:cNvPr id="6" name="Text 4"/>
          <p:cNvSpPr/>
          <p:nvPr/>
        </p:nvSpPr>
        <p:spPr>
          <a:xfrm>
            <a:off x="921544" y="1493044"/>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Module quizzes</a:t>
            </a:r>
            <a:endParaRPr lang="en-US" sz="956" dirty="0"/>
          </a:p>
        </p:txBody>
      </p:sp>
      <p:sp>
        <p:nvSpPr>
          <p:cNvPr id="7" name="Text 5"/>
          <p:cNvSpPr/>
          <p:nvPr/>
        </p:nvSpPr>
        <p:spPr>
          <a:xfrm>
            <a:off x="721519" y="1732359"/>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After every module — pass at 60% to complete it. Explanations after every question make wrong answers a learning tool.</a:t>
            </a:r>
            <a:endParaRPr lang="en-US" sz="800" dirty="0"/>
          </a:p>
        </p:txBody>
      </p:sp>
      <p:sp>
        <p:nvSpPr>
          <p:cNvPr id="8" name="Text 6"/>
          <p:cNvSpPr/>
          <p:nvPr/>
        </p:nvSpPr>
        <p:spPr>
          <a:xfrm>
            <a:off x="575072" y="2281535"/>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21519" y="2447627"/>
            <a:ext cx="114300" cy="114300"/>
          </a:xfrm>
          <a:prstGeom prst="rect">
            <a:avLst/>
          </a:prstGeom>
          <a:noFill/>
          <a:ln/>
        </p:spPr>
        <p:txBody>
          <a:bodyPr wrap="none" lIns="0" tIns="0" rIns="0" bIns="0" rtlCol="0" anchor="ctr"/>
          <a:lstStyle/>
          <a:p>
            <a:pPr algn="ctr" indent="0" marL="0">
              <a:buNone/>
            </a:pPr>
            <a:r>
              <a:rPr lang="en-US" sz="1125" dirty="0">
                <a:solidFill>
                  <a:srgbClr val="D4A017"/>
                </a:solidFill>
                <a:latin typeface="Segoe UI Symbol" pitchFamily="34" charset="0"/>
                <a:ea typeface="Segoe UI Symbol" pitchFamily="34" charset="-122"/>
                <a:cs typeface="Segoe UI Symbol" pitchFamily="34" charset="-120"/>
              </a:rPr>
              <a:t>♛</a:t>
            </a:r>
            <a:endParaRPr lang="en-US" sz="1125" dirty="0"/>
          </a:p>
        </p:txBody>
      </p:sp>
      <p:sp>
        <p:nvSpPr>
          <p:cNvPr id="10" name="Text 8"/>
          <p:cNvSpPr/>
          <p:nvPr/>
        </p:nvSpPr>
        <p:spPr>
          <a:xfrm>
            <a:off x="921544" y="2413695"/>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Final test &amp; certificate</a:t>
            </a:r>
            <a:endParaRPr lang="en-US" sz="956" dirty="0"/>
          </a:p>
        </p:txBody>
      </p:sp>
      <p:sp>
        <p:nvSpPr>
          <p:cNvPr id="11" name="Text 9"/>
          <p:cNvSpPr/>
          <p:nvPr/>
        </p:nvSpPr>
        <p:spPr>
          <a:xfrm>
            <a:off x="721519" y="2653010"/>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Pass at 80% to earn the official ACLA certificate — signed, PDF-downloadable and verifiable online at acla.io/verify.</a:t>
            </a:r>
            <a:endParaRPr lang="en-US" sz="800" dirty="0"/>
          </a:p>
        </p:txBody>
      </p:sp>
      <p:sp>
        <p:nvSpPr>
          <p:cNvPr id="12" name="Text 10"/>
          <p:cNvSpPr/>
          <p:nvPr/>
        </p:nvSpPr>
        <p:spPr>
          <a:xfrm>
            <a:off x="5343525" y="1357313"/>
            <a:ext cx="3286125" cy="1727002"/>
          </a:xfrm>
          <a:prstGeom prst="roundRect">
            <a:avLst>
              <a:gd name="adj" fmla="val 9928"/>
            </a:avLst>
          </a:prstGeom>
          <a:solidFill>
            <a:srgbClr val="0A192F"/>
          </a:solidFill>
          <a:ln/>
        </p:spPr>
        <p:txBody>
          <a:bodyPr wrap="square" rtlCol="0" anchor="ctr"/>
          <a:lstStyle/>
          <a:p>
            <a:pPr indent="0" marL="0">
              <a:buNone/>
            </a:pPr>
            <a:endParaRPr lang="en-US" dirty="0"/>
          </a:p>
        </p:txBody>
      </p:sp>
      <p:sp>
        <p:nvSpPr>
          <p:cNvPr id="13" name="Text 11"/>
          <p:cNvSpPr/>
          <p:nvPr/>
        </p:nvSpPr>
        <p:spPr>
          <a:xfrm>
            <a:off x="5543550" y="1543050"/>
            <a:ext cx="28860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E9C46A"/>
                </a:solidFill>
                <a:latin typeface="Carlito" pitchFamily="34" charset="0"/>
                <a:ea typeface="Carlito" pitchFamily="34" charset="-122"/>
                <a:cs typeface="Carlito" pitchFamily="34" charset="-120"/>
              </a:rPr>
              <a:t>XP REWARDS</a:t>
            </a:r>
            <a:endParaRPr lang="en-US" sz="800" dirty="0"/>
          </a:p>
        </p:txBody>
      </p:sp>
      <p:sp>
        <p:nvSpPr>
          <p:cNvPr id="14" name="Text 12"/>
          <p:cNvSpPr/>
          <p:nvPr/>
        </p:nvSpPr>
        <p:spPr>
          <a:xfrm>
            <a:off x="5543550" y="1793081"/>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Lesson completed</a:t>
            </a:r>
            <a:endParaRPr lang="en-US" sz="844" dirty="0"/>
          </a:p>
        </p:txBody>
      </p:sp>
      <p:sp>
        <p:nvSpPr>
          <p:cNvPr id="15" name="Text 13"/>
          <p:cNvSpPr/>
          <p:nvPr/>
        </p:nvSpPr>
        <p:spPr>
          <a:xfrm>
            <a:off x="8030675" y="1793081"/>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 XP</a:t>
            </a:r>
            <a:endParaRPr lang="en-US" sz="844" dirty="0"/>
          </a:p>
        </p:txBody>
      </p:sp>
      <p:sp>
        <p:nvSpPr>
          <p:cNvPr id="16" name="Text 14"/>
          <p:cNvSpPr/>
          <p:nvPr/>
        </p:nvSpPr>
        <p:spPr>
          <a:xfrm>
            <a:off x="5543550" y="2025253"/>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Module quiz passed</a:t>
            </a:r>
            <a:endParaRPr lang="en-US" sz="844" dirty="0"/>
          </a:p>
        </p:txBody>
      </p:sp>
      <p:sp>
        <p:nvSpPr>
          <p:cNvPr id="17" name="Text 15"/>
          <p:cNvSpPr/>
          <p:nvPr/>
        </p:nvSpPr>
        <p:spPr>
          <a:xfrm>
            <a:off x="8030675" y="2025253"/>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+50 XP</a:t>
            </a:r>
            <a:endParaRPr lang="en-US" sz="844" dirty="0"/>
          </a:p>
        </p:txBody>
      </p:sp>
      <p:sp>
        <p:nvSpPr>
          <p:cNvPr id="18" name="Text 16"/>
          <p:cNvSpPr/>
          <p:nvPr/>
        </p:nvSpPr>
        <p:spPr>
          <a:xfrm>
            <a:off x="5543550" y="2257425"/>
            <a:ext cx="2457673"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Final test passed</a:t>
            </a:r>
            <a:endParaRPr lang="en-US" sz="844" dirty="0"/>
          </a:p>
        </p:txBody>
      </p:sp>
      <p:sp>
        <p:nvSpPr>
          <p:cNvPr id="19" name="Text 17"/>
          <p:cNvSpPr/>
          <p:nvPr/>
        </p:nvSpPr>
        <p:spPr>
          <a:xfrm>
            <a:off x="7961675" y="2257425"/>
            <a:ext cx="521787"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+150 XP</a:t>
            </a:r>
            <a:endParaRPr lang="en-US" sz="844" dirty="0"/>
          </a:p>
        </p:txBody>
      </p:sp>
      <p:sp>
        <p:nvSpPr>
          <p:cNvPr id="20" name="Text 18"/>
          <p:cNvSpPr/>
          <p:nvPr/>
        </p:nvSpPr>
        <p:spPr>
          <a:xfrm>
            <a:off x="5543550" y="2489597"/>
            <a:ext cx="991353" cy="173593"/>
          </a:xfrm>
          <a:prstGeom prst="rect">
            <a:avLst/>
          </a:prstGeom>
          <a:noFill/>
          <a:ln/>
        </p:spPr>
        <p:txBody>
          <a:bodyPr wrap="squar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Certificate earned</a:t>
            </a:r>
            <a:endParaRPr lang="en-US" sz="844" dirty="0"/>
          </a:p>
        </p:txBody>
      </p:sp>
      <p:sp>
        <p:nvSpPr>
          <p:cNvPr id="21" name="Text 19"/>
          <p:cNvSpPr/>
          <p:nvPr/>
        </p:nvSpPr>
        <p:spPr>
          <a:xfrm>
            <a:off x="6389415" y="2489597"/>
            <a:ext cx="2040210"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+100 XP</a:t>
            </a:r>
            <a:endParaRPr lang="en-US" sz="844" dirty="0"/>
          </a:p>
        </p:txBody>
      </p:sp>
      <p:sp>
        <p:nvSpPr>
          <p:cNvPr id="22" name="Text 20"/>
          <p:cNvSpPr/>
          <p:nvPr/>
        </p:nvSpPr>
        <p:spPr>
          <a:xfrm>
            <a:off x="5543550" y="2764631"/>
            <a:ext cx="2886075" cy="133945"/>
          </a:xfrm>
          <a:prstGeom prst="rect">
            <a:avLst/>
          </a:prstGeom>
          <a:noFill/>
          <a:ln/>
        </p:spPr>
        <p:txBody>
          <a:bodyPr wrap="square" lIns="0" tIns="0" rIns="0" bIns="0" rtlCol="0" anchor="t"/>
          <a:lstStyle/>
          <a:p>
            <a:pPr algn="l" indent="0" marL="0">
              <a:lnSpc>
                <a:spcPts val="1055"/>
              </a:lnSpc>
              <a:buNone/>
            </a:pPr>
            <a:r>
              <a:rPr lang="en-US" sz="703" dirty="0">
                <a:solidFill>
                  <a:srgbClr val="9FB3CE"/>
                </a:solidFill>
                <a:latin typeface="Carlito" pitchFamily="34" charset="0"/>
                <a:ea typeface="Carlito" pitchFamily="34" charset="-122"/>
                <a:cs typeface="Carlito" pitchFamily="34" charset="-120"/>
              </a:rPr>
              <a:t>Cloud backup keeps all progress safe under your email.</a:t>
            </a:r>
            <a:endParaRPr lang="en-US" sz="703" dirty="0"/>
          </a:p>
        </p:txBody>
      </p:sp>
    </p:spTree>
  </p:cSld>
  <p:clrMapOvr>
    <a:masterClrMapping/>
  </p:clrMapOvr>
  <p:transition spd="med" advTm="14000">
    <p:fade/>
  </p:transition>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1214438"/>
            <a:ext cx="81438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YOUR TURN</a:t>
            </a:r>
            <a:endParaRPr lang="en-US" sz="800" dirty="0"/>
          </a:p>
        </p:txBody>
      </p:sp>
      <p:sp>
        <p:nvSpPr>
          <p:cNvPr id="4" name="Text 2"/>
          <p:cNvSpPr/>
          <p:nvPr/>
        </p:nvSpPr>
        <p:spPr>
          <a:xfrm>
            <a:off x="571500" y="1493044"/>
            <a:ext cx="5429250" cy="922696"/>
          </a:xfrm>
          <a:prstGeom prst="rect">
            <a:avLst/>
          </a:prstGeom>
          <a:noFill/>
          <a:ln/>
        </p:spPr>
        <p:txBody>
          <a:bodyPr wrap="square" lIns="0" tIns="0" rIns="0" bIns="0" rtlCol="0" anchor="t"/>
          <a:lstStyle/>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Start learning today —</a:t>
            </a:r>
            <a:endParaRPr lang="en-US" sz="2925" dirty="0"/>
          </a:p>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it's completely free</a:t>
            </a:r>
            <a:endParaRPr lang="en-US" sz="2925" dirty="0"/>
          </a:p>
        </p:txBody>
      </p:sp>
      <p:sp>
        <p:nvSpPr>
          <p:cNvPr id="5" name="Text 3"/>
          <p:cNvSpPr/>
          <p:nvPr/>
        </p:nvSpPr>
        <p:spPr>
          <a:xfrm>
            <a:off x="571500" y="2504554"/>
            <a:ext cx="5429250"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Take the full course — 28 lessons, quizzes and your verified certificate — in the Tapi Learn app, or read the complete study guide PDF at acla.io/courses.</a:t>
            </a:r>
            <a:endParaRPr lang="en-US" sz="956" dirty="0"/>
          </a:p>
        </p:txBody>
      </p:sp>
      <p:sp>
        <p:nvSpPr>
          <p:cNvPr id="6" name="Text 4"/>
          <p:cNvSpPr/>
          <p:nvPr/>
        </p:nvSpPr>
        <p:spPr>
          <a:xfrm>
            <a:off x="571500" y="3900488"/>
            <a:ext cx="2627226" cy="385763"/>
          </a:xfrm>
          <a:prstGeom prst="roundRect">
            <a:avLst>
              <a:gd name="adj" fmla="val 29630"/>
            </a:avLst>
          </a:prstGeom>
          <a:solidFill>
            <a:srgbClr val="D4A017"/>
          </a:solidFill>
          <a:ln/>
        </p:spPr>
        <p:txBody>
          <a:bodyPr wrap="square" rtlCol="0" anchor="ctr"/>
          <a:lstStyle/>
          <a:p>
            <a:pPr indent="0" marL="0">
              <a:buNone/>
            </a:pPr>
            <a:endParaRPr lang="en-US" dirty="0"/>
          </a:p>
        </p:txBody>
      </p:sp>
      <p:sp>
        <p:nvSpPr>
          <p:cNvPr id="7" name="Text 5"/>
          <p:cNvSpPr/>
          <p:nvPr/>
        </p:nvSpPr>
        <p:spPr>
          <a:xfrm>
            <a:off x="571500" y="3900488"/>
            <a:ext cx="2684376" cy="416624"/>
          </a:xfrm>
          <a:prstGeom prst="rect">
            <a:avLst/>
          </a:prstGeom>
          <a:noFill/>
          <a:ln/>
        </p:spPr>
        <p:txBody>
          <a:bodyPr wrap="none" lIns="200025" tIns="100013" rIns="200025" bIns="100013" rtlCol="0" anchor="t"/>
          <a:lstStyle/>
          <a:p>
            <a:pPr algn="l" indent="0" marL="0">
              <a:lnSpc>
                <a:spcPts val="1350"/>
              </a:lnSpc>
              <a:buNone/>
            </a:pPr>
            <a:r>
              <a:rPr lang="en-US" sz="900" b="1" dirty="0">
                <a:solidFill>
                  <a:srgbClr val="0A192F"/>
                </a:solidFill>
                <a:latin typeface="Carlito" pitchFamily="34" charset="0"/>
                <a:ea typeface="Carlito" pitchFamily="34" charset="-122"/>
                <a:cs typeface="Carlito" pitchFamily="34" charset="-120"/>
              </a:rPr>
              <a:t>Download Tapi Learn — acla.io/tapi-learn</a:t>
            </a:r>
            <a:endParaRPr lang="en-US" sz="900" dirty="0"/>
          </a:p>
        </p:txBody>
      </p:sp>
      <p:sp>
        <p:nvSpPr>
          <p:cNvPr id="8" name="Text 6"/>
          <p:cNvSpPr/>
          <p:nvPr/>
        </p:nvSpPr>
        <p:spPr>
          <a:xfrm>
            <a:off x="3316598" y="3904059"/>
            <a:ext cx="2064990" cy="378619"/>
          </a:xfrm>
          <a:prstGeom prst="roundRect">
            <a:avLst>
              <a:gd name="adj" fmla="val 30189"/>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3313026" y="3900488"/>
            <a:ext cx="2072134" cy="416624"/>
          </a:xfrm>
          <a:prstGeom prst="rect">
            <a:avLst/>
          </a:prstGeom>
          <a:noFill/>
          <a:ln/>
        </p:spPr>
        <p:txBody>
          <a:bodyPr wrap="square" lIns="200025" tIns="100013" rIns="200025" bIns="100013" rtlCol="0" anchor="t"/>
          <a:lstStyle/>
          <a:p>
            <a:pPr algn="l" indent="0" marL="0">
              <a:lnSpc>
                <a:spcPts val="1350"/>
              </a:lnSpc>
              <a:buNone/>
            </a:pPr>
            <a:r>
              <a:rPr lang="en-US" sz="900" b="1" dirty="0">
                <a:solidFill>
                  <a:srgbClr val="3AA0C2"/>
                </a:solidFill>
                <a:latin typeface="Carlito" pitchFamily="34" charset="0"/>
                <a:ea typeface="Carlito" pitchFamily="34" charset="-122"/>
                <a:cs typeface="Carlito" pitchFamily="34" charset="-120"/>
              </a:rPr>
              <a:t>Study guide — acla.io/courses</a:t>
            </a:r>
            <a:endParaRPr lang="en-US" sz="900" dirty="0"/>
          </a:p>
        </p:txBody>
      </p:sp>
      <p:sp>
        <p:nvSpPr>
          <p:cNvPr id="10" name="Text 8"/>
          <p:cNvSpPr/>
          <p:nvPr/>
        </p:nvSpPr>
        <p:spPr>
          <a:xfrm>
            <a:off x="6365974" y="4604147"/>
            <a:ext cx="2717361" cy="164592"/>
          </a:xfrm>
          <a:prstGeom prst="rect">
            <a:avLst/>
          </a:prstGeom>
          <a:noFill/>
          <a:ln/>
        </p:spPr>
        <p:txBody>
          <a:bodyPr wrap="squar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AFRICA CLIMATE LEADERSHIP ACADEMY</a:t>
            </a:r>
            <a:endParaRPr lang="en-US" sz="800" dirty="0"/>
          </a:p>
        </p:txBody>
      </p:sp>
    </p:spTree>
  </p:cSld>
  <p:clrMapOvr>
    <a:masterClrMapping/>
  </p:clrMapOvr>
  <p:transition spd="med" advTm="120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2026-09-27T04:32:15Z</dcterms:created>
  <dcterms:modified xsi:type="dcterms:W3CDTF">2026-09-27T04:32:15Z</dcterms:modified>
</cp:coreProperties>
</file>