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Climate Change &amp; the Environment: From Science to Action, an Africa Climate Leadership Academy course. This presentation walks you through the whole course. Your instructor is Dr. Samuel Ochieng. (8 modules, 50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Climate Change &amp; the Environment: From Science to Action is an eight-module journey through the full climate story: how the climate system works, the evidence that human activity is warming the planet, where emissions come from, how impacts and vulnerability are distributed, and what mitigation, adaptation and justice-oriented solutions actually look like. The course closes with practical climate action — communication, project design and monitoring — and a dedicated module on air pollution and environmental health, making it one of the most complete environmental foundations available on Tapi Learn.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weather, climate, climate variability, climate change, global warming and the greenhouse effect accurately. Explain why climate is a long-term statistical description rather than a single weather event. Describe the atmosphere, ocean, cryosphere, land and biosphere as interacting parts of the Earth system. Distinguish natural climate variability from the long-term warming trend caused predominantly by human activities. Identify major greenhouse gases and their principal human sources. Explain the evidence that human activities are driving recent global warming. Interpret basic temperature, atmospheric CO₂, ocean heat and sea-level graphs. Use evidence-based reasoning to distinguish scientific uncertainty from scientific ignorance.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Climate Change Fundamentals: Climate, Weather and the Earth System, then The Science and Evidence of Human-Caused Climate Change, then Causes, Drivers and Emissions Across the Economy, then Climate Impacts, Risk, Vulnerability and Adaptation, then Mitigation, Net Zero and Climate Solutions, then Climate Justice, Development, Policy and International Cooperation, then Climate Action in Practice: Communication, Project Design and Capstone, then Air Pollution and Environmental Health.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Climate Change Fundamentals: Climate, Weather and the Earth System. Define weather, climate, climate variability, climate change, global warming and the greenhouse effect accurately. Explain why climate is a long-term statistical description rather than a single weather event. Describe the atmosphere, ocean, cryosphere, land and biosphere as interacting parts of the Earth system.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Weather versus climate; The Earth system; Climate variability and change; The greenhouse effect; Case Study: Nairobi, coastal Kenya, and a small island community;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The Science and Evidence of Human-Caused Climate Change. Identify major greenhouse gases and their principal human sources. Explain the evidence that human activities are driving recent global warming. Interpret basic temperature, atmospheric CO₂, ocean heat and sea-level graphs.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Greenhouse gases and radiative forcing; Sources and sinks; Lines of evidence; Attribution and scientific confidence; Case Study: attribution of a heatwave;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Causes, Drivers and Emissions Across the Economy. Map major emissions sources across energy, transport, industry, buildings, food, agriculture and land use. Explain how fossil-fuel combustion and land-use change alter atmospheric greenhouse-gas concentrations. Differentiate territorial, consumption-based and sectoral perspectives on emissions.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Energy and electricity; Transport and cities; Food, agriculture and land; Industry, buildings and consumption; Carbon footprints and systems thinking;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Climate Impacts, Risk, Vulnerability and Adaptation. Describe major observed and projected climate impacts on people, ecosystems, infrastructure and economies. Explain hazard, exposure, vulnerability, adaptive capacity and risk. Assess a basic climate risk using a structured framework.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Climate hazards; Exposure and vulnerability; Sectoral impacts; Adaptation pathways; Limits and maladaptation;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"The best adaptation pathways are not predetermined routes but well-designed decision processes that allow us to navigate uncertainty while making progress toward our goals." — IPCC AR6</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Mitigation, Net Zero and Climate Solutions. Define mitigation, decarbonisation, net zero, carbon neutrality and negative emissions. Compare major mitigation options across energy, transport, buildings, industry, food and land. Apply a mitigation hierarchy: avoid, reduce, substitute, improve efficiency and address residual emissions responsibly.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mitigation means; Energy transition; Land, food and nature; Industry and hard-to-abate sectors; Net zero and carbon removal; Evaluating solutions;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"The best climate solutions are those that balance planetary boundaries with human development priorities."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Climate Justice, Development, Policy and International Cooperation. Explain why climate change raises questions of equity, responsibility, vulnerability and distribution. Describe the roles of the UNFCCC, Paris Agreement, NDCs, adaptation planning and climate finance. Connect climate action to the Sustainable Development Goals and development priorities.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Climate justice; Paris Agreement and NDCs; Climate finance and capacity; Climate and sustainable development; Stakeholder negotiation;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Climate Action in Practice: Communication, Project Design and Capstone. Translate climate knowledge into a practical, evidence-based action plan. Communicate climate information accurately to non-specialist audiences. Design a small climate project with objectives, indicators, timeline, budget assumptions and risk management.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Climate communication; Project design; Monitoring and evaluation; Personal and organisational action; Capstone preparation;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Air Pollution and Environmental Health. Define air pollution, pollutant, emission, concentration, exposure and dose. Differentiate ambient, household and occupational air pollution. Describe why air pollution is a global health, development, equity and environmental issue.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air pollution?; Major pollution settings; The major pollutants; Why this is a global threat; Equity and environmental justice; Case Study: Greenfield City is a rapidly growing urban centre with approximately 1;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Climate Change &amp; the Environment: From Science to Action</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Master the science, evidence, impacts and solutions of climate change — plus air pollution and environmental health.…</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50 lessons</a:t>
            </a:r>
            <a:endParaRPr lang="en-US" sz="844" dirty="0"/>
          </a:p>
        </p:txBody>
      </p:sp>
      <p:sp>
        <p:nvSpPr>
          <p:cNvPr id="12" name="Text 10"/>
          <p:cNvSpPr/>
          <p:nvPr/>
        </p:nvSpPr>
        <p:spPr>
          <a:xfrm>
            <a:off x="571500" y="4582716"/>
            <a:ext cx="2566950"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Dr. Samuel Ochieng</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10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081943"/>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Climate Change &amp; the Environment: From Science to Action is an eight-module journey through the full climate story: how the climate system works, the evidence that human activity is warming the planet, where emissions come from, how impacts and vulnerability are distributed, and what mitigation, adaptation and justice-oriented solutions actually look like.</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50</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weather, climate, climate variability, climate change, global warming and the greenhouse effect accurately.</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why climate is a long-term statistical description rather than a single weather event.</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atmosphere, ocean, cryosphere, land and biosphere as interacting parts of the Earth system.</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Distinguish natural climate variability from the long-term warming trend caused predominantly by human activities.</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major greenhouse gases and their principal human sources.</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evidence that human activities are driving recent global warming.</a:t>
            </a:r>
            <a:endParaRPr lang="en-US" sz="816" dirty="0"/>
          </a:p>
        </p:txBody>
      </p:sp>
      <p:sp>
        <p:nvSpPr>
          <p:cNvPr id="28" name="Text 26"/>
          <p:cNvSpPr/>
          <p:nvPr/>
        </p:nvSpPr>
        <p:spPr>
          <a:xfrm>
            <a:off x="575072"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Interpret basic temperature, atmospheric CO₂, ocean heat and sea-level graphs.</a:t>
            </a:r>
            <a:endParaRPr lang="en-US" sz="816" dirty="0"/>
          </a:p>
        </p:txBody>
      </p:sp>
      <p:sp>
        <p:nvSpPr>
          <p:cNvPr id="32" name="Text 30"/>
          <p:cNvSpPr/>
          <p:nvPr/>
        </p:nvSpPr>
        <p:spPr>
          <a:xfrm>
            <a:off x="4654153"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Use evidence-based reasoning to distinguish scientific uncertainty from scientific ignorance.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398677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Change Fundamentals: Climate, Weather and the Earth System</a:t>
            </a:r>
            <a:endParaRPr lang="en-US" sz="928" dirty="0"/>
          </a:p>
        </p:txBody>
      </p:sp>
      <p:sp>
        <p:nvSpPr>
          <p:cNvPr id="9" name="Text 7"/>
          <p:cNvSpPr/>
          <p:nvPr/>
        </p:nvSpPr>
        <p:spPr>
          <a:xfrm>
            <a:off x="1000125" y="1569839"/>
            <a:ext cx="418610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19m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344540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Science and Evidence of Human-Caused Climate Change</a:t>
            </a:r>
            <a:endParaRPr lang="en-US" sz="928" dirty="0"/>
          </a:p>
        </p:txBody>
      </p:sp>
      <p:sp>
        <p:nvSpPr>
          <p:cNvPr id="14" name="Text 12"/>
          <p:cNvSpPr/>
          <p:nvPr/>
        </p:nvSpPr>
        <p:spPr>
          <a:xfrm>
            <a:off x="1000125" y="2030611"/>
            <a:ext cx="3617679"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19m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19327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Causes, Drivers and Emissions Across the Economy</a:t>
            </a:r>
            <a:endParaRPr lang="en-US" sz="928" dirty="0"/>
          </a:p>
        </p:txBody>
      </p:sp>
      <p:sp>
        <p:nvSpPr>
          <p:cNvPr id="19" name="Text 17"/>
          <p:cNvSpPr/>
          <p:nvPr/>
        </p:nvSpPr>
        <p:spPr>
          <a:xfrm>
            <a:off x="1000125" y="2491383"/>
            <a:ext cx="310456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19m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87323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Impacts, Risk, Vulnerability and Adaptation</a:t>
            </a:r>
            <a:endParaRPr lang="en-US" sz="928" dirty="0"/>
          </a:p>
        </p:txBody>
      </p:sp>
      <p:sp>
        <p:nvSpPr>
          <p:cNvPr id="24" name="Text 22"/>
          <p:cNvSpPr/>
          <p:nvPr/>
        </p:nvSpPr>
        <p:spPr>
          <a:xfrm>
            <a:off x="1000125" y="2952155"/>
            <a:ext cx="301690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17m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56037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Mitigation, Net Zero and Climate Solutions</a:t>
            </a:r>
            <a:endParaRPr lang="en-US" sz="928" dirty="0"/>
          </a:p>
        </p:txBody>
      </p:sp>
      <p:sp>
        <p:nvSpPr>
          <p:cNvPr id="29" name="Text 27"/>
          <p:cNvSpPr/>
          <p:nvPr/>
        </p:nvSpPr>
        <p:spPr>
          <a:xfrm>
            <a:off x="1000125" y="3412927"/>
            <a:ext cx="248925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27m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79243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Justice, Development, Policy and International Cooperation</a:t>
            </a:r>
            <a:endParaRPr lang="en-US" sz="928" dirty="0"/>
          </a:p>
        </p:txBody>
      </p:sp>
      <p:sp>
        <p:nvSpPr>
          <p:cNvPr id="34" name="Text 32"/>
          <p:cNvSpPr/>
          <p:nvPr/>
        </p:nvSpPr>
        <p:spPr>
          <a:xfrm>
            <a:off x="1000125" y="3873698"/>
            <a:ext cx="398206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25m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411535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Action in Practice: Communication, Project Design and Capstone</a:t>
            </a:r>
            <a:endParaRPr lang="en-US" sz="928" dirty="0"/>
          </a:p>
        </p:txBody>
      </p:sp>
      <p:sp>
        <p:nvSpPr>
          <p:cNvPr id="39" name="Text 37"/>
          <p:cNvSpPr/>
          <p:nvPr/>
        </p:nvSpPr>
        <p:spPr>
          <a:xfrm>
            <a:off x="1000125" y="4334470"/>
            <a:ext cx="432112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26m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362434"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Air Pollution and Environmental Health</a:t>
            </a:r>
            <a:endParaRPr lang="en-US" sz="928" dirty="0"/>
          </a:p>
        </p:txBody>
      </p:sp>
      <p:sp>
        <p:nvSpPr>
          <p:cNvPr id="44" name="Text 42"/>
          <p:cNvSpPr/>
          <p:nvPr/>
        </p:nvSpPr>
        <p:spPr>
          <a:xfrm>
            <a:off x="1000125" y="4795242"/>
            <a:ext cx="229681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7 lessons · 22m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Change Fundamentals: Climate, Weather and the Earth System</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Define weather, climate, climate variability, climate change, global warming and the greenhouse effect accurately. Explain why climate is a long-term statistical description rather than a single weather event. Describe the atmosphere, ocean, cryosphere, land and biosphere as interacting parts of the Earth system.</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Weather versus climate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Earth system</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variability and change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greenhouse effect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Case Study: Nairobi, coastal Kenya, and a small island community</a:t>
            </a:r>
            <a:endParaRPr lang="en-US" sz="788"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7043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Weather versus climate</a:t>
            </a:r>
            <a:endParaRPr lang="en-US" sz="872" dirty="0"/>
          </a:p>
        </p:txBody>
      </p:sp>
      <p:sp>
        <p:nvSpPr>
          <p:cNvPr id="8" name="Text 6"/>
          <p:cNvSpPr/>
          <p:nvPr/>
        </p:nvSpPr>
        <p:spPr>
          <a:xfrm>
            <a:off x="828675" y="1546399"/>
            <a:ext cx="127043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Weather versus climate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01699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Earth system</a:t>
            </a:r>
            <a:endParaRPr lang="en-US" sz="872" dirty="0"/>
          </a:p>
        </p:txBody>
      </p:sp>
      <p:sp>
        <p:nvSpPr>
          <p:cNvPr id="12" name="Text 10"/>
          <p:cNvSpPr/>
          <p:nvPr/>
        </p:nvSpPr>
        <p:spPr>
          <a:xfrm>
            <a:off x="828675" y="2021235"/>
            <a:ext cx="101699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Earth system</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5953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Climate variability and change</a:t>
            </a:r>
            <a:endParaRPr lang="en-US" sz="872" dirty="0"/>
          </a:p>
        </p:txBody>
      </p:sp>
      <p:sp>
        <p:nvSpPr>
          <p:cNvPr id="16" name="Text 14"/>
          <p:cNvSpPr/>
          <p:nvPr/>
        </p:nvSpPr>
        <p:spPr>
          <a:xfrm>
            <a:off x="828675" y="2496071"/>
            <a:ext cx="159536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Climate variability and change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296295"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greenhouse effect</a:t>
            </a:r>
            <a:endParaRPr lang="en-US" sz="872" dirty="0"/>
          </a:p>
        </p:txBody>
      </p:sp>
      <p:sp>
        <p:nvSpPr>
          <p:cNvPr id="20" name="Text 18"/>
          <p:cNvSpPr/>
          <p:nvPr/>
        </p:nvSpPr>
        <p:spPr>
          <a:xfrm>
            <a:off x="828675" y="2970907"/>
            <a:ext cx="129629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greenhouse effect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32557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Nairobi, coastal Kenya, and a small island community</a:t>
            </a:r>
            <a:endParaRPr lang="en-US" sz="872" dirty="0"/>
          </a:p>
        </p:txBody>
      </p:sp>
      <p:sp>
        <p:nvSpPr>
          <p:cNvPr id="24" name="Text 22"/>
          <p:cNvSpPr/>
          <p:nvPr/>
        </p:nvSpPr>
        <p:spPr>
          <a:xfrm>
            <a:off x="828675" y="3445743"/>
            <a:ext cx="325576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Case Study: Nairobi, coastal Kenya, and a small island community</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Science and Evidence of Human-Caused Climate Change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Identify major greenhouse gases and their principal human sources. Explain the evidence that human activities are driving recent global warming. Interpret basic temperature, atmospheric CO₂, ocean heat and sea-level graphs.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Greenhouse gases and radiative forcing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Sources and sinks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Lines of evidence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Attribution and scientific confidence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attribution of a heatwave</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12072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Greenhouse gases and radiative forcing</a:t>
            </a:r>
            <a:endParaRPr lang="en-US" sz="872" dirty="0"/>
          </a:p>
        </p:txBody>
      </p:sp>
      <p:sp>
        <p:nvSpPr>
          <p:cNvPr id="8" name="Text 6"/>
          <p:cNvSpPr/>
          <p:nvPr/>
        </p:nvSpPr>
        <p:spPr>
          <a:xfrm>
            <a:off x="828675" y="1546399"/>
            <a:ext cx="212072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Greenhouse gases and radiative forcing</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06042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Sources and sinks</a:t>
            </a:r>
            <a:endParaRPr lang="en-US" sz="872" dirty="0"/>
          </a:p>
        </p:txBody>
      </p:sp>
      <p:sp>
        <p:nvSpPr>
          <p:cNvPr id="12" name="Text 10"/>
          <p:cNvSpPr/>
          <p:nvPr/>
        </p:nvSpPr>
        <p:spPr>
          <a:xfrm>
            <a:off x="828675" y="2021235"/>
            <a:ext cx="106042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Sources and sinks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1006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Lines of evidence</a:t>
            </a:r>
            <a:endParaRPr lang="en-US" sz="872" dirty="0"/>
          </a:p>
        </p:txBody>
      </p:sp>
      <p:sp>
        <p:nvSpPr>
          <p:cNvPr id="16" name="Text 14"/>
          <p:cNvSpPr/>
          <p:nvPr/>
        </p:nvSpPr>
        <p:spPr>
          <a:xfrm>
            <a:off x="828675" y="2496071"/>
            <a:ext cx="101006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Lines of evidence</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746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Attribution and scientific confidence</a:t>
            </a:r>
            <a:endParaRPr lang="en-US" sz="872" dirty="0"/>
          </a:p>
        </p:txBody>
      </p:sp>
      <p:sp>
        <p:nvSpPr>
          <p:cNvPr id="20" name="Text 18"/>
          <p:cNvSpPr/>
          <p:nvPr/>
        </p:nvSpPr>
        <p:spPr>
          <a:xfrm>
            <a:off x="828675" y="2970907"/>
            <a:ext cx="187468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Attribution and scientific confidence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98776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attribution of a heatwave</a:t>
            </a:r>
            <a:endParaRPr lang="en-US" sz="872" dirty="0"/>
          </a:p>
        </p:txBody>
      </p:sp>
      <p:sp>
        <p:nvSpPr>
          <p:cNvPr id="24" name="Text 22"/>
          <p:cNvSpPr/>
          <p:nvPr/>
        </p:nvSpPr>
        <p:spPr>
          <a:xfrm>
            <a:off x="828675" y="3445743"/>
            <a:ext cx="198776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Case Study: attribution of a heatwave</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Causes, Drivers and Emissions Across the Economy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Map major emissions sources across energy, transport, industry, buildings, food, agriculture and land use. Explain how fossil-fuel combustion and land-use change alter atmospheric greenhouse-gas concentrations. Differentiate territorial, consumption-based and sectoral perspectives on emissions.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Energy and electricity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Transport and cities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Food, agriculture and land</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Industry, buildings and consumption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footprints and systems thinking</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16447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Energy and electricity</a:t>
            </a:r>
            <a:endParaRPr lang="en-US" sz="872" dirty="0"/>
          </a:p>
        </p:txBody>
      </p:sp>
      <p:sp>
        <p:nvSpPr>
          <p:cNvPr id="8" name="Text 6"/>
          <p:cNvSpPr/>
          <p:nvPr/>
        </p:nvSpPr>
        <p:spPr>
          <a:xfrm>
            <a:off x="828675" y="1546399"/>
            <a:ext cx="1164476"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Energy and electricity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134863"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Transport and cities</a:t>
            </a:r>
            <a:endParaRPr lang="en-US" sz="872" dirty="0"/>
          </a:p>
        </p:txBody>
      </p:sp>
      <p:sp>
        <p:nvSpPr>
          <p:cNvPr id="12" name="Text 10"/>
          <p:cNvSpPr/>
          <p:nvPr/>
        </p:nvSpPr>
        <p:spPr>
          <a:xfrm>
            <a:off x="828675" y="2021235"/>
            <a:ext cx="1134863"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Transport and cities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38946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Food, agriculture and land</a:t>
            </a:r>
            <a:endParaRPr lang="en-US" sz="872" dirty="0"/>
          </a:p>
        </p:txBody>
      </p:sp>
      <p:sp>
        <p:nvSpPr>
          <p:cNvPr id="16" name="Text 14"/>
          <p:cNvSpPr/>
          <p:nvPr/>
        </p:nvSpPr>
        <p:spPr>
          <a:xfrm>
            <a:off x="828675" y="2496071"/>
            <a:ext cx="138946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Food, agriculture and land</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9903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Industry, buildings and consumption</a:t>
            </a:r>
            <a:endParaRPr lang="en-US" sz="872" dirty="0"/>
          </a:p>
        </p:txBody>
      </p:sp>
      <p:sp>
        <p:nvSpPr>
          <p:cNvPr id="20" name="Text 18"/>
          <p:cNvSpPr/>
          <p:nvPr/>
        </p:nvSpPr>
        <p:spPr>
          <a:xfrm>
            <a:off x="828675" y="2970907"/>
            <a:ext cx="189903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Industry, buildings and consumption</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06732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Carbon footprints and systems thinking</a:t>
            </a:r>
            <a:endParaRPr lang="en-US" sz="872" dirty="0"/>
          </a:p>
        </p:txBody>
      </p:sp>
      <p:sp>
        <p:nvSpPr>
          <p:cNvPr id="24" name="Text 22"/>
          <p:cNvSpPr/>
          <p:nvPr/>
        </p:nvSpPr>
        <p:spPr>
          <a:xfrm>
            <a:off x="828675" y="3445743"/>
            <a:ext cx="206732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Carbon footprints and systems thinking</a:t>
            </a:r>
            <a:endParaRPr lang="en-US" sz="675"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6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Impacts, Risk, Vulnerability and Adaptation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Describe major observed and projected climate impacts on people, ecosystems, infrastructure and economies. Explain hazard, exposure, vulnerability, adaptive capacity and risk. Assess a basic climate risk using a structured framework.</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hazards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Exposure and vulnerability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Sectoral impacts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Adaptation pathways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Limits and maladaptation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0317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Adaptation pathways represent iterative decision-making processes that evolve with changing climate risks and knowledge.</a:t>
            </a:r>
            <a:endParaRPr lang="en-US" sz="872" dirty="0"/>
          </a:p>
        </p:txBody>
      </p:sp>
      <p:sp>
        <p:nvSpPr>
          <p:cNvPr id="8" name="Text 6"/>
          <p:cNvSpPr/>
          <p:nvPr/>
        </p:nvSpPr>
        <p:spPr>
          <a:xfrm>
            <a:off x="828675" y="1546399"/>
            <a:ext cx="633337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Adaptation pathways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25001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Adaptation limits exist and must be acknowledged in climate planning, with soft limits representing implementation barriers and hard limits represe…</a:t>
            </a:r>
            <a:endParaRPr lang="en-US" sz="872" dirty="0"/>
          </a:p>
        </p:txBody>
      </p:sp>
      <p:sp>
        <p:nvSpPr>
          <p:cNvPr id="12" name="Text 10"/>
          <p:cNvSpPr/>
          <p:nvPr/>
        </p:nvSpPr>
        <p:spPr>
          <a:xfrm>
            <a:off x="828675" y="2021235"/>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Limits and maladaptation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15544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climate risk assessment requires balancing quantitative metrics with qualitative local knowledge.</a:t>
            </a:r>
            <a:endParaRPr lang="en-US" sz="872" dirty="0"/>
          </a:p>
        </p:txBody>
      </p:sp>
      <p:sp>
        <p:nvSpPr>
          <p:cNvPr id="16" name="Text 14"/>
          <p:cNvSpPr/>
          <p:nvPr/>
        </p:nvSpPr>
        <p:spPr>
          <a:xfrm>
            <a:off x="828675" y="2496071"/>
            <a:ext cx="541321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1141013"/>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"The best adaptation pathways are not predetermined routes but well-designed decision processes that allow us to navigate uncertainty while making progress toward our goals." — IPCC AR6</a:t>
            </a:r>
            <a:endParaRPr lang="en-US" sz="1913" dirty="0"/>
          </a:p>
        </p:txBody>
      </p:sp>
      <p:sp>
        <p:nvSpPr>
          <p:cNvPr id="6" name="Text 3"/>
          <p:cNvSpPr/>
          <p:nvPr/>
        </p:nvSpPr>
        <p:spPr>
          <a:xfrm>
            <a:off x="928688" y="4196953"/>
            <a:ext cx="1884932"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Liberation Sans Narrow" pitchFamily="34" charset="0"/>
                <a:ea typeface="Liberation Sans Narrow" pitchFamily="34" charset="-122"/>
                <a:cs typeface="Liberation Sans Narrow" pitchFamily="34" charset="-120"/>
              </a:rPr>
              <a:t>Adaptation pathways · Module 4</a:t>
            </a:r>
            <a:endParaRPr lang="en-US" sz="844" dirty="0"/>
          </a:p>
        </p:txBody>
      </p:sp>
    </p:spTree>
  </p:cSld>
  <p:clrMapOvr>
    <a:masterClrMapping/>
  </p:clrMapOvr>
  <p:transition spd="med" advTm="10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7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Mitigation, Net Zero and Climate Solutions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Define mitigation, decarbonisation, net zero, carbon neutrality and negative emissions. Compare major mitigation options across energy, transport, buildings, industry, food and land. Apply a mitigation hierarchy: avoid, reduce, substitute, improve efficiency and address residual emissions responsibly.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mitigation means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Energy transition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Land, food and nature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Industry and hard-to-abate sectors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Net zero and carbon removal</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Evaluating solutions</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8" name="Text 26"/>
          <p:cNvSpPr/>
          <p:nvPr/>
        </p:nvSpPr>
        <p:spPr>
          <a:xfrm>
            <a:off x="575072" y="2561034"/>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657475"/>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666070"/>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67176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7 min</a:t>
            </a:r>
            <a:endParaRPr lang="en-US" sz="675"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47327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Structured evaluation frameworks help identify optimal climate interventions for specific contexts.</a:t>
            </a:r>
            <a:endParaRPr lang="en-US" sz="872" dirty="0"/>
          </a:p>
        </p:txBody>
      </p:sp>
      <p:sp>
        <p:nvSpPr>
          <p:cNvPr id="8" name="Text 6"/>
          <p:cNvSpPr/>
          <p:nvPr/>
        </p:nvSpPr>
        <p:spPr>
          <a:xfrm>
            <a:off x="828675" y="1546399"/>
            <a:ext cx="496937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760675"/>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"The best climate solutions are those that balance planetary boundaries with human development priorities."</a:t>
            </a:r>
            <a:endParaRPr lang="en-US" sz="1913" dirty="0"/>
          </a:p>
        </p:txBody>
      </p:sp>
      <p:sp>
        <p:nvSpPr>
          <p:cNvPr id="6" name="Text 3"/>
          <p:cNvSpPr/>
          <p:nvPr/>
        </p:nvSpPr>
        <p:spPr>
          <a:xfrm>
            <a:off x="928688" y="4196953"/>
            <a:ext cx="1714714"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Liberation Sans Narrow" pitchFamily="34" charset="0"/>
                <a:ea typeface="Liberation Sans Narrow" pitchFamily="34" charset="-122"/>
                <a:cs typeface="Liberation Sans Narrow" pitchFamily="34" charset="-120"/>
              </a:rPr>
              <a:t>Hands-On Activity · Module 5</a:t>
            </a:r>
            <a:endParaRPr lang="en-US" sz="844" dirty="0"/>
          </a:p>
        </p:txBody>
      </p:sp>
    </p:spTree>
  </p:cSld>
  <p:clrMapOvr>
    <a:masterClrMapping/>
  </p:clrMapOvr>
  <p:transition spd="med" advTm="10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Justice, Development, Policy and International Cooperation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Explain why climate change raises questions of equity, responsibility, vulnerability and distribution. Describe the roles of the UNFCCC, Paris Agreement, NDCs, adaptation planning and climate finance. Connect climate action to the Sustainable Development Goals and development priorities.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justice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Paris Agreement and NDCs</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finance and capacity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and sustainable development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Stakeholder negotiation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1399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Paris Agreement's strength lies in its combination of national sovereignty with international accountability, creating a dynamic system of incr…</a:t>
            </a:r>
            <a:endParaRPr lang="en-US" sz="872" dirty="0"/>
          </a:p>
        </p:txBody>
      </p:sp>
      <p:sp>
        <p:nvSpPr>
          <p:cNvPr id="8" name="Text 6"/>
          <p:cNvSpPr/>
          <p:nvPr/>
        </p:nvSpPr>
        <p:spPr>
          <a:xfrm>
            <a:off x="828675" y="1546399"/>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Paris Agreement and NDCs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52926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climate negotiation requires balancing technical knowledge with political acumen and cultural sensitivity.</a:t>
            </a:r>
            <a:endParaRPr lang="en-US" sz="872" dirty="0"/>
          </a:p>
        </p:txBody>
      </p:sp>
      <p:sp>
        <p:nvSpPr>
          <p:cNvPr id="12" name="Text 10"/>
          <p:cNvSpPr/>
          <p:nvPr/>
        </p:nvSpPr>
        <p:spPr>
          <a:xfrm>
            <a:off x="828675" y="2021235"/>
            <a:ext cx="580572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6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Action in Practice: Communication, Project Design and Capstone</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Translate climate knowledge into a practical, evidence-based action plan. Communicate climate information accurately to non-specialist audiences. Design a small climate project with objectives, indicators, timeline, budget assumptions and risk management.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Climate communication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Project design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Monitoring and evaluation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Personal and organisational action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preparation</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7 min</a:t>
            </a:r>
            <a:endParaRPr lang="en-US" sz="675" dirty="0"/>
          </a:p>
        </p:txBody>
      </p:sp>
    </p:spTree>
  </p:cSld>
  <p:clrMapOvr>
    <a:masterClrMapping/>
  </p:clrMapOvr>
  <p:transition spd="med" advTm="12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4608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climate action initiatives require both technical rigor and deep contextual understanding of local socio-economic conditions.</a:t>
            </a:r>
            <a:endParaRPr lang="en-US" sz="872" dirty="0"/>
          </a:p>
        </p:txBody>
      </p:sp>
      <p:sp>
        <p:nvSpPr>
          <p:cNvPr id="8" name="Text 6"/>
          <p:cNvSpPr/>
          <p:nvPr/>
        </p:nvSpPr>
        <p:spPr>
          <a:xfrm>
            <a:off x="828675" y="1546399"/>
            <a:ext cx="678389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7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Air Pollution and Environmental Health</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Define air pollution, pollutant, emission, concentration, exposure and dose. Differentiate ambient, household and occupational air pollution. Describe why air pollution is a global health, development, equity and environmental issue.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air pollution?</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Major pollution settings</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2186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major pollutants</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this is a global threat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84549"/>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Equity and environmental justice</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14563"/>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Greenfield City is a rapidly growing urban centre with approximately 1</a:t>
            </a:r>
            <a:endParaRPr lang="en-US" sz="800" dirty="0"/>
          </a:p>
        </p:txBody>
      </p:sp>
      <p:sp>
        <p:nvSpPr>
          <p:cNvPr id="27" name="Text 25"/>
          <p:cNvSpPr/>
          <p:nvPr/>
        </p:nvSpPr>
        <p:spPr>
          <a:xfrm>
            <a:off x="8208726" y="2290242"/>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8" name="Text 26"/>
          <p:cNvSpPr/>
          <p:nvPr/>
        </p:nvSpPr>
        <p:spPr>
          <a:xfrm>
            <a:off x="575072" y="2683818"/>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8025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788853"/>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1" name="Text 29"/>
          <p:cNvSpPr/>
          <p:nvPr/>
        </p:nvSpPr>
        <p:spPr>
          <a:xfrm>
            <a:off x="4192033" y="2794546"/>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8 min</a:t>
            </a:r>
            <a:endParaRPr lang="en-US" sz="675" dirty="0"/>
          </a:p>
        </p:txBody>
      </p:sp>
    </p:spTree>
  </p:cSld>
  <p:clrMapOvr>
    <a:masterClrMapping/>
  </p:clrMapOvr>
  <p:transition spd="med" advTm="12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916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Air pollution follows a clear pathway from emissions through ambient concentrations, exposure, and dose, each stage offering opportunities for inte…</a:t>
            </a:r>
            <a:endParaRPr lang="en-US" sz="872" dirty="0"/>
          </a:p>
        </p:txBody>
      </p:sp>
      <p:sp>
        <p:nvSpPr>
          <p:cNvPr id="8" name="Text 6"/>
          <p:cNvSpPr/>
          <p:nvPr/>
        </p:nvSpPr>
        <p:spPr>
          <a:xfrm>
            <a:off x="828675" y="1546399"/>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air pollution?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19531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African air pollution management requires context-specific approaches that address the unique intersection of traditional fuel use, rapid urbanizat…</a:t>
            </a:r>
            <a:endParaRPr lang="en-US" sz="872" dirty="0"/>
          </a:p>
        </p:txBody>
      </p:sp>
      <p:sp>
        <p:nvSpPr>
          <p:cNvPr id="12" name="Text 10"/>
          <p:cNvSpPr/>
          <p:nvPr/>
        </p:nvSpPr>
        <p:spPr>
          <a:xfrm>
            <a:off x="828675" y="2021235"/>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Major pollution settings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92730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major pollutants is essential for developing targeted air quality management strategies in African contexts.</a:t>
            </a:r>
            <a:endParaRPr lang="en-US" sz="872" dirty="0"/>
          </a:p>
        </p:txBody>
      </p:sp>
      <p:sp>
        <p:nvSpPr>
          <p:cNvPr id="16" name="Text 14"/>
          <p:cNvSpPr/>
          <p:nvPr/>
        </p:nvSpPr>
        <p:spPr>
          <a:xfrm>
            <a:off x="828675" y="2496071"/>
            <a:ext cx="622366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major pollutants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97977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Rapid urbanization in African cities like Greenfield creates complex air pollution challenges requiring integrated technical and policy responses.</a:t>
            </a:r>
            <a:endParaRPr lang="en-US" sz="872" dirty="0"/>
          </a:p>
        </p:txBody>
      </p:sp>
      <p:sp>
        <p:nvSpPr>
          <p:cNvPr id="20" name="Text 18"/>
          <p:cNvSpPr/>
          <p:nvPr/>
        </p:nvSpPr>
        <p:spPr>
          <a:xfrm>
            <a:off x="828675" y="2970907"/>
            <a:ext cx="697977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Greenfield City is a rapidly growing urban centre with app</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78865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Air pollution source mapping transforms theoretical knowledge into practical intervention planning.</a:t>
            </a:r>
            <a:endParaRPr lang="en-US" sz="872" dirty="0"/>
          </a:p>
        </p:txBody>
      </p:sp>
      <p:sp>
        <p:nvSpPr>
          <p:cNvPr id="24" name="Text 22"/>
          <p:cNvSpPr/>
          <p:nvPr/>
        </p:nvSpPr>
        <p:spPr>
          <a:xfrm>
            <a:off x="828675" y="3445743"/>
            <a:ext cx="5028089"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50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2026-09-27T04:33:29Z</dcterms:created>
  <dcterms:modified xsi:type="dcterms:W3CDTF">2026-09-27T04:33:29Z</dcterms:modified>
</cp:coreProperties>
</file>