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extended-properties" Target="docProps/app.xml"/><Relationship Id="rId2" Type="http://schemas.openxmlformats.org/package/2006/relationships/metadata/core-properties" Target="docProps/core.xml"/><Relationship Id="rId3"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Lst>
  <p:notesMasterIdLst>
    <p:notesMasterId r:id="rId34"/>
  </p:notesMasterIdLst>
  <p:sldSz cx="9144000" cy="5143500"/>
  <p:notesSz cx="5143500" cy="9144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33" Type="http://schemas.openxmlformats.org/officeDocument/2006/relationships/slide" Target="slides/slide32.xml"/><Relationship Id="rId34" Type="http://schemas.openxmlformats.org/officeDocument/2006/relationships/notesMaster" Target="notesMasters/notesMaster1.xml"/><Relationship Id="rId35" Type="http://schemas.openxmlformats.org/officeDocument/2006/relationships/presProps" Target="presProps.xml"/><Relationship Id="rId36" Type="http://schemas.openxmlformats.org/officeDocument/2006/relationships/viewProps" Target="viewProps.xml"/><Relationship Id="rId37" Type="http://schemas.openxmlformats.org/officeDocument/2006/relationships/theme" Target="theme/theme1.xml"/><Relationship Id="rId38"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0.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2.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3.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4.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5.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6.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7.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8.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9.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0.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2.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sz="1200"/>
              <a:t>Welcome to Circular Economy &amp; Sustainable Materials Management, an Africa Climate Leadership Academy course. This presentation walks you through the whole course. Your instructor is Dr. Wanjiru Kamau. (8 modules, 54 lessons.)</a:t>
            </a:r>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sz="1200"/>
              <a:t>Circular Economy &amp; Sustainable Materials Management equips learners to rethink how products, materials and value chains work. Eight modules move from the foundations of circularity and life-cycle thinking, through circular business models, the 9R design framework and real waste-management systems, to policy tools like Extended Producer Responsibility — closing with a module on applying circular economy thinking to the built environment. Rich case studies (Fairphone, Philips Pay-per-Lux, Agbogbloshie) and hands-on activities make the concepts concrete.</a:t>
            </a:r>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sz="1200"/>
              <a:t>By the end of this course you will be able to: Define the circular economy and distinguish it from the linear and recycling-only economic models. Describe the three core principles of the circular economy: eliminate waste and pollution, circulate products and materials, and regenerate nature. Explain the butterfly diagram and the difference between technical and biological material cycles. Identify at least three global drivers pushing businesses and governments toward circularity (resource scarcity, climate change, e-waste, population growth). Define Sustainable Materials Management (SMM) and explain how it differs from traditional waste management. Apply life-cycle thinking to assess environmental and social impacts of materials from extraction to end-of-life. Conduct a basic material flow analysis (MFA) for a simple product or process. Identify the environmental, economic, and social costs of unsustainable material use.</a:t>
            </a:r>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sz="1200"/>
              <a:t>Here is your learning journey. We will move through Foundations of the Circular Economy, then Understanding Sustainable Materials Management (SMM), then Circular Business Models &amp; Value Chains, then Circular Design Strategies, then Waste Management, Recycling &amp; Resource Recovery, then Policy, Regulation &amp; Governance for the Circular Economy, then Circular Economy in Practice — Case Studies, Metrics &amp; Capstone Project, then Circular Economy in the Built Environment.</a:t>
            </a:r>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sz="1200"/>
              <a:t>Module 1: Foundations of the Circular Economy. This module introduces the circular economy (CE) as a systems-level alternative to the linear 'take-make-waste' economy. Learners explore the origins, definitions, and three core principles of the circular economy, and are introduced to key frameworks such as the Ellen MacArthur Foundation's 'butterfly diagram.'</a:t>
            </a:r>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sz="1200"/>
              <a:t>This module covers: What is a Circular Economy? History and definitions; The Linear Economy and its limits: take-make-waste; Eliminate Waste and Pollution; Circulate Products and Materials; Why now? Global drivers (climate, resources, waste, population); Case Study: Fairphone is a Dutch social enterprise founded in 2013 in Amsterdam, b; Hands-On Activity.</a:t>
            </a:r>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sz="1200"/>
              <a:t>Key points to remember from this module.</a:t>
            </a:r>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sz="1200"/>
              <a:t>A core idea from this module: "We are extracting and using resources at a rate 1.7 times faster than our planet can regenerate them." — Global Footprint Network</a:t>
            </a:r>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sz="1200"/>
              <a:t>Module 2: Understanding Sustainable Materials Management (SMM). This module examines Sustainable Materials Management (SMM) — a systemic approach to using and reusing materials more productively over their entire life cycle. Learners study material flow analysis, life-cycle thinking, and the environmental and social impacts of material extraction, use, and disposal.</a:t>
            </a:r>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sz="1200"/>
              <a:t>This module covers: What is Sustainable Materials Management (SMM)?; Life Cycle Thinking and Life Cycle Assessment (LCA) basics; Material Flow Analysis (MFA): tracking inputs and outputs; Environmental and social costs of unsustainable material use; From cradle-to-grave to cradle-to-cradle thinking; Case Study: The Cradle-to-Cradle (C2C) design philosophy, developed by architect W; Hands-On Activity.</a:t>
            </a:r>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sz="1200"/>
              <a:t>Key points to remember from this module.</a:t>
            </a:r>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sz="1200"/>
              <a:t>A core idea from this module: "The circular economy aims to keep products, components, and materials at their highest utility and value at all times."</a:t>
            </a:r>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sz="1200"/>
              <a:t>Module 3: Circular Business Models &amp; Value Chains. This module explores how businesses create, deliver, and capture value in a circular economy. Learners study five core circular business models and examine how value chains must be redesigned — including reverse logistics — to keep materials circulating.</a:t>
            </a:r>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sz="1200"/>
              <a:t>This module covers: From Linear to Circular Value Chains; Five Circular Business Models; Product-as-a-Service and the Sharing Economy; Reverse Logistics: getting products and materials back; Building the Business Case for Circularity; Infographic — Five Circular Business Models at a Glance; Case Study: Philips’ “Pay-per-Lux” model, implemented at Amsterdam Airport Schipho; Hands-On Activity.</a:t>
            </a:r>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sz="1200"/>
              <a:t>Key points to remember from this module.</a:t>
            </a:r>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sz="1200"/>
              <a:t>Module 4: Circular Design Strategies. Design determines up to 80% of a product's environmental impact. This module teaches practical circular design strategies — designing for durability, disassembly, repairability, and recyclability — and introduces tools like eco-design checklists and the R-strategies framework (Refuse, Reduce, Reuse, Repair, Refurbish, Remanufacture, Repurpose, Recycle, Recover).</a:t>
            </a:r>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sz="1200"/>
              <a:t>This module covers: Why Design Matters: the 80% rule; The 9R Framework: Refuse to Recover; Design for Durability and Repairability; Design for Disassembly and Recyclability; Case Study: 1; Hands-On Activity.</a:t>
            </a:r>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sz="1200"/>
              <a:t>Key points to remember from this module.</a:t>
            </a:r>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sz="1200"/>
              <a:t>Module 5: Waste Management, Recycling &amp; Resource Recovery. This module covers the waste hierarchy, modern recycling systems (mechanical and chemical/feedstock recycling), organic waste management, and resource recovery, with attention to both formal (municipal) and informal (waste-picker) systems that are especially significant in the Global South.</a:t>
            </a:r>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sz="1200"/>
              <a:t>This module covers: Lesson Breakdown; How Recycling Actually Works: mechanical vs feedstock recycling; Organic Waste: composting and anaerobic digestion; Formal and Informal Recycling Systems Globally; E-waste: the world's fastest-growing waste stream; Case Study: Agbogbloshie, in Accra, became one of Ghana's best-known centres for i; Hands-On Activity.</a:t>
            </a:r>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sz="1200"/>
              <a:t>Key points to remember from this module.</a:t>
            </a:r>
          </a:p>
        </p:txBody>
      </p:sp>
      <p:sp>
        <p:nvSpPr>
          <p:cNvPr id="4" name="Slide Number Placeholder 3"/>
          <p:cNvSpPr>
            <a:spLocks noGrp="1"/>
          </p:cNvSpPr>
          <p:nvPr>
            <p:ph type="sldNum" sz="quarter" idx="10"/>
          </p:nvPr>
        </p:nvSpPr>
        <p:spPr/>
        <p:txBody>
          <a:bodyPr/>
          <a:lstStyle/>
          <a:p>
            <a:fld id="{F7021451-1387-4CA6-816F-3879F97B5CBC}" type="slidenum">
              <a:rPr lang="en-US"/>
              <a:t>21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sz="1200"/>
              <a:t>Module 6: Policy, Regulation &amp; Governance for the Circular Economy. This module examines how governments and international bodies drive (or hinder) circular economy transitions through policy, regulation, and governance frameworks — including the EU Circular Economy Action Plan, Extended Producer Responsibility (EPR) schemes, and emerging circular economy strategies across Africa, Asia, and Latin America.</a:t>
            </a:r>
          </a:p>
        </p:txBody>
      </p:sp>
      <p:sp>
        <p:nvSpPr>
          <p:cNvPr id="4" name="Slide Number Placeholder 3"/>
          <p:cNvSpPr>
            <a:spLocks noGrp="1"/>
          </p:cNvSpPr>
          <p:nvPr>
            <p:ph type="sldNum" sz="quarter" idx="10"/>
          </p:nvPr>
        </p:nvSpPr>
        <p:spPr/>
        <p:txBody>
          <a:bodyPr/>
          <a:lstStyle/>
          <a:p>
            <a:fld id="{F7021451-1387-4CA6-816F-3879F97B5CBC}" type="slidenum">
              <a:rPr lang="en-US"/>
              <a:t>22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sz="1200"/>
              <a:t>This module covers: Why Policy Matters: market failures and the need for regulation; The EU Circular Economy Action Plan and Circular Economy Act; Extended Producer Responsibility (EPR) explained; Circular Economy Policy in Africa, Asia, and Latin America; Voluntary standards, certification, and industry self-regulation; Case Study: The European Union (EU) Circular Economy Action Plan (CEAP) provides o; Hands-On Activity.</a:t>
            </a:r>
          </a:p>
        </p:txBody>
      </p:sp>
      <p:sp>
        <p:nvSpPr>
          <p:cNvPr id="4" name="Slide Number Placeholder 3"/>
          <p:cNvSpPr>
            <a:spLocks noGrp="1"/>
          </p:cNvSpPr>
          <p:nvPr>
            <p:ph type="sldNum" sz="quarter" idx="10"/>
          </p:nvPr>
        </p:nvSpPr>
        <p:spPr/>
        <p:txBody>
          <a:bodyPr/>
          <a:lstStyle/>
          <a:p>
            <a:fld id="{F7021451-1387-4CA6-816F-3879F97B5CBC}" type="slidenum">
              <a:rPr lang="en-US"/>
              <a:t>23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sz="1200"/>
              <a:t>Key points to remember from this module.</a:t>
            </a:r>
          </a:p>
        </p:txBody>
      </p:sp>
      <p:sp>
        <p:nvSpPr>
          <p:cNvPr id="4" name="Slide Number Placeholder 3"/>
          <p:cNvSpPr>
            <a:spLocks noGrp="1"/>
          </p:cNvSpPr>
          <p:nvPr>
            <p:ph type="sldNum" sz="quarter" idx="10"/>
          </p:nvPr>
        </p:nvSpPr>
        <p:spPr/>
        <p:txBody>
          <a:bodyPr/>
          <a:lstStyle/>
          <a:p>
            <a:fld id="{F7021451-1387-4CA6-816F-3879F97B5CBC}" type="slidenum">
              <a:rPr lang="en-US"/>
              <a:t>24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sz="1200"/>
              <a:t>Module 7: Circular Economy in Practice — Case Studies, Metrics &amp; Capstone Project. The final module consolidates learning through global case studies, an introduction to circular economy metrics and indicators, and a capstone project in which learners design a feasible circular economy action plan for a real context (a product, business, or community) of their choosing.</a:t>
            </a:r>
          </a:p>
        </p:txBody>
      </p:sp>
      <p:sp>
        <p:nvSpPr>
          <p:cNvPr id="4" name="Slide Number Placeholder 3"/>
          <p:cNvSpPr>
            <a:spLocks noGrp="1"/>
          </p:cNvSpPr>
          <p:nvPr>
            <p:ph type="sldNum" sz="quarter" idx="10"/>
          </p:nvPr>
        </p:nvSpPr>
        <p:spPr/>
        <p:txBody>
          <a:bodyPr/>
          <a:lstStyle/>
          <a:p>
            <a:fld id="{F7021451-1387-4CA6-816F-3879F97B5CBC}" type="slidenum">
              <a:rPr lang="en-US"/>
              <a:t>25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sz="1200"/>
              <a:t>This module covers: Global Circular Economy Case Studies: business, city, and community levels; Circular Economy Metrics and Indicators; From Idea to Action Plan: structuring a circular economy project; Overcoming Common Barriers to Implementation; Capstone Project Workshop and Peer Review.</a:t>
            </a:r>
          </a:p>
        </p:txBody>
      </p:sp>
      <p:sp>
        <p:nvSpPr>
          <p:cNvPr id="4" name="Slide Number Placeholder 3"/>
          <p:cNvSpPr>
            <a:spLocks noGrp="1"/>
          </p:cNvSpPr>
          <p:nvPr>
            <p:ph type="sldNum" sz="quarter" idx="10"/>
          </p:nvPr>
        </p:nvSpPr>
        <p:spPr/>
        <p:txBody>
          <a:bodyPr/>
          <a:lstStyle/>
          <a:p>
            <a:fld id="{F7021451-1387-4CA6-816F-3879F97B5CBC}" type="slidenum">
              <a:rPr lang="en-US"/>
              <a:t>26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sz="1200"/>
              <a:t>Key points to remember from this module.</a:t>
            </a:r>
          </a:p>
        </p:txBody>
      </p:sp>
      <p:sp>
        <p:nvSpPr>
          <p:cNvPr id="4" name="Slide Number Placeholder 3"/>
          <p:cNvSpPr>
            <a:spLocks noGrp="1"/>
          </p:cNvSpPr>
          <p:nvPr>
            <p:ph type="sldNum" sz="quarter" idx="10"/>
          </p:nvPr>
        </p:nvSpPr>
        <p:spPr/>
        <p:txBody>
          <a:bodyPr/>
          <a:lstStyle/>
          <a:p>
            <a:fld id="{F7021451-1387-4CA6-816F-3879F97B5CBC}" type="slidenum">
              <a:rPr lang="en-US"/>
              <a:t>27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sz="1200"/>
              <a:t>Module 8: Circular Economy in the Built Environment. By the end of this module, learners will be able to: Describe the stages of a building's life cycle (design, construction, use/operation, end-of-life) and where circular interventions apply at each. Apply the 10R framework (Refuse, Rethink, Reduce, Reuse, Repair, Refurbish, Remanufacture, Repurpose, Recycle, Recover) to building elements.</a:t>
            </a:r>
          </a:p>
        </p:txBody>
      </p:sp>
      <p:sp>
        <p:nvSpPr>
          <p:cNvPr id="4" name="Slide Number Placeholder 3"/>
          <p:cNvSpPr>
            <a:spLocks noGrp="1"/>
          </p:cNvSpPr>
          <p:nvPr>
            <p:ph type="sldNum" sz="quarter" idx="10"/>
          </p:nvPr>
        </p:nvSpPr>
        <p:spPr/>
        <p:txBody>
          <a:bodyPr/>
          <a:lstStyle/>
          <a:p>
            <a:fld id="{F7021451-1387-4CA6-816F-3879F97B5CBC}" type="slidenum">
              <a:rPr lang="en-US"/>
              <a:t>28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sz="1200"/>
              <a:t>This module covers: Learning Content; Activity 3.1 — Redesign a Detail for Disassembly; Additional African case-study; Module Notes; Module Notes; Module Notes; Case Study: The Circular Building (Arup, London, 2016) was designed entirely for d.</a:t>
            </a:r>
          </a:p>
        </p:txBody>
      </p:sp>
      <p:sp>
        <p:nvSpPr>
          <p:cNvPr id="4" name="Slide Number Placeholder 3"/>
          <p:cNvSpPr>
            <a:spLocks noGrp="1"/>
          </p:cNvSpPr>
          <p:nvPr>
            <p:ph type="sldNum" sz="quarter" idx="10"/>
          </p:nvPr>
        </p:nvSpPr>
        <p:spPr/>
        <p:txBody>
          <a:bodyPr/>
          <a:lstStyle/>
          <a:p>
            <a:fld id="{F7021451-1387-4CA6-816F-3879F97B5CBC}" type="slidenum">
              <a:rPr lang="en-US"/>
              <a:t>29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sz="1200"/>
              <a:t>Key points to remember from this module.</a:t>
            </a:r>
          </a:p>
        </p:txBody>
      </p:sp>
      <p:sp>
        <p:nvSpPr>
          <p:cNvPr id="4" name="Slide Number Placeholder 3"/>
          <p:cNvSpPr>
            <a:spLocks noGrp="1"/>
          </p:cNvSpPr>
          <p:nvPr>
            <p:ph type="sldNum" sz="quarter" idx="10"/>
          </p:nvPr>
        </p:nvSpPr>
        <p:spPr/>
        <p:txBody>
          <a:bodyPr/>
          <a:lstStyle/>
          <a:p>
            <a:fld id="{F7021451-1387-4CA6-816F-3879F97B5CBC}" type="slidenum">
              <a:rPr lang="en-US"/>
              <a:t>30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sz="1200"/>
              <a:t>Every module ends with a quiz — 60% to pass, with explanations for every answer. The final test needs 80%, and passing earns your verified ACLA certificate, downloadable as a PDF and verifiable at acla.io/verify. XP rewards keep you motivated.</a:t>
            </a:r>
          </a:p>
        </p:txBody>
      </p:sp>
      <p:sp>
        <p:nvSpPr>
          <p:cNvPr id="4" name="Slide Number Placeholder 3"/>
          <p:cNvSpPr>
            <a:spLocks noGrp="1"/>
          </p:cNvSpPr>
          <p:nvPr>
            <p:ph type="sldNum" sz="quarter" idx="10"/>
          </p:nvPr>
        </p:nvSpPr>
        <p:spPr/>
        <p:txBody>
          <a:bodyPr/>
          <a:lstStyle/>
          <a:p>
            <a:fld id="{F7021451-1387-4CA6-816F-3879F97B5CBC}" type="slidenum">
              <a:rPr lang="en-US"/>
              <a:t>31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sz="1200"/>
              <a:t>Start learning today — the course is completely free in the Tapi Learn app, and the full study guide PDF is at acla.io/courses. Good luck!</a:t>
            </a:r>
          </a:p>
        </p:txBody>
      </p:sp>
      <p:sp>
        <p:nvSpPr>
          <p:cNvPr id="4" name="Slide Number Placeholder 3"/>
          <p:cNvSpPr>
            <a:spLocks noGrp="1"/>
          </p:cNvSpPr>
          <p:nvPr>
            <p:ph type="sldNum" sz="quarter" idx="10"/>
          </p:nvPr>
        </p:nvSpPr>
        <p:spPr/>
        <p:txBody>
          <a:bodyPr/>
          <a:lstStyle/>
          <a:p>
            <a:fld id="{F7021451-1387-4CA6-816F-3879F97B5CBC}" type="slidenum">
              <a:rPr lang="en-US"/>
              <a:t>32</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image" Target="../media/image-5-1.png"/><Relationship Id="rId2" Type="http://schemas.openxmlformats.org/officeDocument/2006/relationships/slideLayout" Target="../slideLayouts/slideLayout1.xml"/><Relationship Id="rId3"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image" Target="../media/image-8-1.png"/><Relationship Id="rId2" Type="http://schemas.openxmlformats.org/officeDocument/2006/relationships/slideLayout" Target="../slideLayouts/slideLayout1.xml"/><Relationship Id="rId3"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image" Target="../media/image-9-1.png"/><Relationship Id="rId2" Type="http://schemas.openxmlformats.org/officeDocument/2006/relationships/slideLayout" Target="../slideLayouts/slideLayout1.xml"/><Relationship Id="rId3"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image" Target="../media/image-12-1.png"/><Relationship Id="rId2" Type="http://schemas.openxmlformats.org/officeDocument/2006/relationships/slideLayout" Target="../slideLayouts/slideLayout1.xml"/><Relationship Id="rId3"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image" Target="../media/image-13-1.png"/><Relationship Id="rId2" Type="http://schemas.openxmlformats.org/officeDocument/2006/relationships/slideLayout" Target="../slideLayouts/slideLayout1.xml"/><Relationship Id="rId3"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image" Target="../media/image-16-1.png"/><Relationship Id="rId2" Type="http://schemas.openxmlformats.org/officeDocument/2006/relationships/slideLayout" Target="../slideLayouts/slideLayout1.xml"/><Relationship Id="rId3"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image" Target="../media/image-19-1.png"/><Relationship Id="rId2" Type="http://schemas.openxmlformats.org/officeDocument/2006/relationships/slideLayout" Target="../slideLayouts/slideLayout1.xml"/><Relationship Id="rId3"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image" Target="../media/image-22-1.png"/><Relationship Id="rId2" Type="http://schemas.openxmlformats.org/officeDocument/2006/relationships/slideLayout" Target="../slideLayouts/slideLayout1.xml"/><Relationship Id="rId3"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image" Target="../media/image-25-1.png"/><Relationship Id="rId2" Type="http://schemas.openxmlformats.org/officeDocument/2006/relationships/slideLayout" Target="../slideLayouts/slideLayout1.xml"/><Relationship Id="rId3"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Id1" Type="http://schemas.openxmlformats.org/officeDocument/2006/relationships/image" Target="../media/image-28-1.png"/><Relationship Id="rId2" Type="http://schemas.openxmlformats.org/officeDocument/2006/relationships/slideLayout" Target="../slideLayouts/slideLayout1.xml"/><Relationship Id="rId3" Type="http://schemas.openxmlformats.org/officeDocument/2006/relationships/notesSlide" Target="../notesSlides/notesSlide28.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9.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0.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2.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0A192F"/>
        </a:solidFill>
      </p:bgPr>
    </p:bg>
    <p:spTree>
      <p:nvGrpSpPr>
        <p:cNvPr id="1" name=""/>
        <p:cNvGrpSpPr/>
        <p:nvPr/>
      </p:nvGrpSpPr>
      <p:grpSpPr>
        <a:xfrm>
          <a:off x="0" y="0"/>
          <a:ext cx="0" cy="0"/>
          <a:chOff x="0" y="0"/>
          <a:chExt cx="0" cy="0"/>
        </a:xfrm>
      </p:grpSpPr>
      <p:sp>
        <p:nvSpPr>
          <p:cNvPr id="2" name="Text 0"/>
          <p:cNvSpPr/>
          <p:nvPr/>
        </p:nvSpPr>
        <p:spPr>
          <a:xfrm>
            <a:off x="0" y="0"/>
            <a:ext cx="100013" cy="5143500"/>
          </a:xfrm>
          <a:prstGeom prst="rect">
            <a:avLst/>
          </a:prstGeom>
          <a:solidFill>
            <a:srgbClr val="D4A017"/>
          </a:solidFill>
          <a:ln/>
        </p:spPr>
        <p:txBody>
          <a:bodyPr wrap="square" rtlCol="0" anchor="ctr"/>
          <a:lstStyle/>
          <a:p>
            <a:pPr indent="0" marL="0">
              <a:buNone/>
            </a:pPr>
            <a:endParaRPr lang="en-US" dirty="0"/>
          </a:p>
        </p:txBody>
      </p:sp>
      <p:sp>
        <p:nvSpPr>
          <p:cNvPr id="3" name="Text 1"/>
          <p:cNvSpPr/>
          <p:nvPr/>
        </p:nvSpPr>
        <p:spPr>
          <a:xfrm>
            <a:off x="571500" y="471488"/>
            <a:ext cx="3876835" cy="125403"/>
          </a:xfrm>
          <a:prstGeom prst="rect">
            <a:avLst/>
          </a:prstGeom>
          <a:noFill/>
          <a:ln/>
        </p:spPr>
        <p:txBody>
          <a:bodyPr wrap="square" lIns="0" tIns="0" rIns="0" bIns="0" rtlCol="0" anchor="t"/>
          <a:lstStyle/>
          <a:p>
            <a:pPr algn="l" indent="0" marL="0">
              <a:lnSpc>
                <a:spcPts val="1181"/>
              </a:lnSpc>
              <a:buNone/>
            </a:pPr>
            <a:r>
              <a:rPr lang="en-US" sz="800" spc="225" kern="0" dirty="0">
                <a:solidFill>
                  <a:srgbClr val="D4A017"/>
                </a:solidFill>
                <a:latin typeface="Carlito" pitchFamily="34" charset="0"/>
                <a:ea typeface="Carlito" pitchFamily="34" charset="-122"/>
                <a:cs typeface="Carlito" pitchFamily="34" charset="-120"/>
              </a:rPr>
              <a:t>AFRICA CLIMATE LEADERSHIP ACADEMY</a:t>
            </a:r>
            <a:endParaRPr lang="en-US" sz="800" dirty="0"/>
          </a:p>
        </p:txBody>
      </p:sp>
      <p:sp>
        <p:nvSpPr>
          <p:cNvPr id="4" name="Text 2"/>
          <p:cNvSpPr/>
          <p:nvPr/>
        </p:nvSpPr>
        <p:spPr>
          <a:xfrm>
            <a:off x="571500" y="1071563"/>
            <a:ext cx="7143750" cy="1002259"/>
          </a:xfrm>
          <a:prstGeom prst="rect">
            <a:avLst/>
          </a:prstGeom>
          <a:noFill/>
          <a:ln/>
        </p:spPr>
        <p:txBody>
          <a:bodyPr wrap="square" lIns="0" tIns="0" rIns="0" bIns="0" rtlCol="0" anchor="t"/>
          <a:lstStyle/>
          <a:p>
            <a:pPr algn="l" indent="0" marL="0">
              <a:lnSpc>
                <a:spcPts val="3654"/>
              </a:lnSpc>
              <a:buNone/>
            </a:pPr>
            <a:r>
              <a:rPr lang="en-US" sz="3263" b="1" dirty="0">
                <a:solidFill>
                  <a:srgbClr val="F2F5F9"/>
                </a:solidFill>
                <a:latin typeface="Tinos" pitchFamily="34" charset="0"/>
                <a:ea typeface="Tinos" pitchFamily="34" charset="-122"/>
                <a:cs typeface="Tinos" pitchFamily="34" charset="-120"/>
              </a:rPr>
              <a:t>Circular Economy &amp; Sustainable Materials Management</a:t>
            </a:r>
            <a:endParaRPr lang="en-US" sz="3263" dirty="0"/>
          </a:p>
        </p:txBody>
      </p:sp>
      <p:sp>
        <p:nvSpPr>
          <p:cNvPr id="5" name="Text 3"/>
          <p:cNvSpPr/>
          <p:nvPr/>
        </p:nvSpPr>
        <p:spPr>
          <a:xfrm>
            <a:off x="571500" y="2156743"/>
            <a:ext cx="6429375" cy="462915"/>
          </a:xfrm>
          <a:prstGeom prst="rect">
            <a:avLst/>
          </a:prstGeom>
          <a:noFill/>
          <a:ln/>
        </p:spPr>
        <p:txBody>
          <a:bodyPr wrap="square" lIns="0" tIns="0" rIns="0" bIns="0" rtlCol="0" anchor="t"/>
          <a:lstStyle/>
          <a:p>
            <a:pPr algn="l" indent="0" marL="0">
              <a:lnSpc>
                <a:spcPts val="1688"/>
              </a:lnSpc>
              <a:buNone/>
            </a:pPr>
            <a:r>
              <a:rPr lang="en-US" sz="1125" dirty="0">
                <a:solidFill>
                  <a:srgbClr val="9FB3CE"/>
                </a:solidFill>
                <a:latin typeface="Carlito" pitchFamily="34" charset="0"/>
                <a:ea typeface="Carlito" pitchFamily="34" charset="-122"/>
                <a:cs typeface="Carlito" pitchFamily="34" charset="-120"/>
              </a:rPr>
              <a:t>From take-make-waste to regenerative systems: circular business models, design strategies, waste management and policy.…</a:t>
            </a:r>
            <a:endParaRPr lang="en-US" sz="1125" dirty="0"/>
          </a:p>
        </p:txBody>
      </p:sp>
      <p:sp>
        <p:nvSpPr>
          <p:cNvPr id="6" name="Text 4"/>
          <p:cNvSpPr/>
          <p:nvPr/>
        </p:nvSpPr>
        <p:spPr>
          <a:xfrm>
            <a:off x="548640" y="3955552"/>
            <a:ext cx="1011577" cy="343500"/>
          </a:xfrm>
          <a:prstGeom prst="roundRect">
            <a:avLst>
              <a:gd name="adj" fmla="val 2770153"/>
            </a:avLst>
          </a:prstGeom>
          <a:noFill/>
          <a:ln w="7144">
            <a:solidFill>
              <a:srgbClr val="D4A017"/>
            </a:solidFill>
            <a:prstDash val="solid"/>
          </a:ln>
        </p:spPr>
        <p:txBody>
          <a:bodyPr wrap="square" rtlCol="0" anchor="ctr"/>
          <a:lstStyle/>
          <a:p>
            <a:pPr indent="0" marL="0">
              <a:buNone/>
            </a:pPr>
            <a:endParaRPr lang="en-US" dirty="0"/>
          </a:p>
        </p:txBody>
      </p:sp>
      <p:sp>
        <p:nvSpPr>
          <p:cNvPr id="7" name="Text 5"/>
          <p:cNvSpPr/>
          <p:nvPr/>
        </p:nvSpPr>
        <p:spPr>
          <a:xfrm>
            <a:off x="571500" y="3968353"/>
            <a:ext cx="965857" cy="317897"/>
          </a:xfrm>
          <a:prstGeom prst="rect">
            <a:avLst/>
          </a:prstGeom>
          <a:noFill/>
          <a:ln/>
        </p:spPr>
        <p:txBody>
          <a:bodyPr wrap="none" lIns="0" tIns="0" rIns="0" bIns="0" rtlCol="0" anchor="ctr"/>
          <a:lstStyle/>
          <a:p>
            <a:pPr algn="ctr" indent="0" marL="0">
              <a:lnSpc>
                <a:spcPts val="1266"/>
              </a:lnSpc>
              <a:buNone/>
            </a:pPr>
            <a:r>
              <a:rPr lang="en-US" sz="844" dirty="0">
                <a:solidFill>
                  <a:srgbClr val="E9C46A"/>
                </a:solidFill>
                <a:latin typeface="Carlito" pitchFamily="34" charset="0"/>
                <a:ea typeface="Carlito" pitchFamily="34" charset="-122"/>
                <a:cs typeface="Carlito" pitchFamily="34" charset="-120"/>
              </a:rPr>
              <a:t>Intermediate</a:t>
            </a:r>
            <a:endParaRPr lang="en-US" sz="844" dirty="0"/>
          </a:p>
        </p:txBody>
      </p:sp>
      <p:sp>
        <p:nvSpPr>
          <p:cNvPr id="8" name="Text 6"/>
          <p:cNvSpPr/>
          <p:nvPr/>
        </p:nvSpPr>
        <p:spPr>
          <a:xfrm>
            <a:off x="1643085" y="3955552"/>
            <a:ext cx="904309" cy="343500"/>
          </a:xfrm>
          <a:prstGeom prst="roundRect">
            <a:avLst>
              <a:gd name="adj" fmla="val 2770153"/>
            </a:avLst>
          </a:prstGeom>
          <a:noFill/>
          <a:ln w="7144">
            <a:solidFill>
              <a:srgbClr val="3AA0C2"/>
            </a:solidFill>
            <a:prstDash val="solid"/>
          </a:ln>
        </p:spPr>
        <p:txBody>
          <a:bodyPr wrap="square" rtlCol="0" anchor="ctr"/>
          <a:lstStyle/>
          <a:p>
            <a:pPr indent="0" marL="0">
              <a:buNone/>
            </a:pPr>
            <a:endParaRPr lang="en-US" dirty="0"/>
          </a:p>
        </p:txBody>
      </p:sp>
      <p:sp>
        <p:nvSpPr>
          <p:cNvPr id="9" name="Text 7"/>
          <p:cNvSpPr/>
          <p:nvPr/>
        </p:nvSpPr>
        <p:spPr>
          <a:xfrm>
            <a:off x="1665945" y="3968353"/>
            <a:ext cx="858589" cy="317897"/>
          </a:xfrm>
          <a:prstGeom prst="rect">
            <a:avLst/>
          </a:prstGeom>
          <a:noFill/>
          <a:ln/>
        </p:spPr>
        <p:txBody>
          <a:bodyPr wrap="none" lIns="0" tIns="0" rIns="0" bIns="0" rtlCol="0" anchor="ctr"/>
          <a:lstStyle/>
          <a:p>
            <a:pPr algn="ctr" indent="0" marL="0">
              <a:lnSpc>
                <a:spcPts val="1266"/>
              </a:lnSpc>
              <a:buNone/>
            </a:pPr>
            <a:r>
              <a:rPr lang="en-US" sz="844" dirty="0">
                <a:solidFill>
                  <a:srgbClr val="3AA0C2"/>
                </a:solidFill>
                <a:latin typeface="Liberation Sans Narrow" pitchFamily="34" charset="0"/>
                <a:ea typeface="Liberation Sans Narrow" pitchFamily="34" charset="-122"/>
                <a:cs typeface="Liberation Sans Narrow" pitchFamily="34" charset="-120"/>
              </a:rPr>
              <a:t>8 modules</a:t>
            </a:r>
            <a:endParaRPr lang="en-US" sz="844" dirty="0"/>
          </a:p>
        </p:txBody>
      </p:sp>
      <p:sp>
        <p:nvSpPr>
          <p:cNvPr id="10" name="Text 8"/>
          <p:cNvSpPr/>
          <p:nvPr/>
        </p:nvSpPr>
        <p:spPr>
          <a:xfrm>
            <a:off x="2630262" y="3955552"/>
            <a:ext cx="922392" cy="343500"/>
          </a:xfrm>
          <a:prstGeom prst="roundRect">
            <a:avLst>
              <a:gd name="adj" fmla="val 2770153"/>
            </a:avLst>
          </a:prstGeom>
          <a:noFill/>
          <a:ln w="7144">
            <a:solidFill>
              <a:srgbClr val="9FB3CE"/>
            </a:solidFill>
            <a:prstDash val="solid"/>
          </a:ln>
        </p:spPr>
        <p:txBody>
          <a:bodyPr wrap="square" rtlCol="0" anchor="ctr"/>
          <a:lstStyle/>
          <a:p>
            <a:pPr indent="0" marL="0">
              <a:buNone/>
            </a:pPr>
            <a:endParaRPr lang="en-US" dirty="0"/>
          </a:p>
        </p:txBody>
      </p:sp>
      <p:sp>
        <p:nvSpPr>
          <p:cNvPr id="11" name="Text 9"/>
          <p:cNvSpPr/>
          <p:nvPr/>
        </p:nvSpPr>
        <p:spPr>
          <a:xfrm>
            <a:off x="2653122" y="3968353"/>
            <a:ext cx="876672" cy="317897"/>
          </a:xfrm>
          <a:prstGeom prst="rect">
            <a:avLst/>
          </a:prstGeom>
          <a:noFill/>
          <a:ln/>
        </p:spPr>
        <p:txBody>
          <a:bodyPr wrap="none" lIns="0" tIns="0" rIns="0" bIns="0" rtlCol="0" anchor="ctr"/>
          <a:lstStyle/>
          <a:p>
            <a:pPr algn="ctr" indent="0" marL="0">
              <a:lnSpc>
                <a:spcPts val="1266"/>
              </a:lnSpc>
              <a:buNone/>
            </a:pPr>
            <a:r>
              <a:rPr lang="en-US" sz="844" dirty="0">
                <a:solidFill>
                  <a:srgbClr val="9FB3CE"/>
                </a:solidFill>
                <a:latin typeface="Liberation Sans Narrow" pitchFamily="34" charset="0"/>
                <a:ea typeface="Liberation Sans Narrow" pitchFamily="34" charset="-122"/>
                <a:cs typeface="Liberation Sans Narrow" pitchFamily="34" charset="-120"/>
              </a:rPr>
              <a:t>54 lessons</a:t>
            </a:r>
            <a:endParaRPr lang="en-US" sz="844" dirty="0"/>
          </a:p>
        </p:txBody>
      </p:sp>
      <p:sp>
        <p:nvSpPr>
          <p:cNvPr id="12" name="Text 10"/>
          <p:cNvSpPr/>
          <p:nvPr/>
        </p:nvSpPr>
        <p:spPr>
          <a:xfrm>
            <a:off x="571500" y="4582716"/>
            <a:ext cx="2639218" cy="173593"/>
          </a:xfrm>
          <a:prstGeom prst="rect">
            <a:avLst/>
          </a:prstGeom>
          <a:noFill/>
          <a:ln/>
        </p:spPr>
        <p:txBody>
          <a:bodyPr wrap="square" lIns="0" tIns="0" rIns="0" bIns="0" rtlCol="0" anchor="t"/>
          <a:lstStyle/>
          <a:p>
            <a:pPr algn="l" indent="0" marL="0">
              <a:lnSpc>
                <a:spcPts val="1266"/>
              </a:lnSpc>
              <a:buNone/>
            </a:pPr>
            <a:r>
              <a:rPr lang="en-US" sz="844" dirty="0">
                <a:solidFill>
                  <a:srgbClr val="F2F5F9"/>
                </a:solidFill>
                <a:latin typeface="Carlito" pitchFamily="34" charset="0"/>
                <a:ea typeface="Carlito" pitchFamily="34" charset="-122"/>
                <a:cs typeface="Carlito" pitchFamily="34" charset="-120"/>
              </a:rPr>
              <a:t>Dr. Wanjiru Kamau</a:t>
            </a:r>
            <a:pPr algn="l" indent="0" marL="0">
              <a:lnSpc>
                <a:spcPts val="1266"/>
              </a:lnSpc>
              <a:buNone/>
            </a:pPr>
            <a:r>
              <a:rPr lang="en-US" sz="844" dirty="0">
                <a:solidFill>
                  <a:srgbClr val="9FB3CE"/>
                </a:solidFill>
                <a:latin typeface="Liberation Sans Narrow" pitchFamily="34" charset="0"/>
                <a:ea typeface="Liberation Sans Narrow" pitchFamily="34" charset="-122"/>
                <a:cs typeface="Liberation Sans Narrow" pitchFamily="34" charset="-120"/>
              </a:rPr>
              <a:t> · 8 weeks · Certificate included</a:t>
            </a:r>
            <a:endParaRPr lang="en-US" sz="844" dirty="0"/>
          </a:p>
        </p:txBody>
      </p:sp>
      <p:sp>
        <p:nvSpPr>
          <p:cNvPr id="13" name="Text 11"/>
          <p:cNvSpPr/>
          <p:nvPr/>
        </p:nvSpPr>
        <p:spPr>
          <a:xfrm>
            <a:off x="7418673" y="4604147"/>
            <a:ext cx="1664576" cy="164592"/>
          </a:xfrm>
          <a:prstGeom prst="rect">
            <a:avLst/>
          </a:prstGeom>
          <a:noFill/>
          <a:ln/>
        </p:spPr>
        <p:txBody>
          <a:bodyPr wrap="none" lIns="0" tIns="0" rIns="0" bIns="0" rtlCol="0" anchor="t"/>
          <a:lstStyle/>
          <a:p>
            <a:pPr algn="l" indent="0" marL="0">
              <a:lnSpc>
                <a:spcPts val="1097"/>
              </a:lnSpc>
              <a:buNone/>
            </a:pPr>
            <a:r>
              <a:rPr lang="en-US" sz="800" spc="113" kern="0" dirty="0">
                <a:solidFill>
                  <a:srgbClr val="9FB3CE"/>
                </a:solidFill>
                <a:latin typeface="Carlito" pitchFamily="34" charset="0"/>
                <a:ea typeface="Carlito" pitchFamily="34" charset="-122"/>
                <a:cs typeface="Carlito" pitchFamily="34" charset="-120"/>
              </a:rPr>
              <a:t>ACLA.IO · TAPI LEARN</a:t>
            </a:r>
            <a:endParaRPr lang="en-US" sz="800" dirty="0"/>
          </a:p>
        </p:txBody>
      </p:sp>
    </p:spTree>
  </p:cSld>
  <p:clrMapOvr>
    <a:masterClrMapping/>
  </p:clrMapOvr>
  <p:transition spd="med" advTm="12000">
    <p:fade/>
  </p:transition>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7F9FC"/>
        </a:solidFill>
      </p:bgPr>
    </p:bg>
    <p:spTree>
      <p:nvGrpSpPr>
        <p:cNvPr id="1" name=""/>
        <p:cNvGrpSpPr/>
        <p:nvPr/>
      </p:nvGrpSpPr>
      <p:grpSpPr>
        <a:xfrm>
          <a:off x="0" y="0"/>
          <a:ext cx="0" cy="0"/>
          <a:chOff x="0" y="0"/>
          <a:chExt cx="0" cy="0"/>
        </a:xfrm>
      </p:grpSpPr>
      <p:sp>
        <p:nvSpPr>
          <p:cNvPr id="2" name="Text 0"/>
          <p:cNvSpPr/>
          <p:nvPr/>
        </p:nvSpPr>
        <p:spPr>
          <a:xfrm>
            <a:off x="571500" y="471488"/>
            <a:ext cx="2161288" cy="125403"/>
          </a:xfrm>
          <a:prstGeom prst="rect">
            <a:avLst/>
          </a:prstGeom>
          <a:noFill/>
          <a:ln/>
        </p:spPr>
        <p:txBody>
          <a:bodyPr wrap="none" lIns="0" tIns="0" rIns="0" bIns="0" rtlCol="0" anchor="t"/>
          <a:lstStyle/>
          <a:p>
            <a:pPr algn="l" indent="0" marL="0">
              <a:lnSpc>
                <a:spcPts val="1181"/>
              </a:lnSpc>
              <a:buNone/>
            </a:pPr>
            <a:r>
              <a:rPr lang="en-US" sz="800" spc="225" kern="0" dirty="0">
                <a:solidFill>
                  <a:srgbClr val="3AA0C2"/>
                </a:solidFill>
                <a:latin typeface="Carlito" pitchFamily="34" charset="0"/>
                <a:ea typeface="Carlito" pitchFamily="34" charset="-122"/>
                <a:cs typeface="Carlito" pitchFamily="34" charset="-120"/>
              </a:rPr>
              <a:t>ABOUT THIS COURSE</a:t>
            </a:r>
            <a:endParaRPr lang="en-US" sz="800" dirty="0"/>
          </a:p>
        </p:txBody>
      </p:sp>
      <p:sp>
        <p:nvSpPr>
          <p:cNvPr id="3" name="Text 1"/>
          <p:cNvSpPr/>
          <p:nvPr/>
        </p:nvSpPr>
        <p:spPr>
          <a:xfrm>
            <a:off x="571500" y="785813"/>
            <a:ext cx="4800600" cy="333202"/>
          </a:xfrm>
          <a:prstGeom prst="rect">
            <a:avLst/>
          </a:prstGeom>
          <a:noFill/>
          <a:ln/>
        </p:spPr>
        <p:txBody>
          <a:bodyPr wrap="none" lIns="0" tIns="0" rIns="0" bIns="0" rtlCol="0" anchor="t"/>
          <a:lstStyle/>
          <a:p>
            <a:pPr algn="l" indent="0" marL="0">
              <a:lnSpc>
                <a:spcPts val="2430"/>
              </a:lnSpc>
              <a:buNone/>
            </a:pPr>
            <a:r>
              <a:rPr lang="en-US" sz="2025" b="1" dirty="0">
                <a:solidFill>
                  <a:srgbClr val="152238"/>
                </a:solidFill>
                <a:latin typeface="Tinos" pitchFamily="34" charset="0"/>
                <a:ea typeface="Tinos" pitchFamily="34" charset="-122"/>
                <a:cs typeface="Tinos" pitchFamily="34" charset="-120"/>
              </a:rPr>
              <a:t>Why this course matters</a:t>
            </a:r>
            <a:endParaRPr lang="en-US" sz="2025" dirty="0"/>
          </a:p>
        </p:txBody>
      </p:sp>
      <p:sp>
        <p:nvSpPr>
          <p:cNvPr id="4" name="Text 2"/>
          <p:cNvSpPr/>
          <p:nvPr/>
        </p:nvSpPr>
        <p:spPr>
          <a:xfrm>
            <a:off x="571500" y="1237208"/>
            <a:ext cx="4572000" cy="1514721"/>
          </a:xfrm>
          <a:prstGeom prst="rect">
            <a:avLst/>
          </a:prstGeom>
          <a:noFill/>
          <a:ln/>
        </p:spPr>
        <p:txBody>
          <a:bodyPr wrap="square" lIns="0" tIns="0" rIns="0" bIns="0" rtlCol="0" anchor="t"/>
          <a:lstStyle/>
          <a:p>
            <a:pPr algn="l" indent="0" marL="0">
              <a:lnSpc>
                <a:spcPts val="1578"/>
              </a:lnSpc>
              <a:buNone/>
            </a:pPr>
            <a:r>
              <a:rPr lang="en-US" sz="956" dirty="0">
                <a:solidFill>
                  <a:srgbClr val="33425C"/>
                </a:solidFill>
                <a:latin typeface="Carlito" pitchFamily="34" charset="0"/>
                <a:ea typeface="Carlito" pitchFamily="34" charset="-122"/>
                <a:cs typeface="Carlito" pitchFamily="34" charset="-120"/>
              </a:rPr>
              <a:t>Circular Economy &amp; Sustainable Materials Management equips learners to rethink how products, materials and value chains work. Eight modules move from the foundations of circularity and life-cycle thinking, through circular business models, the 9R design framework and real waste-management systems, to policy tools like Extended Producer Responsibility — closing with a module on applying circular economy thinking to the built environment. Rich case studies (Fairphone, Philips Pay-per-Lux, Agbogbloshie) and hands-on activities make the concepts concrete.</a:t>
            </a:r>
            <a:endParaRPr lang="en-US" sz="956" dirty="0"/>
          </a:p>
        </p:txBody>
      </p:sp>
      <p:sp>
        <p:nvSpPr>
          <p:cNvPr id="5" name="Text 3"/>
          <p:cNvSpPr/>
          <p:nvPr/>
        </p:nvSpPr>
        <p:spPr>
          <a:xfrm>
            <a:off x="5775722" y="846534"/>
            <a:ext cx="1371600" cy="796528"/>
          </a:xfrm>
          <a:prstGeom prst="roundRect">
            <a:avLst>
              <a:gd name="adj" fmla="val 16741"/>
            </a:avLst>
          </a:prstGeom>
          <a:solidFill>
            <a:srgbClr val="FFFFFF"/>
          </a:solidFill>
          <a:ln w="7144">
            <a:solidFill>
              <a:srgbClr val="E2E8F2"/>
            </a:solidFill>
            <a:prstDash val="solid"/>
          </a:ln>
        </p:spPr>
        <p:txBody>
          <a:bodyPr wrap="square" rtlCol="0" anchor="ctr"/>
          <a:lstStyle/>
          <a:p>
            <a:pPr indent="0" marL="0">
              <a:buNone/>
            </a:pPr>
            <a:endParaRPr lang="en-US" dirty="0"/>
          </a:p>
        </p:txBody>
      </p:sp>
      <p:sp>
        <p:nvSpPr>
          <p:cNvPr id="6" name="Text 4"/>
          <p:cNvSpPr/>
          <p:nvPr/>
        </p:nvSpPr>
        <p:spPr>
          <a:xfrm>
            <a:off x="5922169" y="978694"/>
            <a:ext cx="1078706" cy="365474"/>
          </a:xfrm>
          <a:prstGeom prst="rect">
            <a:avLst/>
          </a:prstGeom>
          <a:noFill/>
          <a:ln/>
        </p:spPr>
        <p:txBody>
          <a:bodyPr wrap="none" lIns="0" tIns="0" rIns="0" bIns="0" rtlCol="0" anchor="t">
            <a:normAutofit/>
          </a:bodyPr>
          <a:lstStyle/>
          <a:p>
            <a:pPr algn="l" indent="0" marL="0">
              <a:lnSpc>
                <a:spcPts val="2869"/>
              </a:lnSpc>
              <a:buNone/>
            </a:pPr>
            <a:r>
              <a:rPr lang="en-US" sz="1913" b="1" dirty="0">
                <a:solidFill>
                  <a:srgbClr val="D4A017"/>
                </a:solidFill>
                <a:latin typeface="Liberation Sans Narrow" pitchFamily="34" charset="0"/>
                <a:ea typeface="Liberation Sans Narrow" pitchFamily="34" charset="-122"/>
                <a:cs typeface="Liberation Sans Narrow" pitchFamily="34" charset="-120"/>
              </a:rPr>
              <a:t>8</a:t>
            </a:r>
            <a:endParaRPr lang="en-US" sz="1913" dirty="0"/>
          </a:p>
        </p:txBody>
      </p:sp>
      <p:sp>
        <p:nvSpPr>
          <p:cNvPr id="7" name="Text 5"/>
          <p:cNvSpPr/>
          <p:nvPr/>
        </p:nvSpPr>
        <p:spPr>
          <a:xfrm>
            <a:off x="5922169" y="1371600"/>
            <a:ext cx="1078706" cy="139303"/>
          </a:xfrm>
          <a:prstGeom prst="rect">
            <a:avLst/>
          </a:prstGeom>
          <a:noFill/>
          <a:ln/>
        </p:spPr>
        <p:txBody>
          <a:bodyPr wrap="none" lIns="0" tIns="0" rIns="0" bIns="0" rtlCol="0" anchor="t"/>
          <a:lstStyle/>
          <a:p>
            <a:pPr algn="l" indent="0" marL="0">
              <a:lnSpc>
                <a:spcPts val="1097"/>
              </a:lnSpc>
              <a:buNone/>
            </a:pPr>
            <a:r>
              <a:rPr lang="en-US" sz="800" dirty="0">
                <a:solidFill>
                  <a:srgbClr val="5B6B85"/>
                </a:solidFill>
                <a:latin typeface="Carlito" pitchFamily="34" charset="0"/>
                <a:ea typeface="Carlito" pitchFamily="34" charset="-122"/>
                <a:cs typeface="Carlito" pitchFamily="34" charset="-120"/>
              </a:rPr>
              <a:t>Modules</a:t>
            </a:r>
            <a:endParaRPr lang="en-US" sz="800" dirty="0"/>
          </a:p>
        </p:txBody>
      </p:sp>
      <p:sp>
        <p:nvSpPr>
          <p:cNvPr id="8" name="Text 6"/>
          <p:cNvSpPr/>
          <p:nvPr/>
        </p:nvSpPr>
        <p:spPr>
          <a:xfrm>
            <a:off x="7254478" y="846534"/>
            <a:ext cx="1371600" cy="796528"/>
          </a:xfrm>
          <a:prstGeom prst="roundRect">
            <a:avLst>
              <a:gd name="adj" fmla="val 16741"/>
            </a:avLst>
          </a:prstGeom>
          <a:solidFill>
            <a:srgbClr val="FFFFFF"/>
          </a:solidFill>
          <a:ln w="7144">
            <a:solidFill>
              <a:srgbClr val="E2E8F2"/>
            </a:solidFill>
            <a:prstDash val="solid"/>
          </a:ln>
        </p:spPr>
        <p:txBody>
          <a:bodyPr wrap="square" rtlCol="0" anchor="ctr"/>
          <a:lstStyle/>
          <a:p>
            <a:pPr indent="0" marL="0">
              <a:buNone/>
            </a:pPr>
            <a:endParaRPr lang="en-US" dirty="0"/>
          </a:p>
        </p:txBody>
      </p:sp>
      <p:sp>
        <p:nvSpPr>
          <p:cNvPr id="9" name="Text 7"/>
          <p:cNvSpPr/>
          <p:nvPr/>
        </p:nvSpPr>
        <p:spPr>
          <a:xfrm>
            <a:off x="7400925" y="978694"/>
            <a:ext cx="1078706" cy="365474"/>
          </a:xfrm>
          <a:prstGeom prst="rect">
            <a:avLst/>
          </a:prstGeom>
          <a:noFill/>
          <a:ln/>
        </p:spPr>
        <p:txBody>
          <a:bodyPr wrap="none" lIns="0" tIns="0" rIns="0" bIns="0" rtlCol="0" anchor="t">
            <a:normAutofit/>
          </a:bodyPr>
          <a:lstStyle/>
          <a:p>
            <a:pPr algn="l" indent="0" marL="0">
              <a:lnSpc>
                <a:spcPts val="2869"/>
              </a:lnSpc>
              <a:buNone/>
            </a:pPr>
            <a:r>
              <a:rPr lang="en-US" sz="1913" b="1" dirty="0">
                <a:solidFill>
                  <a:srgbClr val="D4A017"/>
                </a:solidFill>
                <a:latin typeface="Liberation Sans Narrow" pitchFamily="34" charset="0"/>
                <a:ea typeface="Liberation Sans Narrow" pitchFamily="34" charset="-122"/>
                <a:cs typeface="Liberation Sans Narrow" pitchFamily="34" charset="-120"/>
              </a:rPr>
              <a:t>54</a:t>
            </a:r>
            <a:endParaRPr lang="en-US" sz="1913" dirty="0"/>
          </a:p>
        </p:txBody>
      </p:sp>
      <p:sp>
        <p:nvSpPr>
          <p:cNvPr id="10" name="Text 8"/>
          <p:cNvSpPr/>
          <p:nvPr/>
        </p:nvSpPr>
        <p:spPr>
          <a:xfrm>
            <a:off x="7400925" y="1371600"/>
            <a:ext cx="1078706" cy="139303"/>
          </a:xfrm>
          <a:prstGeom prst="rect">
            <a:avLst/>
          </a:prstGeom>
          <a:noFill/>
          <a:ln/>
        </p:spPr>
        <p:txBody>
          <a:bodyPr wrap="none" lIns="0" tIns="0" rIns="0" bIns="0" rtlCol="0" anchor="t"/>
          <a:lstStyle/>
          <a:p>
            <a:pPr algn="l" indent="0" marL="0">
              <a:lnSpc>
                <a:spcPts val="1097"/>
              </a:lnSpc>
              <a:buNone/>
            </a:pPr>
            <a:r>
              <a:rPr lang="en-US" sz="800" dirty="0">
                <a:solidFill>
                  <a:srgbClr val="5B6B85"/>
                </a:solidFill>
                <a:latin typeface="Carlito" pitchFamily="34" charset="0"/>
                <a:ea typeface="Carlito" pitchFamily="34" charset="-122"/>
                <a:cs typeface="Carlito" pitchFamily="34" charset="-120"/>
              </a:rPr>
              <a:t>Deep lessons</a:t>
            </a:r>
            <a:endParaRPr lang="en-US" sz="800" dirty="0"/>
          </a:p>
        </p:txBody>
      </p:sp>
      <p:sp>
        <p:nvSpPr>
          <p:cNvPr id="11" name="Text 9"/>
          <p:cNvSpPr/>
          <p:nvPr/>
        </p:nvSpPr>
        <p:spPr>
          <a:xfrm>
            <a:off x="5775722" y="1750219"/>
            <a:ext cx="1371600" cy="1160859"/>
          </a:xfrm>
          <a:prstGeom prst="roundRect">
            <a:avLst>
              <a:gd name="adj" fmla="val 11487"/>
            </a:avLst>
          </a:prstGeom>
          <a:solidFill>
            <a:srgbClr val="FFFFFF"/>
          </a:solidFill>
          <a:ln w="7144">
            <a:solidFill>
              <a:srgbClr val="E2E8F2"/>
            </a:solidFill>
            <a:prstDash val="solid"/>
          </a:ln>
        </p:spPr>
        <p:txBody>
          <a:bodyPr wrap="square" rtlCol="0" anchor="ctr"/>
          <a:lstStyle/>
          <a:p>
            <a:pPr indent="0" marL="0">
              <a:buNone/>
            </a:pPr>
            <a:endParaRPr lang="en-US" dirty="0"/>
          </a:p>
        </p:txBody>
      </p:sp>
      <p:sp>
        <p:nvSpPr>
          <p:cNvPr id="12" name="Text 10"/>
          <p:cNvSpPr/>
          <p:nvPr/>
        </p:nvSpPr>
        <p:spPr>
          <a:xfrm>
            <a:off x="5922169" y="1882378"/>
            <a:ext cx="1078706" cy="729806"/>
          </a:xfrm>
          <a:prstGeom prst="rect">
            <a:avLst/>
          </a:prstGeom>
          <a:noFill/>
          <a:ln/>
        </p:spPr>
        <p:txBody>
          <a:bodyPr wrap="none" lIns="0" tIns="0" rIns="0" bIns="0" rtlCol="0" anchor="t">
            <a:normAutofit/>
          </a:bodyPr>
          <a:lstStyle/>
          <a:p>
            <a:pPr algn="l" indent="0" marL="0">
              <a:lnSpc>
                <a:spcPts val="2869"/>
              </a:lnSpc>
              <a:buNone/>
            </a:pPr>
            <a:r>
              <a:rPr lang="en-US" sz="1913" b="1" dirty="0">
                <a:solidFill>
                  <a:srgbClr val="D4A017"/>
                </a:solidFill>
                <a:latin typeface="Liberation Sans Narrow" pitchFamily="34" charset="0"/>
                <a:ea typeface="Liberation Sans Narrow" pitchFamily="34" charset="-122"/>
                <a:cs typeface="Liberation Sans Narrow" pitchFamily="34" charset="-120"/>
              </a:rPr>
              <a:t>60% / 80%</a:t>
            </a:r>
            <a:endParaRPr lang="en-US" sz="1913" dirty="0"/>
          </a:p>
        </p:txBody>
      </p:sp>
      <p:sp>
        <p:nvSpPr>
          <p:cNvPr id="13" name="Text 11"/>
          <p:cNvSpPr/>
          <p:nvPr/>
        </p:nvSpPr>
        <p:spPr>
          <a:xfrm>
            <a:off x="5922169" y="2639616"/>
            <a:ext cx="1078706" cy="139303"/>
          </a:xfrm>
          <a:prstGeom prst="rect">
            <a:avLst/>
          </a:prstGeom>
          <a:noFill/>
          <a:ln/>
        </p:spPr>
        <p:txBody>
          <a:bodyPr wrap="none" lIns="0" tIns="0" rIns="0" bIns="0" rtlCol="0" anchor="t"/>
          <a:lstStyle/>
          <a:p>
            <a:pPr algn="l" indent="0" marL="0">
              <a:lnSpc>
                <a:spcPts val="1097"/>
              </a:lnSpc>
              <a:buNone/>
            </a:pPr>
            <a:r>
              <a:rPr lang="en-US" sz="731" dirty="0">
                <a:solidFill>
                  <a:srgbClr val="5B6B85"/>
                </a:solidFill>
                <a:latin typeface="Carlito" pitchFamily="34" charset="0"/>
                <a:ea typeface="Carlito" pitchFamily="34" charset="-122"/>
                <a:cs typeface="Carlito" pitchFamily="34" charset="-120"/>
              </a:rPr>
              <a:t>Quiz / final pass marks</a:t>
            </a:r>
            <a:endParaRPr lang="en-US" sz="731" dirty="0"/>
          </a:p>
        </p:txBody>
      </p:sp>
      <p:sp>
        <p:nvSpPr>
          <p:cNvPr id="14" name="Text 12"/>
          <p:cNvSpPr/>
          <p:nvPr/>
        </p:nvSpPr>
        <p:spPr>
          <a:xfrm>
            <a:off x="7254478" y="1750219"/>
            <a:ext cx="1371600" cy="1160859"/>
          </a:xfrm>
          <a:prstGeom prst="roundRect">
            <a:avLst>
              <a:gd name="adj" fmla="val 11487"/>
            </a:avLst>
          </a:prstGeom>
          <a:solidFill>
            <a:srgbClr val="FFFFFF"/>
          </a:solidFill>
          <a:ln w="7144">
            <a:solidFill>
              <a:srgbClr val="E2E8F2"/>
            </a:solidFill>
            <a:prstDash val="solid"/>
          </a:ln>
        </p:spPr>
        <p:txBody>
          <a:bodyPr wrap="square" rtlCol="0" anchor="ctr"/>
          <a:lstStyle/>
          <a:p>
            <a:pPr indent="0" marL="0">
              <a:buNone/>
            </a:pPr>
            <a:endParaRPr lang="en-US" dirty="0"/>
          </a:p>
        </p:txBody>
      </p:sp>
      <p:sp>
        <p:nvSpPr>
          <p:cNvPr id="15" name="Text 13"/>
          <p:cNvSpPr/>
          <p:nvPr/>
        </p:nvSpPr>
        <p:spPr>
          <a:xfrm>
            <a:off x="7400925" y="1882378"/>
            <a:ext cx="1078706" cy="365474"/>
          </a:xfrm>
          <a:prstGeom prst="rect">
            <a:avLst/>
          </a:prstGeom>
          <a:noFill/>
          <a:ln/>
        </p:spPr>
        <p:txBody>
          <a:bodyPr wrap="none" lIns="0" tIns="0" rIns="0" bIns="0" rtlCol="0" anchor="t">
            <a:normAutofit/>
          </a:bodyPr>
          <a:lstStyle/>
          <a:p>
            <a:pPr algn="l" indent="0" marL="0">
              <a:lnSpc>
                <a:spcPts val="2869"/>
              </a:lnSpc>
              <a:buNone/>
            </a:pPr>
            <a:r>
              <a:rPr lang="en-US" sz="1913" b="1" dirty="0">
                <a:solidFill>
                  <a:srgbClr val="D4A017"/>
                </a:solidFill>
                <a:latin typeface="Tinos" pitchFamily="34" charset="0"/>
                <a:ea typeface="Tinos" pitchFamily="34" charset="-122"/>
                <a:cs typeface="Tinos" pitchFamily="34" charset="-120"/>
              </a:rPr>
              <a:t>PDF</a:t>
            </a:r>
            <a:endParaRPr lang="en-US" sz="1913" dirty="0"/>
          </a:p>
        </p:txBody>
      </p:sp>
      <p:sp>
        <p:nvSpPr>
          <p:cNvPr id="16" name="Text 14"/>
          <p:cNvSpPr/>
          <p:nvPr/>
        </p:nvSpPr>
        <p:spPr>
          <a:xfrm>
            <a:off x="7400925" y="2275284"/>
            <a:ext cx="1078706" cy="164592"/>
          </a:xfrm>
          <a:prstGeom prst="rect">
            <a:avLst/>
          </a:prstGeom>
          <a:noFill/>
          <a:ln/>
        </p:spPr>
        <p:txBody>
          <a:bodyPr wrap="none" lIns="0" tIns="0" rIns="0" bIns="0" rtlCol="0" anchor="t"/>
          <a:lstStyle/>
          <a:p>
            <a:pPr algn="l" indent="0" marL="0">
              <a:lnSpc>
                <a:spcPts val="1097"/>
              </a:lnSpc>
              <a:buNone/>
            </a:pPr>
            <a:r>
              <a:rPr lang="en-US" sz="731" dirty="0">
                <a:solidFill>
                  <a:srgbClr val="5B6B85"/>
                </a:solidFill>
                <a:latin typeface="Carlito" pitchFamily="34" charset="0"/>
                <a:ea typeface="Carlito" pitchFamily="34" charset="-122"/>
                <a:cs typeface="Carlito" pitchFamily="34" charset="-120"/>
              </a:rPr>
              <a:t>Certificate on pass</a:t>
            </a:r>
            <a:endParaRPr lang="en-US" sz="731" dirty="0"/>
          </a:p>
        </p:txBody>
      </p:sp>
      <p:sp>
        <p:nvSpPr>
          <p:cNvPr id="17" name="Text 15"/>
          <p:cNvSpPr/>
          <p:nvPr/>
        </p:nvSpPr>
        <p:spPr>
          <a:xfrm>
            <a:off x="571500" y="4632722"/>
            <a:ext cx="2400412" cy="164592"/>
          </a:xfrm>
          <a:prstGeom prst="rect">
            <a:avLst/>
          </a:prstGeom>
          <a:noFill/>
          <a:ln/>
        </p:spPr>
        <p:txBody>
          <a:bodyPr wrap="square" lIns="0" tIns="0" rIns="0" bIns="0" rtlCol="0" anchor="t"/>
          <a:lstStyle/>
          <a:p>
            <a:pPr algn="l" indent="0" marL="0">
              <a:lnSpc>
                <a:spcPts val="1097"/>
              </a:lnSpc>
              <a:buNone/>
            </a:pPr>
            <a:r>
              <a:rPr lang="en-US" sz="731" dirty="0">
                <a:solidFill>
                  <a:srgbClr val="5B6B85"/>
                </a:solidFill>
                <a:latin typeface="Carlito" pitchFamily="34" charset="0"/>
                <a:ea typeface="Carlito" pitchFamily="34" charset="-122"/>
                <a:cs typeface="Carlito" pitchFamily="34" charset="-120"/>
              </a:rPr>
              <a:t>Study guide PDF &amp; these slides are free at acla.io/courses</a:t>
            </a:r>
            <a:endParaRPr lang="en-US" sz="731" dirty="0"/>
          </a:p>
        </p:txBody>
      </p:sp>
    </p:spTree>
  </p:cSld>
  <p:clrMapOvr>
    <a:masterClrMapping/>
  </p:clrMapOvr>
  <p:transition spd="med" advTm="16000">
    <p:fade/>
  </p:transition>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7F9FC"/>
        </a:solidFill>
      </p:bgPr>
    </p:bg>
    <p:spTree>
      <p:nvGrpSpPr>
        <p:cNvPr id="1" name=""/>
        <p:cNvGrpSpPr/>
        <p:nvPr/>
      </p:nvGrpSpPr>
      <p:grpSpPr>
        <a:xfrm>
          <a:off x="0" y="0"/>
          <a:ext cx="0" cy="0"/>
          <a:chOff x="0" y="0"/>
          <a:chExt cx="0" cy="0"/>
        </a:xfrm>
      </p:grpSpPr>
      <p:sp>
        <p:nvSpPr>
          <p:cNvPr id="2" name="Text 0"/>
          <p:cNvSpPr/>
          <p:nvPr/>
        </p:nvSpPr>
        <p:spPr>
          <a:xfrm>
            <a:off x="571500" y="442913"/>
            <a:ext cx="2246279" cy="125403"/>
          </a:xfrm>
          <a:prstGeom prst="rect">
            <a:avLst/>
          </a:prstGeom>
          <a:noFill/>
          <a:ln/>
        </p:spPr>
        <p:txBody>
          <a:bodyPr wrap="none" lIns="0" tIns="0" rIns="0" bIns="0" rtlCol="0" anchor="t"/>
          <a:lstStyle/>
          <a:p>
            <a:pPr algn="l" indent="0" marL="0">
              <a:lnSpc>
                <a:spcPts val="1181"/>
              </a:lnSpc>
              <a:buNone/>
            </a:pPr>
            <a:r>
              <a:rPr lang="en-US" sz="800" spc="225" kern="0" dirty="0">
                <a:solidFill>
                  <a:srgbClr val="3AA0C2"/>
                </a:solidFill>
                <a:latin typeface="Carlito" pitchFamily="34" charset="0"/>
                <a:ea typeface="Carlito" pitchFamily="34" charset="-122"/>
                <a:cs typeface="Carlito" pitchFamily="34" charset="-120"/>
              </a:rPr>
              <a:t>LEARNING OUTCOMES</a:t>
            </a:r>
            <a:endParaRPr lang="en-US" sz="800" dirty="0"/>
          </a:p>
        </p:txBody>
      </p:sp>
      <p:sp>
        <p:nvSpPr>
          <p:cNvPr id="3" name="Text 1"/>
          <p:cNvSpPr/>
          <p:nvPr/>
        </p:nvSpPr>
        <p:spPr>
          <a:xfrm>
            <a:off x="571500" y="742950"/>
            <a:ext cx="3150745" cy="416624"/>
          </a:xfrm>
          <a:prstGeom prst="rect">
            <a:avLst/>
          </a:prstGeom>
          <a:noFill/>
          <a:ln/>
        </p:spPr>
        <p:txBody>
          <a:bodyPr wrap="none" lIns="0" tIns="0" rIns="0" bIns="0" rtlCol="0" anchor="t"/>
          <a:lstStyle/>
          <a:p>
            <a:pPr algn="l" indent="0" marL="0">
              <a:lnSpc>
                <a:spcPts val="3038"/>
              </a:lnSpc>
              <a:buNone/>
            </a:pPr>
            <a:r>
              <a:rPr lang="en-US" sz="2025" b="1" dirty="0">
                <a:solidFill>
                  <a:srgbClr val="152238"/>
                </a:solidFill>
                <a:latin typeface="Tinos" pitchFamily="34" charset="0"/>
                <a:ea typeface="Tinos" pitchFamily="34" charset="-122"/>
                <a:cs typeface="Tinos" pitchFamily="34" charset="-120"/>
              </a:rPr>
              <a:t>What you will be able to do</a:t>
            </a:r>
            <a:endParaRPr lang="en-US" sz="2025" dirty="0"/>
          </a:p>
        </p:txBody>
      </p:sp>
      <p:sp>
        <p:nvSpPr>
          <p:cNvPr id="4" name="Text 2"/>
          <p:cNvSpPr/>
          <p:nvPr/>
        </p:nvSpPr>
        <p:spPr>
          <a:xfrm>
            <a:off x="575072" y="1289447"/>
            <a:ext cx="3971925" cy="701873"/>
          </a:xfrm>
          <a:prstGeom prst="roundRect">
            <a:avLst>
              <a:gd name="adj" fmla="val 18999"/>
            </a:avLst>
          </a:prstGeom>
          <a:solidFill>
            <a:srgbClr val="FFFFFF"/>
          </a:solidFill>
          <a:ln w="7144">
            <a:solidFill>
              <a:srgbClr val="E2E8F2"/>
            </a:solidFill>
            <a:prstDash val="solid"/>
          </a:ln>
        </p:spPr>
        <p:txBody>
          <a:bodyPr wrap="square" rtlCol="0" anchor="ctr"/>
          <a:lstStyle/>
          <a:p>
            <a:pPr indent="0" marL="0">
              <a:buNone/>
            </a:pPr>
            <a:endParaRPr lang="en-US" dirty="0"/>
          </a:p>
        </p:txBody>
      </p:sp>
      <p:sp>
        <p:nvSpPr>
          <p:cNvPr id="5" name="Text 3"/>
          <p:cNvSpPr/>
          <p:nvPr/>
        </p:nvSpPr>
        <p:spPr>
          <a:xfrm>
            <a:off x="707231" y="1407319"/>
            <a:ext cx="242888" cy="242888"/>
          </a:xfrm>
          <a:prstGeom prst="roundRect">
            <a:avLst>
              <a:gd name="adj" fmla="val 66667"/>
            </a:avLst>
          </a:prstGeom>
          <a:solidFill>
            <a:srgbClr val="D4A017">
              <a:alpha val="14000"/>
            </a:srgbClr>
          </a:solidFill>
          <a:ln/>
        </p:spPr>
        <p:txBody>
          <a:bodyPr wrap="square" rtlCol="0" anchor="ctr"/>
          <a:lstStyle/>
          <a:p>
            <a:pPr indent="0" marL="0">
              <a:buNone/>
            </a:pPr>
            <a:endParaRPr lang="en-US" dirty="0"/>
          </a:p>
        </p:txBody>
      </p:sp>
      <p:sp>
        <p:nvSpPr>
          <p:cNvPr id="6" name="Text 4"/>
          <p:cNvSpPr/>
          <p:nvPr/>
        </p:nvSpPr>
        <p:spPr>
          <a:xfrm>
            <a:off x="707231" y="1407319"/>
            <a:ext cx="285750" cy="242888"/>
          </a:xfrm>
          <a:prstGeom prst="rect">
            <a:avLst/>
          </a:prstGeom>
          <a:noFill/>
          <a:ln/>
        </p:spPr>
        <p:txBody>
          <a:bodyPr wrap="none" lIns="0" tIns="0" rIns="0" bIns="0" rtlCol="0" anchor="ctr"/>
          <a:lstStyle/>
          <a:p>
            <a:pPr algn="ctr" indent="0" marL="0">
              <a:lnSpc>
                <a:spcPts val="1266"/>
              </a:lnSpc>
              <a:buNone/>
            </a:pPr>
            <a:r>
              <a:rPr lang="en-US" sz="844" b="1" dirty="0">
                <a:solidFill>
                  <a:srgbClr val="D4A017"/>
                </a:solidFill>
                <a:latin typeface="Liberation Sans Narrow" pitchFamily="34" charset="0"/>
                <a:ea typeface="Liberation Sans Narrow" pitchFamily="34" charset="-122"/>
                <a:cs typeface="Liberation Sans Narrow" pitchFamily="34" charset="-120"/>
              </a:rPr>
              <a:t>1</a:t>
            </a:r>
            <a:endParaRPr lang="en-US" sz="844" dirty="0"/>
          </a:p>
        </p:txBody>
      </p:sp>
      <p:sp>
        <p:nvSpPr>
          <p:cNvPr id="7" name="Text 5"/>
          <p:cNvSpPr/>
          <p:nvPr/>
        </p:nvSpPr>
        <p:spPr>
          <a:xfrm>
            <a:off x="1035844" y="1407319"/>
            <a:ext cx="3378994" cy="466130"/>
          </a:xfrm>
          <a:prstGeom prst="rect">
            <a:avLst/>
          </a:prstGeom>
          <a:noFill/>
          <a:ln/>
        </p:spPr>
        <p:txBody>
          <a:bodyPr wrap="square" lIns="0" tIns="0" rIns="0" bIns="0" rtlCol="0" anchor="t"/>
          <a:lstStyle/>
          <a:p>
            <a:pPr algn="l" indent="0" marL="0">
              <a:lnSpc>
                <a:spcPts val="1223"/>
              </a:lnSpc>
              <a:buNone/>
            </a:pPr>
            <a:r>
              <a:rPr lang="en-US" sz="816" dirty="0">
                <a:solidFill>
                  <a:srgbClr val="33425C"/>
                </a:solidFill>
                <a:latin typeface="Carlito" pitchFamily="34" charset="0"/>
                <a:ea typeface="Carlito" pitchFamily="34" charset="-122"/>
                <a:cs typeface="Carlito" pitchFamily="34" charset="-120"/>
              </a:rPr>
              <a:t>Define the circular economy and distinguish it from the linear and recycling-only economic models.</a:t>
            </a:r>
            <a:endParaRPr lang="en-US" sz="816" dirty="0"/>
          </a:p>
        </p:txBody>
      </p:sp>
      <p:sp>
        <p:nvSpPr>
          <p:cNvPr id="8" name="Text 6"/>
          <p:cNvSpPr/>
          <p:nvPr/>
        </p:nvSpPr>
        <p:spPr>
          <a:xfrm>
            <a:off x="4654153" y="1289447"/>
            <a:ext cx="3971925" cy="701873"/>
          </a:xfrm>
          <a:prstGeom prst="roundRect">
            <a:avLst>
              <a:gd name="adj" fmla="val 18999"/>
            </a:avLst>
          </a:prstGeom>
          <a:solidFill>
            <a:srgbClr val="FFFFFF"/>
          </a:solidFill>
          <a:ln w="7144">
            <a:solidFill>
              <a:srgbClr val="E2E8F2"/>
            </a:solidFill>
            <a:prstDash val="solid"/>
          </a:ln>
        </p:spPr>
        <p:txBody>
          <a:bodyPr wrap="square" rtlCol="0" anchor="ctr"/>
          <a:lstStyle/>
          <a:p>
            <a:pPr indent="0" marL="0">
              <a:buNone/>
            </a:pPr>
            <a:endParaRPr lang="en-US" dirty="0"/>
          </a:p>
        </p:txBody>
      </p:sp>
      <p:sp>
        <p:nvSpPr>
          <p:cNvPr id="9" name="Text 7"/>
          <p:cNvSpPr/>
          <p:nvPr/>
        </p:nvSpPr>
        <p:spPr>
          <a:xfrm>
            <a:off x="4786313" y="1407319"/>
            <a:ext cx="242888" cy="242888"/>
          </a:xfrm>
          <a:prstGeom prst="roundRect">
            <a:avLst>
              <a:gd name="adj" fmla="val 66667"/>
            </a:avLst>
          </a:prstGeom>
          <a:solidFill>
            <a:srgbClr val="D4A017">
              <a:alpha val="14000"/>
            </a:srgbClr>
          </a:solidFill>
          <a:ln/>
        </p:spPr>
        <p:txBody>
          <a:bodyPr wrap="square" rtlCol="0" anchor="ctr"/>
          <a:lstStyle/>
          <a:p>
            <a:pPr indent="0" marL="0">
              <a:buNone/>
            </a:pPr>
            <a:endParaRPr lang="en-US" dirty="0"/>
          </a:p>
        </p:txBody>
      </p:sp>
      <p:sp>
        <p:nvSpPr>
          <p:cNvPr id="10" name="Text 8"/>
          <p:cNvSpPr/>
          <p:nvPr/>
        </p:nvSpPr>
        <p:spPr>
          <a:xfrm>
            <a:off x="4786313" y="1407319"/>
            <a:ext cx="285750" cy="242888"/>
          </a:xfrm>
          <a:prstGeom prst="rect">
            <a:avLst/>
          </a:prstGeom>
          <a:noFill/>
          <a:ln/>
        </p:spPr>
        <p:txBody>
          <a:bodyPr wrap="none" lIns="0" tIns="0" rIns="0" bIns="0" rtlCol="0" anchor="ctr"/>
          <a:lstStyle/>
          <a:p>
            <a:pPr algn="ctr" indent="0" marL="0">
              <a:lnSpc>
                <a:spcPts val="1266"/>
              </a:lnSpc>
              <a:buNone/>
            </a:pPr>
            <a:r>
              <a:rPr lang="en-US" sz="844" b="1" dirty="0">
                <a:solidFill>
                  <a:srgbClr val="D4A017"/>
                </a:solidFill>
                <a:latin typeface="Liberation Sans Narrow" pitchFamily="34" charset="0"/>
                <a:ea typeface="Liberation Sans Narrow" pitchFamily="34" charset="-122"/>
                <a:cs typeface="Liberation Sans Narrow" pitchFamily="34" charset="-120"/>
              </a:rPr>
              <a:t>2</a:t>
            </a:r>
            <a:endParaRPr lang="en-US" sz="844" dirty="0"/>
          </a:p>
        </p:txBody>
      </p:sp>
      <p:sp>
        <p:nvSpPr>
          <p:cNvPr id="11" name="Text 9"/>
          <p:cNvSpPr/>
          <p:nvPr/>
        </p:nvSpPr>
        <p:spPr>
          <a:xfrm>
            <a:off x="5114925" y="1407319"/>
            <a:ext cx="3378994" cy="466130"/>
          </a:xfrm>
          <a:prstGeom prst="rect">
            <a:avLst/>
          </a:prstGeom>
          <a:noFill/>
          <a:ln/>
        </p:spPr>
        <p:txBody>
          <a:bodyPr wrap="square" lIns="0" tIns="0" rIns="0" bIns="0" rtlCol="0" anchor="t"/>
          <a:lstStyle/>
          <a:p>
            <a:pPr algn="l" indent="0" marL="0">
              <a:lnSpc>
                <a:spcPts val="1223"/>
              </a:lnSpc>
              <a:buNone/>
            </a:pPr>
            <a:r>
              <a:rPr lang="en-US" sz="816" dirty="0">
                <a:solidFill>
                  <a:srgbClr val="33425C"/>
                </a:solidFill>
                <a:latin typeface="Carlito" pitchFamily="34" charset="0"/>
                <a:ea typeface="Carlito" pitchFamily="34" charset="-122"/>
                <a:cs typeface="Carlito" pitchFamily="34" charset="-120"/>
              </a:rPr>
              <a:t>Describe the three core principles of the circular economy: eliminate waste and pollution, circulate products and materials, and regenerate nature.</a:t>
            </a:r>
            <a:endParaRPr lang="en-US" sz="816" dirty="0"/>
          </a:p>
        </p:txBody>
      </p:sp>
      <p:sp>
        <p:nvSpPr>
          <p:cNvPr id="12" name="Text 10"/>
          <p:cNvSpPr/>
          <p:nvPr/>
        </p:nvSpPr>
        <p:spPr>
          <a:xfrm>
            <a:off x="575072" y="2098477"/>
            <a:ext cx="3971925" cy="546497"/>
          </a:xfrm>
          <a:prstGeom prst="roundRect">
            <a:avLst>
              <a:gd name="adj" fmla="val 24401"/>
            </a:avLst>
          </a:prstGeom>
          <a:solidFill>
            <a:srgbClr val="FFFFFF"/>
          </a:solidFill>
          <a:ln w="7144">
            <a:solidFill>
              <a:srgbClr val="E2E8F2"/>
            </a:solidFill>
            <a:prstDash val="solid"/>
          </a:ln>
        </p:spPr>
        <p:txBody>
          <a:bodyPr wrap="square" rtlCol="0" anchor="ctr"/>
          <a:lstStyle/>
          <a:p>
            <a:pPr indent="0" marL="0">
              <a:buNone/>
            </a:pPr>
            <a:endParaRPr lang="en-US" dirty="0"/>
          </a:p>
        </p:txBody>
      </p:sp>
      <p:sp>
        <p:nvSpPr>
          <p:cNvPr id="13" name="Text 11"/>
          <p:cNvSpPr/>
          <p:nvPr/>
        </p:nvSpPr>
        <p:spPr>
          <a:xfrm>
            <a:off x="707231" y="2216348"/>
            <a:ext cx="242888" cy="242888"/>
          </a:xfrm>
          <a:prstGeom prst="roundRect">
            <a:avLst>
              <a:gd name="adj" fmla="val 66667"/>
            </a:avLst>
          </a:prstGeom>
          <a:solidFill>
            <a:srgbClr val="D4A017">
              <a:alpha val="14000"/>
            </a:srgbClr>
          </a:solidFill>
          <a:ln/>
        </p:spPr>
        <p:txBody>
          <a:bodyPr wrap="square" rtlCol="0" anchor="ctr"/>
          <a:lstStyle/>
          <a:p>
            <a:pPr indent="0" marL="0">
              <a:buNone/>
            </a:pPr>
            <a:endParaRPr lang="en-US" dirty="0"/>
          </a:p>
        </p:txBody>
      </p:sp>
      <p:sp>
        <p:nvSpPr>
          <p:cNvPr id="14" name="Text 12"/>
          <p:cNvSpPr/>
          <p:nvPr/>
        </p:nvSpPr>
        <p:spPr>
          <a:xfrm>
            <a:off x="707231" y="2216348"/>
            <a:ext cx="285750" cy="242888"/>
          </a:xfrm>
          <a:prstGeom prst="rect">
            <a:avLst/>
          </a:prstGeom>
          <a:noFill/>
          <a:ln/>
        </p:spPr>
        <p:txBody>
          <a:bodyPr wrap="none" lIns="0" tIns="0" rIns="0" bIns="0" rtlCol="0" anchor="ctr"/>
          <a:lstStyle/>
          <a:p>
            <a:pPr algn="ctr" indent="0" marL="0">
              <a:lnSpc>
                <a:spcPts val="1266"/>
              </a:lnSpc>
              <a:buNone/>
            </a:pPr>
            <a:r>
              <a:rPr lang="en-US" sz="844" b="1" dirty="0">
                <a:solidFill>
                  <a:srgbClr val="D4A017"/>
                </a:solidFill>
                <a:latin typeface="Liberation Sans Narrow" pitchFamily="34" charset="0"/>
                <a:ea typeface="Liberation Sans Narrow" pitchFamily="34" charset="-122"/>
                <a:cs typeface="Liberation Sans Narrow" pitchFamily="34" charset="-120"/>
              </a:rPr>
              <a:t>3</a:t>
            </a:r>
            <a:endParaRPr lang="en-US" sz="844" dirty="0"/>
          </a:p>
        </p:txBody>
      </p:sp>
      <p:sp>
        <p:nvSpPr>
          <p:cNvPr id="15" name="Text 13"/>
          <p:cNvSpPr/>
          <p:nvPr/>
        </p:nvSpPr>
        <p:spPr>
          <a:xfrm>
            <a:off x="1035844" y="2216348"/>
            <a:ext cx="3378994" cy="310753"/>
          </a:xfrm>
          <a:prstGeom prst="rect">
            <a:avLst/>
          </a:prstGeom>
          <a:noFill/>
          <a:ln/>
        </p:spPr>
        <p:txBody>
          <a:bodyPr wrap="square" lIns="0" tIns="0" rIns="0" bIns="0" rtlCol="0" anchor="t"/>
          <a:lstStyle/>
          <a:p>
            <a:pPr algn="l" indent="0" marL="0">
              <a:lnSpc>
                <a:spcPts val="1223"/>
              </a:lnSpc>
              <a:buNone/>
            </a:pPr>
            <a:r>
              <a:rPr lang="en-US" sz="816" dirty="0">
                <a:solidFill>
                  <a:srgbClr val="33425C"/>
                </a:solidFill>
                <a:latin typeface="Carlito" pitchFamily="34" charset="0"/>
                <a:ea typeface="Carlito" pitchFamily="34" charset="-122"/>
                <a:cs typeface="Carlito" pitchFamily="34" charset="-120"/>
              </a:rPr>
              <a:t>Explain the butterfly diagram and the difference between technical and biological material cycles.</a:t>
            </a:r>
            <a:endParaRPr lang="en-US" sz="816" dirty="0"/>
          </a:p>
        </p:txBody>
      </p:sp>
      <p:sp>
        <p:nvSpPr>
          <p:cNvPr id="16" name="Text 14"/>
          <p:cNvSpPr/>
          <p:nvPr/>
        </p:nvSpPr>
        <p:spPr>
          <a:xfrm>
            <a:off x="4654153" y="2098477"/>
            <a:ext cx="3971925" cy="546497"/>
          </a:xfrm>
          <a:prstGeom prst="roundRect">
            <a:avLst>
              <a:gd name="adj" fmla="val 24401"/>
            </a:avLst>
          </a:prstGeom>
          <a:solidFill>
            <a:srgbClr val="FFFFFF"/>
          </a:solidFill>
          <a:ln w="7144">
            <a:solidFill>
              <a:srgbClr val="E2E8F2"/>
            </a:solidFill>
            <a:prstDash val="solid"/>
          </a:ln>
        </p:spPr>
        <p:txBody>
          <a:bodyPr wrap="square" rtlCol="0" anchor="ctr"/>
          <a:lstStyle/>
          <a:p>
            <a:pPr indent="0" marL="0">
              <a:buNone/>
            </a:pPr>
            <a:endParaRPr lang="en-US" dirty="0"/>
          </a:p>
        </p:txBody>
      </p:sp>
      <p:sp>
        <p:nvSpPr>
          <p:cNvPr id="17" name="Text 15"/>
          <p:cNvSpPr/>
          <p:nvPr/>
        </p:nvSpPr>
        <p:spPr>
          <a:xfrm>
            <a:off x="4786313" y="2216348"/>
            <a:ext cx="242888" cy="242888"/>
          </a:xfrm>
          <a:prstGeom prst="roundRect">
            <a:avLst>
              <a:gd name="adj" fmla="val 66667"/>
            </a:avLst>
          </a:prstGeom>
          <a:solidFill>
            <a:srgbClr val="D4A017">
              <a:alpha val="14000"/>
            </a:srgbClr>
          </a:solidFill>
          <a:ln/>
        </p:spPr>
        <p:txBody>
          <a:bodyPr wrap="square" rtlCol="0" anchor="ctr"/>
          <a:lstStyle/>
          <a:p>
            <a:pPr indent="0" marL="0">
              <a:buNone/>
            </a:pPr>
            <a:endParaRPr lang="en-US" dirty="0"/>
          </a:p>
        </p:txBody>
      </p:sp>
      <p:sp>
        <p:nvSpPr>
          <p:cNvPr id="18" name="Text 16"/>
          <p:cNvSpPr/>
          <p:nvPr/>
        </p:nvSpPr>
        <p:spPr>
          <a:xfrm>
            <a:off x="4786313" y="2216348"/>
            <a:ext cx="285750" cy="242888"/>
          </a:xfrm>
          <a:prstGeom prst="rect">
            <a:avLst/>
          </a:prstGeom>
          <a:noFill/>
          <a:ln/>
        </p:spPr>
        <p:txBody>
          <a:bodyPr wrap="none" lIns="0" tIns="0" rIns="0" bIns="0" rtlCol="0" anchor="ctr"/>
          <a:lstStyle/>
          <a:p>
            <a:pPr algn="ctr" indent="0" marL="0">
              <a:lnSpc>
                <a:spcPts val="1266"/>
              </a:lnSpc>
              <a:buNone/>
            </a:pPr>
            <a:r>
              <a:rPr lang="en-US" sz="844" b="1" dirty="0">
                <a:solidFill>
                  <a:srgbClr val="D4A017"/>
                </a:solidFill>
                <a:latin typeface="Liberation Sans Narrow" pitchFamily="34" charset="0"/>
                <a:ea typeface="Liberation Sans Narrow" pitchFamily="34" charset="-122"/>
                <a:cs typeface="Liberation Sans Narrow" pitchFamily="34" charset="-120"/>
              </a:rPr>
              <a:t>4</a:t>
            </a:r>
            <a:endParaRPr lang="en-US" sz="844" dirty="0"/>
          </a:p>
        </p:txBody>
      </p:sp>
      <p:sp>
        <p:nvSpPr>
          <p:cNvPr id="19" name="Text 17"/>
          <p:cNvSpPr/>
          <p:nvPr/>
        </p:nvSpPr>
        <p:spPr>
          <a:xfrm>
            <a:off x="5114925" y="2216348"/>
            <a:ext cx="3378994" cy="310753"/>
          </a:xfrm>
          <a:prstGeom prst="rect">
            <a:avLst/>
          </a:prstGeom>
          <a:noFill/>
          <a:ln/>
        </p:spPr>
        <p:txBody>
          <a:bodyPr wrap="square" lIns="0" tIns="0" rIns="0" bIns="0" rtlCol="0" anchor="t"/>
          <a:lstStyle/>
          <a:p>
            <a:pPr algn="l" indent="0" marL="0">
              <a:lnSpc>
                <a:spcPts val="1223"/>
              </a:lnSpc>
              <a:buNone/>
            </a:pPr>
            <a:r>
              <a:rPr lang="en-US" sz="816" dirty="0">
                <a:solidFill>
                  <a:srgbClr val="33425C"/>
                </a:solidFill>
                <a:latin typeface="Carlito" pitchFamily="34" charset="0"/>
                <a:ea typeface="Carlito" pitchFamily="34" charset="-122"/>
                <a:cs typeface="Carlito" pitchFamily="34" charset="-120"/>
              </a:rPr>
              <a:t>Identify at least three global drivers pushing businesses and governments toward circularity (resource scarcity, climate change, e-waste, populatio…</a:t>
            </a:r>
            <a:endParaRPr lang="en-US" sz="816" dirty="0"/>
          </a:p>
        </p:txBody>
      </p:sp>
      <p:sp>
        <p:nvSpPr>
          <p:cNvPr id="20" name="Text 18"/>
          <p:cNvSpPr/>
          <p:nvPr/>
        </p:nvSpPr>
        <p:spPr>
          <a:xfrm>
            <a:off x="575072" y="2752130"/>
            <a:ext cx="3971925" cy="546497"/>
          </a:xfrm>
          <a:prstGeom prst="roundRect">
            <a:avLst>
              <a:gd name="adj" fmla="val 24401"/>
            </a:avLst>
          </a:prstGeom>
          <a:solidFill>
            <a:srgbClr val="FFFFFF"/>
          </a:solidFill>
          <a:ln w="7144">
            <a:solidFill>
              <a:srgbClr val="E2E8F2"/>
            </a:solidFill>
            <a:prstDash val="solid"/>
          </a:ln>
        </p:spPr>
        <p:txBody>
          <a:bodyPr wrap="square" rtlCol="0" anchor="ctr"/>
          <a:lstStyle/>
          <a:p>
            <a:pPr indent="0" marL="0">
              <a:buNone/>
            </a:pPr>
            <a:endParaRPr lang="en-US" dirty="0"/>
          </a:p>
        </p:txBody>
      </p:sp>
      <p:sp>
        <p:nvSpPr>
          <p:cNvPr id="21" name="Text 19"/>
          <p:cNvSpPr/>
          <p:nvPr/>
        </p:nvSpPr>
        <p:spPr>
          <a:xfrm>
            <a:off x="707231" y="2870002"/>
            <a:ext cx="242888" cy="242888"/>
          </a:xfrm>
          <a:prstGeom prst="roundRect">
            <a:avLst>
              <a:gd name="adj" fmla="val 66667"/>
            </a:avLst>
          </a:prstGeom>
          <a:solidFill>
            <a:srgbClr val="D4A017">
              <a:alpha val="14000"/>
            </a:srgbClr>
          </a:solidFill>
          <a:ln/>
        </p:spPr>
        <p:txBody>
          <a:bodyPr wrap="square" rtlCol="0" anchor="ctr"/>
          <a:lstStyle/>
          <a:p>
            <a:pPr indent="0" marL="0">
              <a:buNone/>
            </a:pPr>
            <a:endParaRPr lang="en-US" dirty="0"/>
          </a:p>
        </p:txBody>
      </p:sp>
      <p:sp>
        <p:nvSpPr>
          <p:cNvPr id="22" name="Text 20"/>
          <p:cNvSpPr/>
          <p:nvPr/>
        </p:nvSpPr>
        <p:spPr>
          <a:xfrm>
            <a:off x="707231" y="2870002"/>
            <a:ext cx="285750" cy="242888"/>
          </a:xfrm>
          <a:prstGeom prst="rect">
            <a:avLst/>
          </a:prstGeom>
          <a:noFill/>
          <a:ln/>
        </p:spPr>
        <p:txBody>
          <a:bodyPr wrap="none" lIns="0" tIns="0" rIns="0" bIns="0" rtlCol="0" anchor="ctr"/>
          <a:lstStyle/>
          <a:p>
            <a:pPr algn="ctr" indent="0" marL="0">
              <a:lnSpc>
                <a:spcPts val="1266"/>
              </a:lnSpc>
              <a:buNone/>
            </a:pPr>
            <a:r>
              <a:rPr lang="en-US" sz="844" b="1" dirty="0">
                <a:solidFill>
                  <a:srgbClr val="D4A017"/>
                </a:solidFill>
                <a:latin typeface="Liberation Sans Narrow" pitchFamily="34" charset="0"/>
                <a:ea typeface="Liberation Sans Narrow" pitchFamily="34" charset="-122"/>
                <a:cs typeface="Liberation Sans Narrow" pitchFamily="34" charset="-120"/>
              </a:rPr>
              <a:t>5</a:t>
            </a:r>
            <a:endParaRPr lang="en-US" sz="844" dirty="0"/>
          </a:p>
        </p:txBody>
      </p:sp>
      <p:sp>
        <p:nvSpPr>
          <p:cNvPr id="23" name="Text 21"/>
          <p:cNvSpPr/>
          <p:nvPr/>
        </p:nvSpPr>
        <p:spPr>
          <a:xfrm>
            <a:off x="1035844" y="2870002"/>
            <a:ext cx="3378994" cy="310753"/>
          </a:xfrm>
          <a:prstGeom prst="rect">
            <a:avLst/>
          </a:prstGeom>
          <a:noFill/>
          <a:ln/>
        </p:spPr>
        <p:txBody>
          <a:bodyPr wrap="square" lIns="0" tIns="0" rIns="0" bIns="0" rtlCol="0" anchor="t"/>
          <a:lstStyle/>
          <a:p>
            <a:pPr algn="l" indent="0" marL="0">
              <a:lnSpc>
                <a:spcPts val="1223"/>
              </a:lnSpc>
              <a:buNone/>
            </a:pPr>
            <a:r>
              <a:rPr lang="en-US" sz="816" dirty="0">
                <a:solidFill>
                  <a:srgbClr val="33425C"/>
                </a:solidFill>
                <a:latin typeface="Carlito" pitchFamily="34" charset="0"/>
                <a:ea typeface="Carlito" pitchFamily="34" charset="-122"/>
                <a:cs typeface="Carlito" pitchFamily="34" charset="-120"/>
              </a:rPr>
              <a:t>Define Sustainable Materials Management (SMM) and explain how it differs from traditional waste management.</a:t>
            </a:r>
            <a:endParaRPr lang="en-US" sz="816" dirty="0"/>
          </a:p>
        </p:txBody>
      </p:sp>
      <p:sp>
        <p:nvSpPr>
          <p:cNvPr id="24" name="Text 22"/>
          <p:cNvSpPr/>
          <p:nvPr/>
        </p:nvSpPr>
        <p:spPr>
          <a:xfrm>
            <a:off x="4654153" y="2752130"/>
            <a:ext cx="3971925" cy="546497"/>
          </a:xfrm>
          <a:prstGeom prst="roundRect">
            <a:avLst>
              <a:gd name="adj" fmla="val 24401"/>
            </a:avLst>
          </a:prstGeom>
          <a:solidFill>
            <a:srgbClr val="FFFFFF"/>
          </a:solidFill>
          <a:ln w="7144">
            <a:solidFill>
              <a:srgbClr val="E2E8F2"/>
            </a:solidFill>
            <a:prstDash val="solid"/>
          </a:ln>
        </p:spPr>
        <p:txBody>
          <a:bodyPr wrap="square" rtlCol="0" anchor="ctr"/>
          <a:lstStyle/>
          <a:p>
            <a:pPr indent="0" marL="0">
              <a:buNone/>
            </a:pPr>
            <a:endParaRPr lang="en-US" dirty="0"/>
          </a:p>
        </p:txBody>
      </p:sp>
      <p:sp>
        <p:nvSpPr>
          <p:cNvPr id="25" name="Text 23"/>
          <p:cNvSpPr/>
          <p:nvPr/>
        </p:nvSpPr>
        <p:spPr>
          <a:xfrm>
            <a:off x="4786313" y="2870002"/>
            <a:ext cx="242888" cy="242888"/>
          </a:xfrm>
          <a:prstGeom prst="roundRect">
            <a:avLst>
              <a:gd name="adj" fmla="val 66667"/>
            </a:avLst>
          </a:prstGeom>
          <a:solidFill>
            <a:srgbClr val="D4A017">
              <a:alpha val="14000"/>
            </a:srgbClr>
          </a:solidFill>
          <a:ln/>
        </p:spPr>
        <p:txBody>
          <a:bodyPr wrap="square" rtlCol="0" anchor="ctr"/>
          <a:lstStyle/>
          <a:p>
            <a:pPr indent="0" marL="0">
              <a:buNone/>
            </a:pPr>
            <a:endParaRPr lang="en-US" dirty="0"/>
          </a:p>
        </p:txBody>
      </p:sp>
      <p:sp>
        <p:nvSpPr>
          <p:cNvPr id="26" name="Text 24"/>
          <p:cNvSpPr/>
          <p:nvPr/>
        </p:nvSpPr>
        <p:spPr>
          <a:xfrm>
            <a:off x="4786313" y="2870002"/>
            <a:ext cx="285750" cy="242888"/>
          </a:xfrm>
          <a:prstGeom prst="rect">
            <a:avLst/>
          </a:prstGeom>
          <a:noFill/>
          <a:ln/>
        </p:spPr>
        <p:txBody>
          <a:bodyPr wrap="none" lIns="0" tIns="0" rIns="0" bIns="0" rtlCol="0" anchor="ctr"/>
          <a:lstStyle/>
          <a:p>
            <a:pPr algn="ctr" indent="0" marL="0">
              <a:lnSpc>
                <a:spcPts val="1266"/>
              </a:lnSpc>
              <a:buNone/>
            </a:pPr>
            <a:r>
              <a:rPr lang="en-US" sz="844" b="1" dirty="0">
                <a:solidFill>
                  <a:srgbClr val="D4A017"/>
                </a:solidFill>
                <a:latin typeface="Liberation Sans Narrow" pitchFamily="34" charset="0"/>
                <a:ea typeface="Liberation Sans Narrow" pitchFamily="34" charset="-122"/>
                <a:cs typeface="Liberation Sans Narrow" pitchFamily="34" charset="-120"/>
              </a:rPr>
              <a:t>6</a:t>
            </a:r>
            <a:endParaRPr lang="en-US" sz="844" dirty="0"/>
          </a:p>
        </p:txBody>
      </p:sp>
      <p:sp>
        <p:nvSpPr>
          <p:cNvPr id="27" name="Text 25"/>
          <p:cNvSpPr/>
          <p:nvPr/>
        </p:nvSpPr>
        <p:spPr>
          <a:xfrm>
            <a:off x="5114925" y="2870002"/>
            <a:ext cx="3378994" cy="310753"/>
          </a:xfrm>
          <a:prstGeom prst="rect">
            <a:avLst/>
          </a:prstGeom>
          <a:noFill/>
          <a:ln/>
        </p:spPr>
        <p:txBody>
          <a:bodyPr wrap="square" lIns="0" tIns="0" rIns="0" bIns="0" rtlCol="0" anchor="t"/>
          <a:lstStyle/>
          <a:p>
            <a:pPr algn="l" indent="0" marL="0">
              <a:lnSpc>
                <a:spcPts val="1223"/>
              </a:lnSpc>
              <a:buNone/>
            </a:pPr>
            <a:r>
              <a:rPr lang="en-US" sz="816" dirty="0">
                <a:solidFill>
                  <a:srgbClr val="33425C"/>
                </a:solidFill>
                <a:latin typeface="Carlito" pitchFamily="34" charset="0"/>
                <a:ea typeface="Carlito" pitchFamily="34" charset="-122"/>
                <a:cs typeface="Carlito" pitchFamily="34" charset="-120"/>
              </a:rPr>
              <a:t>Apply life-cycle thinking to assess environmental and social impacts of materials from extraction to end-of-life.</a:t>
            </a:r>
            <a:endParaRPr lang="en-US" sz="816" dirty="0"/>
          </a:p>
        </p:txBody>
      </p:sp>
      <p:sp>
        <p:nvSpPr>
          <p:cNvPr id="28" name="Text 26"/>
          <p:cNvSpPr/>
          <p:nvPr/>
        </p:nvSpPr>
        <p:spPr>
          <a:xfrm>
            <a:off x="575072" y="3405783"/>
            <a:ext cx="3971925" cy="546497"/>
          </a:xfrm>
          <a:prstGeom prst="roundRect">
            <a:avLst>
              <a:gd name="adj" fmla="val 24401"/>
            </a:avLst>
          </a:prstGeom>
          <a:solidFill>
            <a:srgbClr val="FFFFFF"/>
          </a:solidFill>
          <a:ln w="7144">
            <a:solidFill>
              <a:srgbClr val="E2E8F2"/>
            </a:solidFill>
            <a:prstDash val="solid"/>
          </a:ln>
        </p:spPr>
        <p:txBody>
          <a:bodyPr wrap="square" rtlCol="0" anchor="ctr"/>
          <a:lstStyle/>
          <a:p>
            <a:pPr indent="0" marL="0">
              <a:buNone/>
            </a:pPr>
            <a:endParaRPr lang="en-US" dirty="0"/>
          </a:p>
        </p:txBody>
      </p:sp>
      <p:sp>
        <p:nvSpPr>
          <p:cNvPr id="29" name="Text 27"/>
          <p:cNvSpPr/>
          <p:nvPr/>
        </p:nvSpPr>
        <p:spPr>
          <a:xfrm>
            <a:off x="707231" y="3523655"/>
            <a:ext cx="242888" cy="242888"/>
          </a:xfrm>
          <a:prstGeom prst="roundRect">
            <a:avLst>
              <a:gd name="adj" fmla="val 66667"/>
            </a:avLst>
          </a:prstGeom>
          <a:solidFill>
            <a:srgbClr val="D4A017">
              <a:alpha val="14000"/>
            </a:srgbClr>
          </a:solidFill>
          <a:ln/>
        </p:spPr>
        <p:txBody>
          <a:bodyPr wrap="square" rtlCol="0" anchor="ctr"/>
          <a:lstStyle/>
          <a:p>
            <a:pPr indent="0" marL="0">
              <a:buNone/>
            </a:pPr>
            <a:endParaRPr lang="en-US" dirty="0"/>
          </a:p>
        </p:txBody>
      </p:sp>
      <p:sp>
        <p:nvSpPr>
          <p:cNvPr id="30" name="Text 28"/>
          <p:cNvSpPr/>
          <p:nvPr/>
        </p:nvSpPr>
        <p:spPr>
          <a:xfrm>
            <a:off x="707231" y="3523655"/>
            <a:ext cx="285750" cy="242888"/>
          </a:xfrm>
          <a:prstGeom prst="rect">
            <a:avLst/>
          </a:prstGeom>
          <a:noFill/>
          <a:ln/>
        </p:spPr>
        <p:txBody>
          <a:bodyPr wrap="none" lIns="0" tIns="0" rIns="0" bIns="0" rtlCol="0" anchor="ctr"/>
          <a:lstStyle/>
          <a:p>
            <a:pPr algn="ctr" indent="0" marL="0">
              <a:lnSpc>
                <a:spcPts val="1266"/>
              </a:lnSpc>
              <a:buNone/>
            </a:pPr>
            <a:r>
              <a:rPr lang="en-US" sz="844" b="1" dirty="0">
                <a:solidFill>
                  <a:srgbClr val="D4A017"/>
                </a:solidFill>
                <a:latin typeface="Liberation Sans Narrow" pitchFamily="34" charset="0"/>
                <a:ea typeface="Liberation Sans Narrow" pitchFamily="34" charset="-122"/>
                <a:cs typeface="Liberation Sans Narrow" pitchFamily="34" charset="-120"/>
              </a:rPr>
              <a:t>7</a:t>
            </a:r>
            <a:endParaRPr lang="en-US" sz="844" dirty="0"/>
          </a:p>
        </p:txBody>
      </p:sp>
      <p:sp>
        <p:nvSpPr>
          <p:cNvPr id="31" name="Text 29"/>
          <p:cNvSpPr/>
          <p:nvPr/>
        </p:nvSpPr>
        <p:spPr>
          <a:xfrm>
            <a:off x="1035844" y="3523655"/>
            <a:ext cx="3378994" cy="310753"/>
          </a:xfrm>
          <a:prstGeom prst="rect">
            <a:avLst/>
          </a:prstGeom>
          <a:noFill/>
          <a:ln/>
        </p:spPr>
        <p:txBody>
          <a:bodyPr wrap="square" lIns="0" tIns="0" rIns="0" bIns="0" rtlCol="0" anchor="t"/>
          <a:lstStyle/>
          <a:p>
            <a:pPr algn="l" indent="0" marL="0">
              <a:lnSpc>
                <a:spcPts val="1223"/>
              </a:lnSpc>
              <a:buNone/>
            </a:pPr>
            <a:r>
              <a:rPr lang="en-US" sz="816" dirty="0">
                <a:solidFill>
                  <a:srgbClr val="33425C"/>
                </a:solidFill>
                <a:latin typeface="Carlito" pitchFamily="34" charset="0"/>
                <a:ea typeface="Carlito" pitchFamily="34" charset="-122"/>
                <a:cs typeface="Carlito" pitchFamily="34" charset="-120"/>
              </a:rPr>
              <a:t>Conduct a basic material flow analysis (MFA) for a simple product or process.</a:t>
            </a:r>
            <a:endParaRPr lang="en-US" sz="816" dirty="0"/>
          </a:p>
        </p:txBody>
      </p:sp>
      <p:sp>
        <p:nvSpPr>
          <p:cNvPr id="32" name="Text 30"/>
          <p:cNvSpPr/>
          <p:nvPr/>
        </p:nvSpPr>
        <p:spPr>
          <a:xfrm>
            <a:off x="4654153" y="3405783"/>
            <a:ext cx="3971925" cy="546497"/>
          </a:xfrm>
          <a:prstGeom prst="roundRect">
            <a:avLst>
              <a:gd name="adj" fmla="val 24401"/>
            </a:avLst>
          </a:prstGeom>
          <a:solidFill>
            <a:srgbClr val="FFFFFF"/>
          </a:solidFill>
          <a:ln w="7144">
            <a:solidFill>
              <a:srgbClr val="E2E8F2"/>
            </a:solidFill>
            <a:prstDash val="solid"/>
          </a:ln>
        </p:spPr>
        <p:txBody>
          <a:bodyPr wrap="square" rtlCol="0" anchor="ctr"/>
          <a:lstStyle/>
          <a:p>
            <a:pPr indent="0" marL="0">
              <a:buNone/>
            </a:pPr>
            <a:endParaRPr lang="en-US" dirty="0"/>
          </a:p>
        </p:txBody>
      </p:sp>
      <p:sp>
        <p:nvSpPr>
          <p:cNvPr id="33" name="Text 31"/>
          <p:cNvSpPr/>
          <p:nvPr/>
        </p:nvSpPr>
        <p:spPr>
          <a:xfrm>
            <a:off x="4786313" y="3523655"/>
            <a:ext cx="242888" cy="242888"/>
          </a:xfrm>
          <a:prstGeom prst="roundRect">
            <a:avLst>
              <a:gd name="adj" fmla="val 66667"/>
            </a:avLst>
          </a:prstGeom>
          <a:solidFill>
            <a:srgbClr val="D4A017">
              <a:alpha val="14000"/>
            </a:srgbClr>
          </a:solidFill>
          <a:ln/>
        </p:spPr>
        <p:txBody>
          <a:bodyPr wrap="square" rtlCol="0" anchor="ctr"/>
          <a:lstStyle/>
          <a:p>
            <a:pPr indent="0" marL="0">
              <a:buNone/>
            </a:pPr>
            <a:endParaRPr lang="en-US" dirty="0"/>
          </a:p>
        </p:txBody>
      </p:sp>
      <p:sp>
        <p:nvSpPr>
          <p:cNvPr id="34" name="Text 32"/>
          <p:cNvSpPr/>
          <p:nvPr/>
        </p:nvSpPr>
        <p:spPr>
          <a:xfrm>
            <a:off x="4786313" y="3523655"/>
            <a:ext cx="285750" cy="242888"/>
          </a:xfrm>
          <a:prstGeom prst="rect">
            <a:avLst/>
          </a:prstGeom>
          <a:noFill/>
          <a:ln/>
        </p:spPr>
        <p:txBody>
          <a:bodyPr wrap="none" lIns="0" tIns="0" rIns="0" bIns="0" rtlCol="0" anchor="ctr"/>
          <a:lstStyle/>
          <a:p>
            <a:pPr algn="ctr" indent="0" marL="0">
              <a:lnSpc>
                <a:spcPts val="1266"/>
              </a:lnSpc>
              <a:buNone/>
            </a:pPr>
            <a:r>
              <a:rPr lang="en-US" sz="844" b="1" dirty="0">
                <a:solidFill>
                  <a:srgbClr val="D4A017"/>
                </a:solidFill>
                <a:latin typeface="Liberation Sans Narrow" pitchFamily="34" charset="0"/>
                <a:ea typeface="Liberation Sans Narrow" pitchFamily="34" charset="-122"/>
                <a:cs typeface="Liberation Sans Narrow" pitchFamily="34" charset="-120"/>
              </a:rPr>
              <a:t>8</a:t>
            </a:r>
            <a:endParaRPr lang="en-US" sz="844" dirty="0"/>
          </a:p>
        </p:txBody>
      </p:sp>
      <p:sp>
        <p:nvSpPr>
          <p:cNvPr id="35" name="Text 33"/>
          <p:cNvSpPr/>
          <p:nvPr/>
        </p:nvSpPr>
        <p:spPr>
          <a:xfrm>
            <a:off x="5114925" y="3523655"/>
            <a:ext cx="3378994" cy="310753"/>
          </a:xfrm>
          <a:prstGeom prst="rect">
            <a:avLst/>
          </a:prstGeom>
          <a:noFill/>
          <a:ln/>
        </p:spPr>
        <p:txBody>
          <a:bodyPr wrap="square" lIns="0" tIns="0" rIns="0" bIns="0" rtlCol="0" anchor="t"/>
          <a:lstStyle/>
          <a:p>
            <a:pPr algn="l" indent="0" marL="0">
              <a:lnSpc>
                <a:spcPts val="1223"/>
              </a:lnSpc>
              <a:buNone/>
            </a:pPr>
            <a:r>
              <a:rPr lang="en-US" sz="816" dirty="0">
                <a:solidFill>
                  <a:srgbClr val="33425C"/>
                </a:solidFill>
                <a:latin typeface="Carlito" pitchFamily="34" charset="0"/>
                <a:ea typeface="Carlito" pitchFamily="34" charset="-122"/>
                <a:cs typeface="Carlito" pitchFamily="34" charset="-120"/>
              </a:rPr>
              <a:t>Identify the environmental, economic, and social costs of unsustainable material use.</a:t>
            </a:r>
            <a:endParaRPr lang="en-US" sz="816" dirty="0"/>
          </a:p>
        </p:txBody>
      </p:sp>
    </p:spTree>
  </p:cSld>
  <p:clrMapOvr>
    <a:masterClrMapping/>
  </p:clrMapOvr>
  <p:transition spd="med" advTm="14000">
    <p:fade/>
  </p:transition>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0A192F"/>
        </a:solidFill>
      </p:bgPr>
    </p:bg>
    <p:spTree>
      <p:nvGrpSpPr>
        <p:cNvPr id="1" name=""/>
        <p:cNvGrpSpPr/>
        <p:nvPr/>
      </p:nvGrpSpPr>
      <p:grpSpPr>
        <a:xfrm>
          <a:off x="0" y="0"/>
          <a:ext cx="0" cy="0"/>
          <a:chOff x="0" y="0"/>
          <a:chExt cx="0" cy="0"/>
        </a:xfrm>
      </p:grpSpPr>
      <p:sp>
        <p:nvSpPr>
          <p:cNvPr id="2" name="Text 0"/>
          <p:cNvSpPr/>
          <p:nvPr/>
        </p:nvSpPr>
        <p:spPr>
          <a:xfrm>
            <a:off x="0" y="0"/>
            <a:ext cx="100013" cy="5143500"/>
          </a:xfrm>
          <a:prstGeom prst="rect">
            <a:avLst/>
          </a:prstGeom>
          <a:solidFill>
            <a:srgbClr val="D4A017"/>
          </a:solidFill>
          <a:ln/>
        </p:spPr>
        <p:txBody>
          <a:bodyPr wrap="square" rtlCol="0" anchor="ctr"/>
          <a:lstStyle/>
          <a:p>
            <a:pPr indent="0" marL="0">
              <a:buNone/>
            </a:pPr>
            <a:endParaRPr lang="en-US" dirty="0"/>
          </a:p>
        </p:txBody>
      </p:sp>
      <p:sp>
        <p:nvSpPr>
          <p:cNvPr id="3" name="Text 1"/>
          <p:cNvSpPr/>
          <p:nvPr/>
        </p:nvSpPr>
        <p:spPr>
          <a:xfrm>
            <a:off x="571500" y="442913"/>
            <a:ext cx="1341521" cy="125403"/>
          </a:xfrm>
          <a:prstGeom prst="rect">
            <a:avLst/>
          </a:prstGeom>
          <a:noFill/>
          <a:ln/>
        </p:spPr>
        <p:txBody>
          <a:bodyPr wrap="none" lIns="0" tIns="0" rIns="0" bIns="0" rtlCol="0" anchor="t"/>
          <a:lstStyle/>
          <a:p>
            <a:pPr algn="l" indent="0" marL="0">
              <a:lnSpc>
                <a:spcPts val="1181"/>
              </a:lnSpc>
              <a:buNone/>
            </a:pPr>
            <a:r>
              <a:rPr lang="en-US" sz="800" spc="225" kern="0" dirty="0">
                <a:solidFill>
                  <a:srgbClr val="D4A017"/>
                </a:solidFill>
                <a:latin typeface="Carlito" pitchFamily="34" charset="0"/>
                <a:ea typeface="Carlito" pitchFamily="34" charset="-122"/>
                <a:cs typeface="Carlito" pitchFamily="34" charset="-120"/>
              </a:rPr>
              <a:t>COURSE MAP</a:t>
            </a:r>
            <a:endParaRPr lang="en-US" sz="800" dirty="0"/>
          </a:p>
        </p:txBody>
      </p:sp>
      <p:sp>
        <p:nvSpPr>
          <p:cNvPr id="4" name="Text 2"/>
          <p:cNvSpPr/>
          <p:nvPr/>
        </p:nvSpPr>
        <p:spPr>
          <a:xfrm>
            <a:off x="571500" y="757238"/>
            <a:ext cx="2560515" cy="416624"/>
          </a:xfrm>
          <a:prstGeom prst="rect">
            <a:avLst/>
          </a:prstGeom>
          <a:noFill/>
          <a:ln/>
        </p:spPr>
        <p:txBody>
          <a:bodyPr wrap="none" lIns="0" tIns="0" rIns="0" bIns="0" rtlCol="0" anchor="t"/>
          <a:lstStyle/>
          <a:p>
            <a:pPr algn="l" indent="0" marL="0">
              <a:lnSpc>
                <a:spcPts val="3038"/>
              </a:lnSpc>
              <a:buNone/>
            </a:pPr>
            <a:r>
              <a:rPr lang="en-US" sz="2025" b="1" dirty="0">
                <a:solidFill>
                  <a:srgbClr val="F2F5F9"/>
                </a:solidFill>
                <a:latin typeface="Tinos" pitchFamily="34" charset="0"/>
                <a:ea typeface="Tinos" pitchFamily="34" charset="-122"/>
                <a:cs typeface="Tinos" pitchFamily="34" charset="-120"/>
              </a:rPr>
              <a:t>Your learning journey</a:t>
            </a:r>
            <a:endParaRPr lang="en-US" sz="2025" dirty="0"/>
          </a:p>
        </p:txBody>
      </p:sp>
      <p:sp>
        <p:nvSpPr>
          <p:cNvPr id="5" name="Shape 3"/>
          <p:cNvSpPr/>
          <p:nvPr/>
        </p:nvSpPr>
        <p:spPr>
          <a:xfrm>
            <a:off x="571500" y="1771650"/>
            <a:ext cx="7715250" cy="0"/>
          </a:xfrm>
          <a:prstGeom prst="line">
            <a:avLst/>
          </a:prstGeom>
          <a:noFill/>
          <a:ln w="7144">
            <a:solidFill>
              <a:srgbClr val="9FB3CE"/>
            </a:solidFill>
            <a:prstDash val="solid"/>
          </a:ln>
        </p:spPr>
      </p:sp>
      <p:sp>
        <p:nvSpPr>
          <p:cNvPr id="6" name="Text 4"/>
          <p:cNvSpPr/>
          <p:nvPr/>
        </p:nvSpPr>
        <p:spPr>
          <a:xfrm>
            <a:off x="571500" y="1378744"/>
            <a:ext cx="314325" cy="314325"/>
          </a:xfrm>
          <a:prstGeom prst="roundRect">
            <a:avLst>
              <a:gd name="adj" fmla="val 36364"/>
            </a:avLst>
          </a:prstGeom>
          <a:solidFill>
            <a:srgbClr val="D4A017">
              <a:alpha val="16000"/>
            </a:srgbClr>
          </a:solidFill>
          <a:ln/>
        </p:spPr>
        <p:txBody>
          <a:bodyPr wrap="square" rtlCol="0" anchor="ctr"/>
          <a:lstStyle/>
          <a:p>
            <a:pPr indent="0" marL="0">
              <a:buNone/>
            </a:pPr>
            <a:endParaRPr lang="en-US" dirty="0"/>
          </a:p>
        </p:txBody>
      </p:sp>
      <p:sp>
        <p:nvSpPr>
          <p:cNvPr id="7" name="Text 5"/>
          <p:cNvSpPr/>
          <p:nvPr/>
        </p:nvSpPr>
        <p:spPr>
          <a:xfrm>
            <a:off x="571500" y="1378744"/>
            <a:ext cx="371475" cy="314325"/>
          </a:xfrm>
          <a:prstGeom prst="rect">
            <a:avLst/>
          </a:prstGeom>
          <a:noFill/>
          <a:ln/>
        </p:spPr>
        <p:txBody>
          <a:bodyPr wrap="none" lIns="0" tIns="0" rIns="0" bIns="0" rtlCol="0" anchor="ctr"/>
          <a:lstStyle/>
          <a:p>
            <a:pPr algn="ctr" indent="0" marL="0">
              <a:lnSpc>
                <a:spcPts val="1434"/>
              </a:lnSpc>
              <a:buNone/>
            </a:pPr>
            <a:r>
              <a:rPr lang="en-US" sz="956" b="1" dirty="0">
                <a:solidFill>
                  <a:srgbClr val="E9C46A"/>
                </a:solidFill>
                <a:latin typeface="Liberation Sans Narrow" pitchFamily="34" charset="0"/>
                <a:ea typeface="Liberation Sans Narrow" pitchFamily="34" charset="-122"/>
                <a:cs typeface="Liberation Sans Narrow" pitchFamily="34" charset="-120"/>
              </a:rPr>
              <a:t>01</a:t>
            </a:r>
            <a:endParaRPr lang="en-US" sz="956" dirty="0"/>
          </a:p>
        </p:txBody>
      </p:sp>
      <p:sp>
        <p:nvSpPr>
          <p:cNvPr id="8" name="Text 6"/>
          <p:cNvSpPr/>
          <p:nvPr/>
        </p:nvSpPr>
        <p:spPr>
          <a:xfrm>
            <a:off x="1000125" y="1378744"/>
            <a:ext cx="2270453" cy="163663"/>
          </a:xfrm>
          <a:prstGeom prst="rect">
            <a:avLst/>
          </a:prstGeom>
          <a:noFill/>
          <a:ln/>
        </p:spPr>
        <p:txBody>
          <a:bodyPr wrap="square" lIns="0" tIns="0" rIns="0" bIns="0" rtlCol="0" anchor="t">
            <a:normAutofit/>
          </a:bodyPr>
          <a:lstStyle/>
          <a:p>
            <a:pPr algn="l" indent="0" marL="0">
              <a:lnSpc>
                <a:spcPts val="1392"/>
              </a:lnSpc>
              <a:buNone/>
            </a:pPr>
            <a:r>
              <a:rPr lang="en-US" sz="928" dirty="0">
                <a:solidFill>
                  <a:srgbClr val="F2F5F9"/>
                </a:solidFill>
                <a:latin typeface="Carlito" pitchFamily="34" charset="0"/>
                <a:ea typeface="Carlito" pitchFamily="34" charset="-122"/>
                <a:cs typeface="Carlito" pitchFamily="34" charset="-120"/>
              </a:rPr>
              <a:t>Foundations of the Circular Economy</a:t>
            </a:r>
            <a:endParaRPr lang="en-US" sz="928" dirty="0"/>
          </a:p>
        </p:txBody>
      </p:sp>
      <p:sp>
        <p:nvSpPr>
          <p:cNvPr id="9" name="Text 7"/>
          <p:cNvSpPr/>
          <p:nvPr/>
        </p:nvSpPr>
        <p:spPr>
          <a:xfrm>
            <a:off x="1000125" y="1569839"/>
            <a:ext cx="2207385" cy="133945"/>
          </a:xfrm>
          <a:prstGeom prst="rect">
            <a:avLst/>
          </a:prstGeom>
          <a:noFill/>
          <a:ln/>
        </p:spPr>
        <p:txBody>
          <a:bodyPr wrap="none" lIns="0" tIns="0" rIns="0" bIns="0" rtlCol="0" anchor="t"/>
          <a:lstStyle/>
          <a:p>
            <a:pPr algn="l" indent="0" marL="0">
              <a:lnSpc>
                <a:spcPts val="1055"/>
              </a:lnSpc>
              <a:buNone/>
            </a:pPr>
            <a:r>
              <a:rPr lang="en-US" sz="800" dirty="0">
                <a:solidFill>
                  <a:srgbClr val="9FB3CE"/>
                </a:solidFill>
                <a:latin typeface="Liberation Sans Narrow" pitchFamily="34" charset="0"/>
                <a:ea typeface="Liberation Sans Narrow" pitchFamily="34" charset="-122"/>
                <a:cs typeface="Liberation Sans Narrow" pitchFamily="34" charset="-120"/>
              </a:rPr>
              <a:t>7 lessons · 23m</a:t>
            </a:r>
            <a:endParaRPr lang="en-US" sz="800" dirty="0"/>
          </a:p>
        </p:txBody>
      </p:sp>
      <p:sp>
        <p:nvSpPr>
          <p:cNvPr id="10" name="Shape 8"/>
          <p:cNvSpPr/>
          <p:nvPr/>
        </p:nvSpPr>
        <p:spPr>
          <a:xfrm>
            <a:off x="571500" y="2232422"/>
            <a:ext cx="7715250" cy="0"/>
          </a:xfrm>
          <a:prstGeom prst="line">
            <a:avLst/>
          </a:prstGeom>
          <a:noFill/>
          <a:ln w="7144">
            <a:solidFill>
              <a:srgbClr val="9FB3CE"/>
            </a:solidFill>
            <a:prstDash val="solid"/>
          </a:ln>
        </p:spPr>
      </p:sp>
      <p:sp>
        <p:nvSpPr>
          <p:cNvPr id="11" name="Text 9"/>
          <p:cNvSpPr/>
          <p:nvPr/>
        </p:nvSpPr>
        <p:spPr>
          <a:xfrm>
            <a:off x="571500" y="1839516"/>
            <a:ext cx="314325" cy="314325"/>
          </a:xfrm>
          <a:prstGeom prst="roundRect">
            <a:avLst>
              <a:gd name="adj" fmla="val 36364"/>
            </a:avLst>
          </a:prstGeom>
          <a:solidFill>
            <a:srgbClr val="D4A017">
              <a:alpha val="16000"/>
            </a:srgbClr>
          </a:solidFill>
          <a:ln/>
        </p:spPr>
        <p:txBody>
          <a:bodyPr wrap="square" rtlCol="0" anchor="ctr"/>
          <a:lstStyle/>
          <a:p>
            <a:pPr indent="0" marL="0">
              <a:buNone/>
            </a:pPr>
            <a:endParaRPr lang="en-US" dirty="0"/>
          </a:p>
        </p:txBody>
      </p:sp>
      <p:sp>
        <p:nvSpPr>
          <p:cNvPr id="12" name="Text 10"/>
          <p:cNvSpPr/>
          <p:nvPr/>
        </p:nvSpPr>
        <p:spPr>
          <a:xfrm>
            <a:off x="571500" y="1839516"/>
            <a:ext cx="371475" cy="314325"/>
          </a:xfrm>
          <a:prstGeom prst="rect">
            <a:avLst/>
          </a:prstGeom>
          <a:noFill/>
          <a:ln/>
        </p:spPr>
        <p:txBody>
          <a:bodyPr wrap="none" lIns="0" tIns="0" rIns="0" bIns="0" rtlCol="0" anchor="ctr"/>
          <a:lstStyle/>
          <a:p>
            <a:pPr algn="ctr" indent="0" marL="0">
              <a:lnSpc>
                <a:spcPts val="1434"/>
              </a:lnSpc>
              <a:buNone/>
            </a:pPr>
            <a:r>
              <a:rPr lang="en-US" sz="956" b="1" dirty="0">
                <a:solidFill>
                  <a:srgbClr val="E9C46A"/>
                </a:solidFill>
                <a:latin typeface="Liberation Sans Narrow" pitchFamily="34" charset="0"/>
                <a:ea typeface="Liberation Sans Narrow" pitchFamily="34" charset="-122"/>
                <a:cs typeface="Liberation Sans Narrow" pitchFamily="34" charset="-120"/>
              </a:rPr>
              <a:t>02</a:t>
            </a:r>
            <a:endParaRPr lang="en-US" sz="956" dirty="0"/>
          </a:p>
        </p:txBody>
      </p:sp>
      <p:sp>
        <p:nvSpPr>
          <p:cNvPr id="13" name="Text 11"/>
          <p:cNvSpPr/>
          <p:nvPr/>
        </p:nvSpPr>
        <p:spPr>
          <a:xfrm>
            <a:off x="1000125" y="1839516"/>
            <a:ext cx="3209330" cy="163663"/>
          </a:xfrm>
          <a:prstGeom prst="rect">
            <a:avLst/>
          </a:prstGeom>
          <a:noFill/>
          <a:ln/>
        </p:spPr>
        <p:txBody>
          <a:bodyPr wrap="square" lIns="0" tIns="0" rIns="0" bIns="0" rtlCol="0" anchor="t">
            <a:normAutofit/>
          </a:bodyPr>
          <a:lstStyle/>
          <a:p>
            <a:pPr algn="l" indent="0" marL="0">
              <a:lnSpc>
                <a:spcPts val="1392"/>
              </a:lnSpc>
              <a:buNone/>
            </a:pPr>
            <a:r>
              <a:rPr lang="en-US" sz="928" dirty="0">
                <a:solidFill>
                  <a:srgbClr val="F2F5F9"/>
                </a:solidFill>
                <a:latin typeface="Carlito" pitchFamily="34" charset="0"/>
                <a:ea typeface="Carlito" pitchFamily="34" charset="-122"/>
                <a:cs typeface="Carlito" pitchFamily="34" charset="-120"/>
              </a:rPr>
              <a:t>Understanding Sustainable Materials Management (SMM)</a:t>
            </a:r>
            <a:endParaRPr lang="en-US" sz="928" dirty="0"/>
          </a:p>
        </p:txBody>
      </p:sp>
      <p:sp>
        <p:nvSpPr>
          <p:cNvPr id="14" name="Text 12"/>
          <p:cNvSpPr/>
          <p:nvPr/>
        </p:nvSpPr>
        <p:spPr>
          <a:xfrm>
            <a:off x="1000125" y="2030611"/>
            <a:ext cx="3369796" cy="133945"/>
          </a:xfrm>
          <a:prstGeom prst="rect">
            <a:avLst/>
          </a:prstGeom>
          <a:noFill/>
          <a:ln/>
        </p:spPr>
        <p:txBody>
          <a:bodyPr wrap="none" lIns="0" tIns="0" rIns="0" bIns="0" rtlCol="0" anchor="t"/>
          <a:lstStyle/>
          <a:p>
            <a:pPr algn="l" indent="0" marL="0">
              <a:lnSpc>
                <a:spcPts val="1055"/>
              </a:lnSpc>
              <a:buNone/>
            </a:pPr>
            <a:r>
              <a:rPr lang="en-US" sz="800" dirty="0">
                <a:solidFill>
                  <a:srgbClr val="9FB3CE"/>
                </a:solidFill>
                <a:latin typeface="Liberation Sans Narrow" pitchFamily="34" charset="0"/>
                <a:ea typeface="Liberation Sans Narrow" pitchFamily="34" charset="-122"/>
                <a:cs typeface="Liberation Sans Narrow" pitchFamily="34" charset="-120"/>
              </a:rPr>
              <a:t>7 lessons · 15m</a:t>
            </a:r>
            <a:endParaRPr lang="en-US" sz="800" dirty="0"/>
          </a:p>
        </p:txBody>
      </p:sp>
      <p:sp>
        <p:nvSpPr>
          <p:cNvPr id="15" name="Shape 13"/>
          <p:cNvSpPr/>
          <p:nvPr/>
        </p:nvSpPr>
        <p:spPr>
          <a:xfrm>
            <a:off x="571500" y="2693194"/>
            <a:ext cx="7715250" cy="0"/>
          </a:xfrm>
          <a:prstGeom prst="line">
            <a:avLst/>
          </a:prstGeom>
          <a:noFill/>
          <a:ln w="7144">
            <a:solidFill>
              <a:srgbClr val="9FB3CE"/>
            </a:solidFill>
            <a:prstDash val="solid"/>
          </a:ln>
        </p:spPr>
      </p:sp>
      <p:sp>
        <p:nvSpPr>
          <p:cNvPr id="16" name="Text 14"/>
          <p:cNvSpPr/>
          <p:nvPr/>
        </p:nvSpPr>
        <p:spPr>
          <a:xfrm>
            <a:off x="571500" y="2300288"/>
            <a:ext cx="314325" cy="314325"/>
          </a:xfrm>
          <a:prstGeom prst="roundRect">
            <a:avLst>
              <a:gd name="adj" fmla="val 36364"/>
            </a:avLst>
          </a:prstGeom>
          <a:solidFill>
            <a:srgbClr val="D4A017">
              <a:alpha val="16000"/>
            </a:srgbClr>
          </a:solidFill>
          <a:ln/>
        </p:spPr>
        <p:txBody>
          <a:bodyPr wrap="square" rtlCol="0" anchor="ctr"/>
          <a:lstStyle/>
          <a:p>
            <a:pPr indent="0" marL="0">
              <a:buNone/>
            </a:pPr>
            <a:endParaRPr lang="en-US" dirty="0"/>
          </a:p>
        </p:txBody>
      </p:sp>
      <p:sp>
        <p:nvSpPr>
          <p:cNvPr id="17" name="Text 15"/>
          <p:cNvSpPr/>
          <p:nvPr/>
        </p:nvSpPr>
        <p:spPr>
          <a:xfrm>
            <a:off x="571500" y="2300288"/>
            <a:ext cx="371475" cy="314325"/>
          </a:xfrm>
          <a:prstGeom prst="rect">
            <a:avLst/>
          </a:prstGeom>
          <a:noFill/>
          <a:ln/>
        </p:spPr>
        <p:txBody>
          <a:bodyPr wrap="none" lIns="0" tIns="0" rIns="0" bIns="0" rtlCol="0" anchor="ctr"/>
          <a:lstStyle/>
          <a:p>
            <a:pPr algn="ctr" indent="0" marL="0">
              <a:lnSpc>
                <a:spcPts val="1434"/>
              </a:lnSpc>
              <a:buNone/>
            </a:pPr>
            <a:r>
              <a:rPr lang="en-US" sz="956" b="1" dirty="0">
                <a:solidFill>
                  <a:srgbClr val="E9C46A"/>
                </a:solidFill>
                <a:latin typeface="Liberation Sans Narrow" pitchFamily="34" charset="0"/>
                <a:ea typeface="Liberation Sans Narrow" pitchFamily="34" charset="-122"/>
                <a:cs typeface="Liberation Sans Narrow" pitchFamily="34" charset="-120"/>
              </a:rPr>
              <a:t>03</a:t>
            </a:r>
            <a:endParaRPr lang="en-US" sz="956" dirty="0"/>
          </a:p>
        </p:txBody>
      </p:sp>
      <p:sp>
        <p:nvSpPr>
          <p:cNvPr id="18" name="Text 16"/>
          <p:cNvSpPr/>
          <p:nvPr/>
        </p:nvSpPr>
        <p:spPr>
          <a:xfrm>
            <a:off x="1000125" y="2300288"/>
            <a:ext cx="2511555" cy="163663"/>
          </a:xfrm>
          <a:prstGeom prst="rect">
            <a:avLst/>
          </a:prstGeom>
          <a:noFill/>
          <a:ln/>
        </p:spPr>
        <p:txBody>
          <a:bodyPr wrap="square" lIns="0" tIns="0" rIns="0" bIns="0" rtlCol="0" anchor="t">
            <a:normAutofit/>
          </a:bodyPr>
          <a:lstStyle/>
          <a:p>
            <a:pPr algn="l" indent="0" marL="0">
              <a:lnSpc>
                <a:spcPts val="1392"/>
              </a:lnSpc>
              <a:buNone/>
            </a:pPr>
            <a:r>
              <a:rPr lang="en-US" sz="928" dirty="0">
                <a:solidFill>
                  <a:srgbClr val="F2F5F9"/>
                </a:solidFill>
                <a:latin typeface="Carlito" pitchFamily="34" charset="0"/>
                <a:ea typeface="Carlito" pitchFamily="34" charset="-122"/>
                <a:cs typeface="Carlito" pitchFamily="34" charset="-120"/>
              </a:rPr>
              <a:t>Circular Business Models &amp; Value Chains</a:t>
            </a:r>
            <a:endParaRPr lang="en-US" sz="928" dirty="0"/>
          </a:p>
        </p:txBody>
      </p:sp>
      <p:sp>
        <p:nvSpPr>
          <p:cNvPr id="19" name="Text 17"/>
          <p:cNvSpPr/>
          <p:nvPr/>
        </p:nvSpPr>
        <p:spPr>
          <a:xfrm>
            <a:off x="1000125" y="2491383"/>
            <a:ext cx="2441790" cy="133945"/>
          </a:xfrm>
          <a:prstGeom prst="rect">
            <a:avLst/>
          </a:prstGeom>
          <a:noFill/>
          <a:ln/>
        </p:spPr>
        <p:txBody>
          <a:bodyPr wrap="none" lIns="0" tIns="0" rIns="0" bIns="0" rtlCol="0" anchor="t"/>
          <a:lstStyle/>
          <a:p>
            <a:pPr algn="l" indent="0" marL="0">
              <a:lnSpc>
                <a:spcPts val="1055"/>
              </a:lnSpc>
              <a:buNone/>
            </a:pPr>
            <a:r>
              <a:rPr lang="en-US" sz="800" dirty="0">
                <a:solidFill>
                  <a:srgbClr val="9FB3CE"/>
                </a:solidFill>
                <a:latin typeface="Liberation Sans Narrow" pitchFamily="34" charset="0"/>
                <a:ea typeface="Liberation Sans Narrow" pitchFamily="34" charset="-122"/>
                <a:cs typeface="Liberation Sans Narrow" pitchFamily="34" charset="-120"/>
              </a:rPr>
              <a:t>8 lessons · 17m</a:t>
            </a:r>
            <a:endParaRPr lang="en-US" sz="800" dirty="0"/>
          </a:p>
        </p:txBody>
      </p:sp>
      <p:sp>
        <p:nvSpPr>
          <p:cNvPr id="20" name="Shape 18"/>
          <p:cNvSpPr/>
          <p:nvPr/>
        </p:nvSpPr>
        <p:spPr>
          <a:xfrm>
            <a:off x="571500" y="3153966"/>
            <a:ext cx="7715250" cy="0"/>
          </a:xfrm>
          <a:prstGeom prst="line">
            <a:avLst/>
          </a:prstGeom>
          <a:noFill/>
          <a:ln w="7144">
            <a:solidFill>
              <a:srgbClr val="9FB3CE"/>
            </a:solidFill>
            <a:prstDash val="solid"/>
          </a:ln>
        </p:spPr>
      </p:sp>
      <p:sp>
        <p:nvSpPr>
          <p:cNvPr id="21" name="Text 19"/>
          <p:cNvSpPr/>
          <p:nvPr/>
        </p:nvSpPr>
        <p:spPr>
          <a:xfrm>
            <a:off x="571500" y="2761059"/>
            <a:ext cx="314325" cy="314325"/>
          </a:xfrm>
          <a:prstGeom prst="roundRect">
            <a:avLst>
              <a:gd name="adj" fmla="val 36364"/>
            </a:avLst>
          </a:prstGeom>
          <a:solidFill>
            <a:srgbClr val="D4A017">
              <a:alpha val="16000"/>
            </a:srgbClr>
          </a:solidFill>
          <a:ln/>
        </p:spPr>
        <p:txBody>
          <a:bodyPr wrap="square" rtlCol="0" anchor="ctr"/>
          <a:lstStyle/>
          <a:p>
            <a:pPr indent="0" marL="0">
              <a:buNone/>
            </a:pPr>
            <a:endParaRPr lang="en-US" dirty="0"/>
          </a:p>
        </p:txBody>
      </p:sp>
      <p:sp>
        <p:nvSpPr>
          <p:cNvPr id="22" name="Text 20"/>
          <p:cNvSpPr/>
          <p:nvPr/>
        </p:nvSpPr>
        <p:spPr>
          <a:xfrm>
            <a:off x="571500" y="2761059"/>
            <a:ext cx="371475" cy="314325"/>
          </a:xfrm>
          <a:prstGeom prst="rect">
            <a:avLst/>
          </a:prstGeom>
          <a:noFill/>
          <a:ln/>
        </p:spPr>
        <p:txBody>
          <a:bodyPr wrap="none" lIns="0" tIns="0" rIns="0" bIns="0" rtlCol="0" anchor="ctr"/>
          <a:lstStyle/>
          <a:p>
            <a:pPr algn="ctr" indent="0" marL="0">
              <a:lnSpc>
                <a:spcPts val="1434"/>
              </a:lnSpc>
              <a:buNone/>
            </a:pPr>
            <a:r>
              <a:rPr lang="en-US" sz="956" b="1" dirty="0">
                <a:solidFill>
                  <a:srgbClr val="E9C46A"/>
                </a:solidFill>
                <a:latin typeface="Liberation Sans Narrow" pitchFamily="34" charset="0"/>
                <a:ea typeface="Liberation Sans Narrow" pitchFamily="34" charset="-122"/>
                <a:cs typeface="Liberation Sans Narrow" pitchFamily="34" charset="-120"/>
              </a:rPr>
              <a:t>04</a:t>
            </a:r>
            <a:endParaRPr lang="en-US" sz="956" dirty="0"/>
          </a:p>
        </p:txBody>
      </p:sp>
      <p:sp>
        <p:nvSpPr>
          <p:cNvPr id="23" name="Text 21"/>
          <p:cNvSpPr/>
          <p:nvPr/>
        </p:nvSpPr>
        <p:spPr>
          <a:xfrm>
            <a:off x="1000125" y="2761059"/>
            <a:ext cx="1591873" cy="163663"/>
          </a:xfrm>
          <a:prstGeom prst="rect">
            <a:avLst/>
          </a:prstGeom>
          <a:noFill/>
          <a:ln/>
        </p:spPr>
        <p:txBody>
          <a:bodyPr wrap="square" lIns="0" tIns="0" rIns="0" bIns="0" rtlCol="0" anchor="t">
            <a:normAutofit/>
          </a:bodyPr>
          <a:lstStyle/>
          <a:p>
            <a:pPr algn="l" indent="0" marL="0">
              <a:lnSpc>
                <a:spcPts val="1392"/>
              </a:lnSpc>
              <a:buNone/>
            </a:pPr>
            <a:r>
              <a:rPr lang="en-US" sz="928" dirty="0">
                <a:solidFill>
                  <a:srgbClr val="F2F5F9"/>
                </a:solidFill>
                <a:latin typeface="Carlito" pitchFamily="34" charset="0"/>
                <a:ea typeface="Carlito" pitchFamily="34" charset="-122"/>
                <a:cs typeface="Carlito" pitchFamily="34" charset="-120"/>
              </a:rPr>
              <a:t>Circular Design Strategies</a:t>
            </a:r>
            <a:endParaRPr lang="en-US" sz="928" dirty="0"/>
          </a:p>
        </p:txBody>
      </p:sp>
      <p:sp>
        <p:nvSpPr>
          <p:cNvPr id="24" name="Text 22"/>
          <p:cNvSpPr/>
          <p:nvPr/>
        </p:nvSpPr>
        <p:spPr>
          <a:xfrm>
            <a:off x="1000125" y="2952155"/>
            <a:ext cx="1547654" cy="133945"/>
          </a:xfrm>
          <a:prstGeom prst="rect">
            <a:avLst/>
          </a:prstGeom>
          <a:noFill/>
          <a:ln/>
        </p:spPr>
        <p:txBody>
          <a:bodyPr wrap="none" lIns="0" tIns="0" rIns="0" bIns="0" rtlCol="0" anchor="t"/>
          <a:lstStyle/>
          <a:p>
            <a:pPr algn="l" indent="0" marL="0">
              <a:lnSpc>
                <a:spcPts val="1055"/>
              </a:lnSpc>
              <a:buNone/>
            </a:pPr>
            <a:r>
              <a:rPr lang="en-US" sz="800" dirty="0">
                <a:solidFill>
                  <a:srgbClr val="9FB3CE"/>
                </a:solidFill>
                <a:latin typeface="Liberation Sans Narrow" pitchFamily="34" charset="0"/>
                <a:ea typeface="Liberation Sans Narrow" pitchFamily="34" charset="-122"/>
                <a:cs typeface="Liberation Sans Narrow" pitchFamily="34" charset="-120"/>
              </a:rPr>
              <a:t>6 lessons · 12m</a:t>
            </a:r>
            <a:endParaRPr lang="en-US" sz="800" dirty="0"/>
          </a:p>
        </p:txBody>
      </p:sp>
      <p:sp>
        <p:nvSpPr>
          <p:cNvPr id="25" name="Shape 23"/>
          <p:cNvSpPr/>
          <p:nvPr/>
        </p:nvSpPr>
        <p:spPr>
          <a:xfrm>
            <a:off x="571500" y="3614738"/>
            <a:ext cx="7715250" cy="0"/>
          </a:xfrm>
          <a:prstGeom prst="line">
            <a:avLst/>
          </a:prstGeom>
          <a:noFill/>
          <a:ln w="7144">
            <a:solidFill>
              <a:srgbClr val="9FB3CE"/>
            </a:solidFill>
            <a:prstDash val="solid"/>
          </a:ln>
        </p:spPr>
      </p:sp>
      <p:sp>
        <p:nvSpPr>
          <p:cNvPr id="26" name="Text 24"/>
          <p:cNvSpPr/>
          <p:nvPr/>
        </p:nvSpPr>
        <p:spPr>
          <a:xfrm>
            <a:off x="571500" y="3221831"/>
            <a:ext cx="314325" cy="314325"/>
          </a:xfrm>
          <a:prstGeom prst="roundRect">
            <a:avLst>
              <a:gd name="adj" fmla="val 36364"/>
            </a:avLst>
          </a:prstGeom>
          <a:solidFill>
            <a:srgbClr val="D4A017">
              <a:alpha val="16000"/>
            </a:srgbClr>
          </a:solidFill>
          <a:ln/>
        </p:spPr>
        <p:txBody>
          <a:bodyPr wrap="square" rtlCol="0" anchor="ctr"/>
          <a:lstStyle/>
          <a:p>
            <a:pPr indent="0" marL="0">
              <a:buNone/>
            </a:pPr>
            <a:endParaRPr lang="en-US" dirty="0"/>
          </a:p>
        </p:txBody>
      </p:sp>
      <p:sp>
        <p:nvSpPr>
          <p:cNvPr id="27" name="Text 25"/>
          <p:cNvSpPr/>
          <p:nvPr/>
        </p:nvSpPr>
        <p:spPr>
          <a:xfrm>
            <a:off x="571500" y="3221831"/>
            <a:ext cx="371475" cy="314325"/>
          </a:xfrm>
          <a:prstGeom prst="rect">
            <a:avLst/>
          </a:prstGeom>
          <a:noFill/>
          <a:ln/>
        </p:spPr>
        <p:txBody>
          <a:bodyPr wrap="none" lIns="0" tIns="0" rIns="0" bIns="0" rtlCol="0" anchor="ctr"/>
          <a:lstStyle/>
          <a:p>
            <a:pPr algn="ctr" indent="0" marL="0">
              <a:lnSpc>
                <a:spcPts val="1434"/>
              </a:lnSpc>
              <a:buNone/>
            </a:pPr>
            <a:r>
              <a:rPr lang="en-US" sz="956" b="1" dirty="0">
                <a:solidFill>
                  <a:srgbClr val="E9C46A"/>
                </a:solidFill>
                <a:latin typeface="Liberation Sans Narrow" pitchFamily="34" charset="0"/>
                <a:ea typeface="Liberation Sans Narrow" pitchFamily="34" charset="-122"/>
                <a:cs typeface="Liberation Sans Narrow" pitchFamily="34" charset="-120"/>
              </a:rPr>
              <a:t>05</a:t>
            </a:r>
            <a:endParaRPr lang="en-US" sz="956" dirty="0"/>
          </a:p>
        </p:txBody>
      </p:sp>
      <p:sp>
        <p:nvSpPr>
          <p:cNvPr id="28" name="Text 26"/>
          <p:cNvSpPr/>
          <p:nvPr/>
        </p:nvSpPr>
        <p:spPr>
          <a:xfrm>
            <a:off x="1000125" y="3221831"/>
            <a:ext cx="3207374" cy="163663"/>
          </a:xfrm>
          <a:prstGeom prst="rect">
            <a:avLst/>
          </a:prstGeom>
          <a:noFill/>
          <a:ln/>
        </p:spPr>
        <p:txBody>
          <a:bodyPr wrap="square" lIns="0" tIns="0" rIns="0" bIns="0" rtlCol="0" anchor="t">
            <a:normAutofit/>
          </a:bodyPr>
          <a:lstStyle/>
          <a:p>
            <a:pPr algn="l" indent="0" marL="0">
              <a:lnSpc>
                <a:spcPts val="1392"/>
              </a:lnSpc>
              <a:buNone/>
            </a:pPr>
            <a:r>
              <a:rPr lang="en-US" sz="928" dirty="0">
                <a:solidFill>
                  <a:srgbClr val="F2F5F9"/>
                </a:solidFill>
                <a:latin typeface="Carlito" pitchFamily="34" charset="0"/>
                <a:ea typeface="Carlito" pitchFamily="34" charset="-122"/>
                <a:cs typeface="Carlito" pitchFamily="34" charset="-120"/>
              </a:rPr>
              <a:t>Waste Management, Recycling &amp; Resource Recovery</a:t>
            </a:r>
            <a:endParaRPr lang="en-US" sz="928" dirty="0"/>
          </a:p>
        </p:txBody>
      </p:sp>
      <p:sp>
        <p:nvSpPr>
          <p:cNvPr id="29" name="Text 27"/>
          <p:cNvSpPr/>
          <p:nvPr/>
        </p:nvSpPr>
        <p:spPr>
          <a:xfrm>
            <a:off x="1000125" y="3412927"/>
            <a:ext cx="3118280" cy="133945"/>
          </a:xfrm>
          <a:prstGeom prst="rect">
            <a:avLst/>
          </a:prstGeom>
          <a:noFill/>
          <a:ln/>
        </p:spPr>
        <p:txBody>
          <a:bodyPr wrap="none" lIns="0" tIns="0" rIns="0" bIns="0" rtlCol="0" anchor="t"/>
          <a:lstStyle/>
          <a:p>
            <a:pPr algn="l" indent="0" marL="0">
              <a:lnSpc>
                <a:spcPts val="1055"/>
              </a:lnSpc>
              <a:buNone/>
            </a:pPr>
            <a:r>
              <a:rPr lang="en-US" sz="800" dirty="0">
                <a:solidFill>
                  <a:srgbClr val="9FB3CE"/>
                </a:solidFill>
                <a:latin typeface="Liberation Sans Narrow" pitchFamily="34" charset="0"/>
                <a:ea typeface="Liberation Sans Narrow" pitchFamily="34" charset="-122"/>
                <a:cs typeface="Liberation Sans Narrow" pitchFamily="34" charset="-120"/>
              </a:rPr>
              <a:t>7 lessons · 19m</a:t>
            </a:r>
            <a:endParaRPr lang="en-US" sz="800" dirty="0"/>
          </a:p>
        </p:txBody>
      </p:sp>
      <p:sp>
        <p:nvSpPr>
          <p:cNvPr id="30" name="Shape 28"/>
          <p:cNvSpPr/>
          <p:nvPr/>
        </p:nvSpPr>
        <p:spPr>
          <a:xfrm>
            <a:off x="571500" y="4075509"/>
            <a:ext cx="7715250" cy="0"/>
          </a:xfrm>
          <a:prstGeom prst="line">
            <a:avLst/>
          </a:prstGeom>
          <a:noFill/>
          <a:ln w="7144">
            <a:solidFill>
              <a:srgbClr val="9FB3CE"/>
            </a:solidFill>
            <a:prstDash val="solid"/>
          </a:ln>
        </p:spPr>
      </p:sp>
      <p:sp>
        <p:nvSpPr>
          <p:cNvPr id="31" name="Text 29"/>
          <p:cNvSpPr/>
          <p:nvPr/>
        </p:nvSpPr>
        <p:spPr>
          <a:xfrm>
            <a:off x="571500" y="3682603"/>
            <a:ext cx="314325" cy="314325"/>
          </a:xfrm>
          <a:prstGeom prst="roundRect">
            <a:avLst>
              <a:gd name="adj" fmla="val 36364"/>
            </a:avLst>
          </a:prstGeom>
          <a:solidFill>
            <a:srgbClr val="D4A017">
              <a:alpha val="16000"/>
            </a:srgbClr>
          </a:solidFill>
          <a:ln/>
        </p:spPr>
        <p:txBody>
          <a:bodyPr wrap="square" rtlCol="0" anchor="ctr"/>
          <a:lstStyle/>
          <a:p>
            <a:pPr indent="0" marL="0">
              <a:buNone/>
            </a:pPr>
            <a:endParaRPr lang="en-US" dirty="0"/>
          </a:p>
        </p:txBody>
      </p:sp>
      <p:sp>
        <p:nvSpPr>
          <p:cNvPr id="32" name="Text 30"/>
          <p:cNvSpPr/>
          <p:nvPr/>
        </p:nvSpPr>
        <p:spPr>
          <a:xfrm>
            <a:off x="571500" y="3682603"/>
            <a:ext cx="371475" cy="314325"/>
          </a:xfrm>
          <a:prstGeom prst="rect">
            <a:avLst/>
          </a:prstGeom>
          <a:noFill/>
          <a:ln/>
        </p:spPr>
        <p:txBody>
          <a:bodyPr wrap="none" lIns="0" tIns="0" rIns="0" bIns="0" rtlCol="0" anchor="ctr"/>
          <a:lstStyle/>
          <a:p>
            <a:pPr algn="ctr" indent="0" marL="0">
              <a:lnSpc>
                <a:spcPts val="1434"/>
              </a:lnSpc>
              <a:buNone/>
            </a:pPr>
            <a:r>
              <a:rPr lang="en-US" sz="956" b="1" dirty="0">
                <a:solidFill>
                  <a:srgbClr val="E9C46A"/>
                </a:solidFill>
                <a:latin typeface="Liberation Sans Narrow" pitchFamily="34" charset="0"/>
                <a:ea typeface="Liberation Sans Narrow" pitchFamily="34" charset="-122"/>
                <a:cs typeface="Liberation Sans Narrow" pitchFamily="34" charset="-120"/>
              </a:rPr>
              <a:t>06</a:t>
            </a:r>
            <a:endParaRPr lang="en-US" sz="956" dirty="0"/>
          </a:p>
        </p:txBody>
      </p:sp>
      <p:sp>
        <p:nvSpPr>
          <p:cNvPr id="33" name="Text 31"/>
          <p:cNvSpPr/>
          <p:nvPr/>
        </p:nvSpPr>
        <p:spPr>
          <a:xfrm>
            <a:off x="1000125" y="3682603"/>
            <a:ext cx="3285902" cy="163663"/>
          </a:xfrm>
          <a:prstGeom prst="rect">
            <a:avLst/>
          </a:prstGeom>
          <a:noFill/>
          <a:ln/>
        </p:spPr>
        <p:txBody>
          <a:bodyPr wrap="square" lIns="0" tIns="0" rIns="0" bIns="0" rtlCol="0" anchor="t">
            <a:normAutofit/>
          </a:bodyPr>
          <a:lstStyle/>
          <a:p>
            <a:pPr algn="l" indent="0" marL="0">
              <a:lnSpc>
                <a:spcPts val="1392"/>
              </a:lnSpc>
              <a:buNone/>
            </a:pPr>
            <a:r>
              <a:rPr lang="en-US" sz="928" dirty="0">
                <a:solidFill>
                  <a:srgbClr val="F2F5F9"/>
                </a:solidFill>
                <a:latin typeface="Carlito" pitchFamily="34" charset="0"/>
                <a:ea typeface="Carlito" pitchFamily="34" charset="-122"/>
                <a:cs typeface="Carlito" pitchFamily="34" charset="-120"/>
              </a:rPr>
              <a:t>Policy, Regulation &amp; Governance for the Circular Economy</a:t>
            </a:r>
            <a:endParaRPr lang="en-US" sz="928" dirty="0"/>
          </a:p>
        </p:txBody>
      </p:sp>
      <p:sp>
        <p:nvSpPr>
          <p:cNvPr id="34" name="Text 32"/>
          <p:cNvSpPr/>
          <p:nvPr/>
        </p:nvSpPr>
        <p:spPr>
          <a:xfrm>
            <a:off x="1000125" y="3873698"/>
            <a:ext cx="3450197" cy="133945"/>
          </a:xfrm>
          <a:prstGeom prst="rect">
            <a:avLst/>
          </a:prstGeom>
          <a:noFill/>
          <a:ln/>
        </p:spPr>
        <p:txBody>
          <a:bodyPr wrap="none" lIns="0" tIns="0" rIns="0" bIns="0" rtlCol="0" anchor="t"/>
          <a:lstStyle/>
          <a:p>
            <a:pPr algn="l" indent="0" marL="0">
              <a:lnSpc>
                <a:spcPts val="1055"/>
              </a:lnSpc>
              <a:buNone/>
            </a:pPr>
            <a:r>
              <a:rPr lang="en-US" sz="800" dirty="0">
                <a:solidFill>
                  <a:srgbClr val="9FB3CE"/>
                </a:solidFill>
                <a:latin typeface="Liberation Sans Narrow" pitchFamily="34" charset="0"/>
                <a:ea typeface="Liberation Sans Narrow" pitchFamily="34" charset="-122"/>
                <a:cs typeface="Liberation Sans Narrow" pitchFamily="34" charset="-120"/>
              </a:rPr>
              <a:t>7 lessons · 15m</a:t>
            </a:r>
            <a:endParaRPr lang="en-US" sz="800" dirty="0"/>
          </a:p>
        </p:txBody>
      </p:sp>
      <p:sp>
        <p:nvSpPr>
          <p:cNvPr id="35" name="Shape 33"/>
          <p:cNvSpPr/>
          <p:nvPr/>
        </p:nvSpPr>
        <p:spPr>
          <a:xfrm>
            <a:off x="571500" y="4536281"/>
            <a:ext cx="7715250" cy="0"/>
          </a:xfrm>
          <a:prstGeom prst="line">
            <a:avLst/>
          </a:prstGeom>
          <a:noFill/>
          <a:ln w="7144">
            <a:solidFill>
              <a:srgbClr val="9FB3CE"/>
            </a:solidFill>
            <a:prstDash val="solid"/>
          </a:ln>
        </p:spPr>
      </p:sp>
      <p:sp>
        <p:nvSpPr>
          <p:cNvPr id="36" name="Text 34"/>
          <p:cNvSpPr/>
          <p:nvPr/>
        </p:nvSpPr>
        <p:spPr>
          <a:xfrm>
            <a:off x="571500" y="4143375"/>
            <a:ext cx="314325" cy="314325"/>
          </a:xfrm>
          <a:prstGeom prst="roundRect">
            <a:avLst>
              <a:gd name="adj" fmla="val 36364"/>
            </a:avLst>
          </a:prstGeom>
          <a:solidFill>
            <a:srgbClr val="D4A017">
              <a:alpha val="16000"/>
            </a:srgbClr>
          </a:solidFill>
          <a:ln/>
        </p:spPr>
        <p:txBody>
          <a:bodyPr wrap="square" rtlCol="0" anchor="ctr"/>
          <a:lstStyle/>
          <a:p>
            <a:pPr indent="0" marL="0">
              <a:buNone/>
            </a:pPr>
            <a:endParaRPr lang="en-US" dirty="0"/>
          </a:p>
        </p:txBody>
      </p:sp>
      <p:sp>
        <p:nvSpPr>
          <p:cNvPr id="37" name="Text 35"/>
          <p:cNvSpPr/>
          <p:nvPr/>
        </p:nvSpPr>
        <p:spPr>
          <a:xfrm>
            <a:off x="571500" y="4143375"/>
            <a:ext cx="371475" cy="314325"/>
          </a:xfrm>
          <a:prstGeom prst="rect">
            <a:avLst/>
          </a:prstGeom>
          <a:noFill/>
          <a:ln/>
        </p:spPr>
        <p:txBody>
          <a:bodyPr wrap="none" lIns="0" tIns="0" rIns="0" bIns="0" rtlCol="0" anchor="ctr"/>
          <a:lstStyle/>
          <a:p>
            <a:pPr algn="ctr" indent="0" marL="0">
              <a:lnSpc>
                <a:spcPts val="1434"/>
              </a:lnSpc>
              <a:buNone/>
            </a:pPr>
            <a:r>
              <a:rPr lang="en-US" sz="956" b="1" dirty="0">
                <a:solidFill>
                  <a:srgbClr val="E9C46A"/>
                </a:solidFill>
                <a:latin typeface="Liberation Sans Narrow" pitchFamily="34" charset="0"/>
                <a:ea typeface="Liberation Sans Narrow" pitchFamily="34" charset="-122"/>
                <a:cs typeface="Liberation Sans Narrow" pitchFamily="34" charset="-120"/>
              </a:rPr>
              <a:t>07</a:t>
            </a:r>
            <a:endParaRPr lang="en-US" sz="956" dirty="0"/>
          </a:p>
        </p:txBody>
      </p:sp>
      <p:sp>
        <p:nvSpPr>
          <p:cNvPr id="38" name="Text 36"/>
          <p:cNvSpPr/>
          <p:nvPr/>
        </p:nvSpPr>
        <p:spPr>
          <a:xfrm>
            <a:off x="1000125" y="4143375"/>
            <a:ext cx="4159672" cy="163663"/>
          </a:xfrm>
          <a:prstGeom prst="rect">
            <a:avLst/>
          </a:prstGeom>
          <a:noFill/>
          <a:ln/>
        </p:spPr>
        <p:txBody>
          <a:bodyPr wrap="square" lIns="0" tIns="0" rIns="0" bIns="0" rtlCol="0" anchor="t">
            <a:normAutofit/>
          </a:bodyPr>
          <a:lstStyle/>
          <a:p>
            <a:pPr algn="l" indent="0" marL="0">
              <a:lnSpc>
                <a:spcPts val="1392"/>
              </a:lnSpc>
              <a:buNone/>
            </a:pPr>
            <a:r>
              <a:rPr lang="en-US" sz="928" dirty="0">
                <a:solidFill>
                  <a:srgbClr val="F2F5F9"/>
                </a:solidFill>
                <a:latin typeface="Carlito" pitchFamily="34" charset="0"/>
                <a:ea typeface="Carlito" pitchFamily="34" charset="-122"/>
                <a:cs typeface="Carlito" pitchFamily="34" charset="-120"/>
              </a:rPr>
              <a:t>Circular Economy in Practice — Case Studies, Metrics &amp; Capstone Project</a:t>
            </a:r>
            <a:endParaRPr lang="en-US" sz="928" dirty="0"/>
          </a:p>
        </p:txBody>
      </p:sp>
      <p:sp>
        <p:nvSpPr>
          <p:cNvPr id="39" name="Text 37"/>
          <p:cNvSpPr/>
          <p:nvPr/>
        </p:nvSpPr>
        <p:spPr>
          <a:xfrm>
            <a:off x="1000125" y="4334470"/>
            <a:ext cx="4367655" cy="133945"/>
          </a:xfrm>
          <a:prstGeom prst="rect">
            <a:avLst/>
          </a:prstGeom>
          <a:noFill/>
          <a:ln/>
        </p:spPr>
        <p:txBody>
          <a:bodyPr wrap="none" lIns="0" tIns="0" rIns="0" bIns="0" rtlCol="0" anchor="t"/>
          <a:lstStyle/>
          <a:p>
            <a:pPr algn="l" indent="0" marL="0">
              <a:lnSpc>
                <a:spcPts val="1055"/>
              </a:lnSpc>
              <a:buNone/>
            </a:pPr>
            <a:r>
              <a:rPr lang="en-US" sz="800" dirty="0">
                <a:solidFill>
                  <a:srgbClr val="9FB3CE"/>
                </a:solidFill>
                <a:latin typeface="Liberation Sans Narrow" pitchFamily="34" charset="0"/>
                <a:ea typeface="Liberation Sans Narrow" pitchFamily="34" charset="-122"/>
                <a:cs typeface="Liberation Sans Narrow" pitchFamily="34" charset="-120"/>
              </a:rPr>
              <a:t>5 lessons · 13m</a:t>
            </a:r>
            <a:endParaRPr lang="en-US" sz="800" dirty="0"/>
          </a:p>
        </p:txBody>
      </p:sp>
      <p:sp>
        <p:nvSpPr>
          <p:cNvPr id="40" name="Shape 38"/>
          <p:cNvSpPr/>
          <p:nvPr/>
        </p:nvSpPr>
        <p:spPr>
          <a:xfrm>
            <a:off x="571500" y="4997053"/>
            <a:ext cx="7715250" cy="0"/>
          </a:xfrm>
          <a:prstGeom prst="line">
            <a:avLst/>
          </a:prstGeom>
          <a:noFill/>
          <a:ln w="7144">
            <a:solidFill>
              <a:srgbClr val="9FB3CE"/>
            </a:solidFill>
            <a:prstDash val="solid"/>
          </a:ln>
        </p:spPr>
      </p:sp>
      <p:sp>
        <p:nvSpPr>
          <p:cNvPr id="41" name="Text 39"/>
          <p:cNvSpPr/>
          <p:nvPr/>
        </p:nvSpPr>
        <p:spPr>
          <a:xfrm>
            <a:off x="571500" y="4604147"/>
            <a:ext cx="314325" cy="314325"/>
          </a:xfrm>
          <a:prstGeom prst="roundRect">
            <a:avLst>
              <a:gd name="adj" fmla="val 36364"/>
            </a:avLst>
          </a:prstGeom>
          <a:solidFill>
            <a:srgbClr val="D4A017">
              <a:alpha val="16000"/>
            </a:srgbClr>
          </a:solidFill>
          <a:ln/>
        </p:spPr>
        <p:txBody>
          <a:bodyPr wrap="square" rtlCol="0" anchor="ctr"/>
          <a:lstStyle/>
          <a:p>
            <a:pPr indent="0" marL="0">
              <a:buNone/>
            </a:pPr>
            <a:endParaRPr lang="en-US" dirty="0"/>
          </a:p>
        </p:txBody>
      </p:sp>
      <p:sp>
        <p:nvSpPr>
          <p:cNvPr id="42" name="Text 40"/>
          <p:cNvSpPr/>
          <p:nvPr/>
        </p:nvSpPr>
        <p:spPr>
          <a:xfrm>
            <a:off x="571500" y="4604147"/>
            <a:ext cx="371475" cy="314325"/>
          </a:xfrm>
          <a:prstGeom prst="rect">
            <a:avLst/>
          </a:prstGeom>
          <a:noFill/>
          <a:ln/>
        </p:spPr>
        <p:txBody>
          <a:bodyPr wrap="none" lIns="0" tIns="0" rIns="0" bIns="0" rtlCol="0" anchor="ctr"/>
          <a:lstStyle/>
          <a:p>
            <a:pPr algn="ctr" indent="0" marL="0">
              <a:lnSpc>
                <a:spcPts val="1434"/>
              </a:lnSpc>
              <a:buNone/>
            </a:pPr>
            <a:r>
              <a:rPr lang="en-US" sz="956" b="1" dirty="0">
                <a:solidFill>
                  <a:srgbClr val="E9C46A"/>
                </a:solidFill>
                <a:latin typeface="Liberation Sans Narrow" pitchFamily="34" charset="0"/>
                <a:ea typeface="Liberation Sans Narrow" pitchFamily="34" charset="-122"/>
                <a:cs typeface="Liberation Sans Narrow" pitchFamily="34" charset="-120"/>
              </a:rPr>
              <a:t>08</a:t>
            </a:r>
            <a:endParaRPr lang="en-US" sz="956" dirty="0"/>
          </a:p>
        </p:txBody>
      </p:sp>
      <p:sp>
        <p:nvSpPr>
          <p:cNvPr id="43" name="Text 41"/>
          <p:cNvSpPr/>
          <p:nvPr/>
        </p:nvSpPr>
        <p:spPr>
          <a:xfrm>
            <a:off x="1000125" y="4604147"/>
            <a:ext cx="2595941" cy="163663"/>
          </a:xfrm>
          <a:prstGeom prst="rect">
            <a:avLst/>
          </a:prstGeom>
          <a:noFill/>
          <a:ln/>
        </p:spPr>
        <p:txBody>
          <a:bodyPr wrap="square" lIns="0" tIns="0" rIns="0" bIns="0" rtlCol="0" anchor="t">
            <a:normAutofit/>
          </a:bodyPr>
          <a:lstStyle/>
          <a:p>
            <a:pPr algn="l" indent="0" marL="0">
              <a:lnSpc>
                <a:spcPts val="1392"/>
              </a:lnSpc>
              <a:buNone/>
            </a:pPr>
            <a:r>
              <a:rPr lang="en-US" sz="928" dirty="0">
                <a:solidFill>
                  <a:srgbClr val="F2F5F9"/>
                </a:solidFill>
                <a:latin typeface="Carlito" pitchFamily="34" charset="0"/>
                <a:ea typeface="Carlito" pitchFamily="34" charset="-122"/>
                <a:cs typeface="Carlito" pitchFamily="34" charset="-120"/>
              </a:rPr>
              <a:t>Circular Economy in the Built Environment</a:t>
            </a:r>
            <a:endParaRPr lang="en-US" sz="928" dirty="0"/>
          </a:p>
        </p:txBody>
      </p:sp>
      <p:sp>
        <p:nvSpPr>
          <p:cNvPr id="44" name="Text 42"/>
          <p:cNvSpPr/>
          <p:nvPr/>
        </p:nvSpPr>
        <p:spPr>
          <a:xfrm>
            <a:off x="1000125" y="4795242"/>
            <a:ext cx="2523831" cy="133945"/>
          </a:xfrm>
          <a:prstGeom prst="rect">
            <a:avLst/>
          </a:prstGeom>
          <a:noFill/>
          <a:ln/>
        </p:spPr>
        <p:txBody>
          <a:bodyPr wrap="none" lIns="0" tIns="0" rIns="0" bIns="0" rtlCol="0" anchor="t"/>
          <a:lstStyle/>
          <a:p>
            <a:pPr algn="l" indent="0" marL="0">
              <a:lnSpc>
                <a:spcPts val="1055"/>
              </a:lnSpc>
              <a:buNone/>
            </a:pPr>
            <a:r>
              <a:rPr lang="en-US" sz="800" dirty="0">
                <a:solidFill>
                  <a:srgbClr val="9FB3CE"/>
                </a:solidFill>
                <a:latin typeface="Liberation Sans Narrow" pitchFamily="34" charset="0"/>
                <a:ea typeface="Liberation Sans Narrow" pitchFamily="34" charset="-122"/>
                <a:cs typeface="Liberation Sans Narrow" pitchFamily="34" charset="-120"/>
              </a:rPr>
              <a:t>7 lessons · 44m</a:t>
            </a:r>
            <a:endParaRPr lang="en-US" sz="800" dirty="0"/>
          </a:p>
        </p:txBody>
      </p:sp>
    </p:spTree>
  </p:cSld>
  <p:clrMapOvr>
    <a:masterClrMapping/>
  </p:clrMapOvr>
  <p:transition spd="med" advTm="14000">
    <p:fade/>
  </p:transition>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0A192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6643688" y="-642937"/>
            <a:ext cx="3000375" cy="3000375"/>
          </a:xfrm>
          <a:prstGeom prst="rect">
            <a:avLst/>
          </a:prstGeom>
        </p:spPr>
      </p:pic>
      <p:sp>
        <p:nvSpPr>
          <p:cNvPr id="3" name="Text 0"/>
          <p:cNvSpPr/>
          <p:nvPr/>
        </p:nvSpPr>
        <p:spPr>
          <a:xfrm>
            <a:off x="6643688" y="-642937"/>
            <a:ext cx="3000375" cy="3000375"/>
          </a:xfrm>
          <a:prstGeom prst="roundRect">
            <a:avLst>
              <a:gd name="adj" fmla="val 66667"/>
            </a:avLst>
          </a:prstGeom>
          <a:solidFill>
            <a:srgbClr val="FFFFFF">
              <a:alpha val="0"/>
            </a:srgbClr>
          </a:solidFill>
          <a:ln/>
        </p:spPr>
        <p:txBody>
          <a:bodyPr wrap="square" rtlCol="0" anchor="ctr"/>
          <a:lstStyle/>
          <a:p>
            <a:pPr indent="0" marL="0">
              <a:buNone/>
            </a:pPr>
            <a:endParaRPr lang="en-US" dirty="0"/>
          </a:p>
        </p:txBody>
      </p:sp>
      <p:sp>
        <p:nvSpPr>
          <p:cNvPr id="4" name="Text 1"/>
          <p:cNvSpPr/>
          <p:nvPr/>
        </p:nvSpPr>
        <p:spPr>
          <a:xfrm>
            <a:off x="571500" y="700088"/>
            <a:ext cx="2537299" cy="125403"/>
          </a:xfrm>
          <a:prstGeom prst="rect">
            <a:avLst/>
          </a:prstGeom>
          <a:noFill/>
          <a:ln/>
        </p:spPr>
        <p:txBody>
          <a:bodyPr wrap="none" lIns="0" tIns="0" rIns="0" bIns="0" rtlCol="0" anchor="t"/>
          <a:lstStyle/>
          <a:p>
            <a:pPr algn="l" indent="0" marL="0">
              <a:lnSpc>
                <a:spcPts val="1181"/>
              </a:lnSpc>
              <a:buNone/>
            </a:pPr>
            <a:r>
              <a:rPr lang="en-US" sz="800" spc="225" kern="0" dirty="0">
                <a:solidFill>
                  <a:srgbClr val="D4A017"/>
                </a:solidFill>
                <a:latin typeface="Liberation Sans Narrow" pitchFamily="34" charset="0"/>
                <a:ea typeface="Liberation Sans Narrow" pitchFamily="34" charset="-122"/>
                <a:cs typeface="Liberation Sans Narrow" pitchFamily="34" charset="-120"/>
              </a:rPr>
              <a:t>MODULE 01 · 7 LESSONS</a:t>
            </a:r>
            <a:endParaRPr lang="en-US" sz="800" dirty="0"/>
          </a:p>
        </p:txBody>
      </p:sp>
      <p:sp>
        <p:nvSpPr>
          <p:cNvPr id="5" name="Text 2"/>
          <p:cNvSpPr/>
          <p:nvPr/>
        </p:nvSpPr>
        <p:spPr>
          <a:xfrm>
            <a:off x="571500" y="1143000"/>
            <a:ext cx="7560945" cy="390343"/>
          </a:xfrm>
          <a:prstGeom prst="rect">
            <a:avLst/>
          </a:prstGeom>
          <a:noFill/>
          <a:ln/>
        </p:spPr>
        <p:txBody>
          <a:bodyPr wrap="square" lIns="0" tIns="0" rIns="0" bIns="0" rtlCol="0" anchor="t"/>
          <a:lstStyle/>
          <a:p>
            <a:pPr algn="l" indent="0" marL="0">
              <a:lnSpc>
                <a:spcPts val="2846"/>
              </a:lnSpc>
              <a:buNone/>
            </a:pPr>
            <a:r>
              <a:rPr lang="en-US" sz="2475" b="1" dirty="0">
                <a:solidFill>
                  <a:srgbClr val="F2F5F9"/>
                </a:solidFill>
                <a:latin typeface="Tinos" pitchFamily="34" charset="0"/>
                <a:ea typeface="Tinos" pitchFamily="34" charset="-122"/>
                <a:cs typeface="Tinos" pitchFamily="34" charset="-120"/>
              </a:rPr>
              <a:t>Foundations of the Circular Economy</a:t>
            </a:r>
            <a:endParaRPr lang="en-US" sz="2475" dirty="0"/>
          </a:p>
        </p:txBody>
      </p:sp>
      <p:sp>
        <p:nvSpPr>
          <p:cNvPr id="6" name="Text 3"/>
          <p:cNvSpPr/>
          <p:nvPr/>
        </p:nvSpPr>
        <p:spPr>
          <a:xfrm>
            <a:off x="571500" y="2286000"/>
            <a:ext cx="6143625" cy="629275"/>
          </a:xfrm>
          <a:prstGeom prst="rect">
            <a:avLst/>
          </a:prstGeom>
          <a:noFill/>
          <a:ln/>
        </p:spPr>
        <p:txBody>
          <a:bodyPr wrap="square" lIns="0" tIns="0" rIns="0" bIns="0" rtlCol="0" anchor="t"/>
          <a:lstStyle/>
          <a:p>
            <a:pPr algn="l" indent="0" marL="0">
              <a:lnSpc>
                <a:spcPts val="1530"/>
              </a:lnSpc>
              <a:buNone/>
            </a:pPr>
            <a:r>
              <a:rPr lang="en-US" sz="956" dirty="0">
                <a:solidFill>
                  <a:srgbClr val="9FB3CE"/>
                </a:solidFill>
                <a:latin typeface="Carlito" pitchFamily="34" charset="0"/>
                <a:ea typeface="Carlito" pitchFamily="34" charset="-122"/>
                <a:cs typeface="Carlito" pitchFamily="34" charset="-120"/>
              </a:rPr>
              <a:t>This module introduces the circular economy (CE) as a systems-level alternative to the linear 'take-make-waste' economy. Learners explore the origins, definitions, and three core principles of the circular economy, and are introduced to key frameworks such as the Ellen MacArthur Foundation's 'butterfly diagram.'</a:t>
            </a:r>
            <a:endParaRPr lang="en-US" sz="956" dirty="0"/>
          </a:p>
        </p:txBody>
      </p:sp>
      <p:sp>
        <p:nvSpPr>
          <p:cNvPr id="7" name="Text 4"/>
          <p:cNvSpPr/>
          <p:nvPr/>
        </p:nvSpPr>
        <p:spPr>
          <a:xfrm>
            <a:off x="571500" y="4643438"/>
            <a:ext cx="371475" cy="42863"/>
          </a:xfrm>
          <a:prstGeom prst="roundRect">
            <a:avLst>
              <a:gd name="adj" fmla="val 66666"/>
            </a:avLst>
          </a:prstGeom>
          <a:solidFill>
            <a:srgbClr val="D4A017"/>
          </a:solidFill>
          <a:ln/>
        </p:spPr>
        <p:txBody>
          <a:bodyPr wrap="square" rtlCol="0" anchor="ctr"/>
          <a:lstStyle/>
          <a:p>
            <a:pPr indent="0" marL="0">
              <a:buNone/>
            </a:pPr>
            <a:endParaRPr lang="en-US" dirty="0"/>
          </a:p>
        </p:txBody>
      </p:sp>
      <p:sp>
        <p:nvSpPr>
          <p:cNvPr id="8" name="Text 5"/>
          <p:cNvSpPr/>
          <p:nvPr/>
        </p:nvSpPr>
        <p:spPr>
          <a:xfrm>
            <a:off x="1042988" y="4643438"/>
            <a:ext cx="371475" cy="42863"/>
          </a:xfrm>
          <a:prstGeom prst="roundRect">
            <a:avLst>
              <a:gd name="adj" fmla="val 66666"/>
            </a:avLst>
          </a:prstGeom>
          <a:solidFill>
            <a:srgbClr val="9FB3CE">
              <a:alpha val="25000"/>
            </a:srgbClr>
          </a:solidFill>
          <a:ln/>
        </p:spPr>
        <p:txBody>
          <a:bodyPr wrap="square" rtlCol="0" anchor="ctr"/>
          <a:lstStyle/>
          <a:p>
            <a:pPr indent="0" marL="0">
              <a:buNone/>
            </a:pPr>
            <a:endParaRPr lang="en-US" dirty="0"/>
          </a:p>
        </p:txBody>
      </p:sp>
    </p:spTree>
  </p:cSld>
  <p:clrMapOvr>
    <a:masterClrMapping/>
  </p:clrMapOvr>
  <p:transition spd="med" advTm="14000">
    <p:fade/>
  </p:transition>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F7F9FC"/>
        </a:solidFill>
      </p:bgPr>
    </p:bg>
    <p:spTree>
      <p:nvGrpSpPr>
        <p:cNvPr id="1" name=""/>
        <p:cNvGrpSpPr/>
        <p:nvPr/>
      </p:nvGrpSpPr>
      <p:grpSpPr>
        <a:xfrm>
          <a:off x="0" y="0"/>
          <a:ext cx="0" cy="0"/>
          <a:chOff x="0" y="0"/>
          <a:chExt cx="0" cy="0"/>
        </a:xfrm>
      </p:grpSpPr>
      <p:sp>
        <p:nvSpPr>
          <p:cNvPr id="2" name="Text 0"/>
          <p:cNvSpPr/>
          <p:nvPr/>
        </p:nvSpPr>
        <p:spPr>
          <a:xfrm>
            <a:off x="571500" y="442913"/>
            <a:ext cx="1244352" cy="125403"/>
          </a:xfrm>
          <a:prstGeom prst="rect">
            <a:avLst/>
          </a:prstGeom>
          <a:noFill/>
          <a:ln/>
        </p:spPr>
        <p:txBody>
          <a:bodyPr wrap="none" lIns="0" tIns="0" rIns="0" bIns="0" rtlCol="0" anchor="t"/>
          <a:lstStyle/>
          <a:p>
            <a:pPr algn="l" indent="0" marL="0">
              <a:lnSpc>
                <a:spcPts val="1181"/>
              </a:lnSpc>
              <a:buNone/>
            </a:pPr>
            <a:r>
              <a:rPr lang="en-US" sz="800" spc="225" kern="0" dirty="0">
                <a:solidFill>
                  <a:srgbClr val="3AA0C2"/>
                </a:solidFill>
                <a:latin typeface="Liberation Sans Narrow" pitchFamily="34" charset="0"/>
                <a:ea typeface="Liberation Sans Narrow" pitchFamily="34" charset="-122"/>
                <a:cs typeface="Liberation Sans Narrow" pitchFamily="34" charset="-120"/>
              </a:rPr>
              <a:t>MODULE 01</a:t>
            </a:r>
            <a:endParaRPr lang="en-US" sz="800" dirty="0"/>
          </a:p>
        </p:txBody>
      </p:sp>
      <p:sp>
        <p:nvSpPr>
          <p:cNvPr id="3" name="Text 1"/>
          <p:cNvSpPr/>
          <p:nvPr/>
        </p:nvSpPr>
        <p:spPr>
          <a:xfrm>
            <a:off x="571500" y="742950"/>
            <a:ext cx="2314274" cy="370332"/>
          </a:xfrm>
          <a:prstGeom prst="rect">
            <a:avLst/>
          </a:prstGeom>
          <a:noFill/>
          <a:ln/>
        </p:spPr>
        <p:txBody>
          <a:bodyPr wrap="none" lIns="0" tIns="0" rIns="0" bIns="0" rtlCol="0" anchor="t"/>
          <a:lstStyle/>
          <a:p>
            <a:pPr algn="l" indent="0" marL="0">
              <a:lnSpc>
                <a:spcPts val="2700"/>
              </a:lnSpc>
              <a:buNone/>
            </a:pPr>
            <a:r>
              <a:rPr lang="en-US" sz="1800" b="1" dirty="0">
                <a:solidFill>
                  <a:srgbClr val="152238"/>
                </a:solidFill>
                <a:latin typeface="Tinos" pitchFamily="34" charset="0"/>
                <a:ea typeface="Tinos" pitchFamily="34" charset="-122"/>
                <a:cs typeface="Tinos" pitchFamily="34" charset="-120"/>
              </a:rPr>
              <a:t>Lessons in this module</a:t>
            </a:r>
            <a:endParaRPr lang="en-US" sz="1800" dirty="0"/>
          </a:p>
        </p:txBody>
      </p:sp>
      <p:sp>
        <p:nvSpPr>
          <p:cNvPr id="4" name="Text 2"/>
          <p:cNvSpPr/>
          <p:nvPr/>
        </p:nvSpPr>
        <p:spPr>
          <a:xfrm>
            <a:off x="575072" y="1232297"/>
            <a:ext cx="3979069" cy="350044"/>
          </a:xfrm>
          <a:prstGeom prst="roundRect">
            <a:avLst>
              <a:gd name="adj" fmla="val 32653"/>
            </a:avLst>
          </a:prstGeom>
          <a:solidFill>
            <a:srgbClr val="FFFFFF"/>
          </a:solidFill>
          <a:ln w="7144">
            <a:solidFill>
              <a:srgbClr val="E2E8F2"/>
            </a:solidFill>
            <a:prstDash val="solid"/>
          </a:ln>
        </p:spPr>
        <p:txBody>
          <a:bodyPr wrap="square" rtlCol="0" anchor="ctr"/>
          <a:lstStyle/>
          <a:p>
            <a:pPr indent="0" marL="0">
              <a:buNone/>
            </a:pPr>
            <a:endParaRPr lang="en-US" dirty="0"/>
          </a:p>
        </p:txBody>
      </p:sp>
      <p:sp>
        <p:nvSpPr>
          <p:cNvPr id="5" name="Text 3"/>
          <p:cNvSpPr/>
          <p:nvPr/>
        </p:nvSpPr>
        <p:spPr>
          <a:xfrm>
            <a:off x="692944" y="1328738"/>
            <a:ext cx="157163" cy="157163"/>
          </a:xfrm>
          <a:prstGeom prst="rect">
            <a:avLst/>
          </a:prstGeom>
          <a:noFill/>
          <a:ln/>
        </p:spPr>
        <p:txBody>
          <a:bodyPr wrap="none" lIns="0" tIns="0" rIns="0" bIns="0" rtlCol="0" anchor="ctr"/>
          <a:lstStyle/>
          <a:p>
            <a:pPr algn="ctr" indent="0" marL="0">
              <a:buNone/>
            </a:pPr>
            <a:r>
              <a:rPr lang="en-US" sz="1547" dirty="0">
                <a:solidFill>
                  <a:srgbClr val="3AA0C2"/>
                </a:solidFill>
                <a:latin typeface="Segoe UI Symbol" pitchFamily="34" charset="0"/>
                <a:ea typeface="Segoe UI Symbol" pitchFamily="34" charset="-122"/>
                <a:cs typeface="Segoe UI Symbol" pitchFamily="34" charset="-120"/>
              </a:rPr>
              <a:t>▶</a:t>
            </a:r>
            <a:endParaRPr lang="en-US" sz="1547" dirty="0"/>
          </a:p>
        </p:txBody>
      </p:sp>
      <p:sp>
        <p:nvSpPr>
          <p:cNvPr id="6" name="Text 4"/>
          <p:cNvSpPr/>
          <p:nvPr/>
        </p:nvSpPr>
        <p:spPr>
          <a:xfrm>
            <a:off x="935831" y="1337332"/>
            <a:ext cx="3247951" cy="148568"/>
          </a:xfrm>
          <a:prstGeom prst="rect">
            <a:avLst/>
          </a:prstGeom>
          <a:noFill/>
          <a:ln/>
        </p:spPr>
        <p:txBody>
          <a:bodyPr wrap="square" lIns="0" tIns="0" rIns="0" bIns="0" rtlCol="0" anchor="t"/>
          <a:lstStyle/>
          <a:p>
            <a:pPr algn="l" indent="0" marL="0">
              <a:lnSpc>
                <a:spcPts val="1103"/>
              </a:lnSpc>
              <a:buNone/>
            </a:pPr>
            <a:r>
              <a:rPr lang="en-US" sz="800" dirty="0">
                <a:solidFill>
                  <a:srgbClr val="33425C"/>
                </a:solidFill>
                <a:latin typeface="Carlito" pitchFamily="34" charset="0"/>
                <a:ea typeface="Carlito" pitchFamily="34" charset="-122"/>
                <a:cs typeface="Carlito" pitchFamily="34" charset="-120"/>
              </a:rPr>
              <a:t>What is a Circular Economy? History and definitions</a:t>
            </a:r>
            <a:endParaRPr lang="en-US" sz="800" dirty="0"/>
          </a:p>
        </p:txBody>
      </p:sp>
      <p:sp>
        <p:nvSpPr>
          <p:cNvPr id="7" name="Text 5"/>
          <p:cNvSpPr/>
          <p:nvPr/>
        </p:nvSpPr>
        <p:spPr>
          <a:xfrm>
            <a:off x="4192033" y="1343025"/>
            <a:ext cx="278846" cy="142875"/>
          </a:xfrm>
          <a:prstGeom prst="rect">
            <a:avLst/>
          </a:prstGeom>
          <a:noFill/>
          <a:ln/>
        </p:spPr>
        <p:txBody>
          <a:bodyPr wrap="none" lIns="0" tIns="0" rIns="0" bIns="0" rtlCol="0" anchor="t"/>
          <a:lstStyle/>
          <a:p>
            <a:pPr algn="l" indent="0" marL="0">
              <a:lnSpc>
                <a:spcPts val="1013"/>
              </a:lnSpc>
              <a:buNone/>
            </a:pPr>
            <a:r>
              <a:rPr lang="en-US" sz="675" dirty="0">
                <a:solidFill>
                  <a:srgbClr val="5B6B85"/>
                </a:solidFill>
                <a:latin typeface="Liberation Sans Narrow" pitchFamily="34" charset="0"/>
                <a:ea typeface="Liberation Sans Narrow" pitchFamily="34" charset="-122"/>
                <a:cs typeface="Liberation Sans Narrow" pitchFamily="34" charset="-120"/>
              </a:rPr>
              <a:t>9 min</a:t>
            </a:r>
            <a:endParaRPr lang="en-US" sz="675" dirty="0"/>
          </a:p>
        </p:txBody>
      </p:sp>
      <p:sp>
        <p:nvSpPr>
          <p:cNvPr id="8" name="Text 6"/>
          <p:cNvSpPr/>
          <p:nvPr/>
        </p:nvSpPr>
        <p:spPr>
          <a:xfrm>
            <a:off x="4647009" y="1232297"/>
            <a:ext cx="3979069" cy="350044"/>
          </a:xfrm>
          <a:prstGeom prst="roundRect">
            <a:avLst>
              <a:gd name="adj" fmla="val 32653"/>
            </a:avLst>
          </a:prstGeom>
          <a:solidFill>
            <a:srgbClr val="FFFFFF"/>
          </a:solidFill>
          <a:ln w="7144">
            <a:solidFill>
              <a:srgbClr val="E2E8F2"/>
            </a:solidFill>
            <a:prstDash val="solid"/>
          </a:ln>
        </p:spPr>
        <p:txBody>
          <a:bodyPr wrap="square" rtlCol="0" anchor="ctr"/>
          <a:lstStyle/>
          <a:p>
            <a:pPr indent="0" marL="0">
              <a:buNone/>
            </a:pPr>
            <a:endParaRPr lang="en-US" dirty="0"/>
          </a:p>
        </p:txBody>
      </p:sp>
      <p:sp>
        <p:nvSpPr>
          <p:cNvPr id="9" name="Text 7"/>
          <p:cNvSpPr/>
          <p:nvPr/>
        </p:nvSpPr>
        <p:spPr>
          <a:xfrm>
            <a:off x="4764881" y="1328738"/>
            <a:ext cx="157163" cy="157163"/>
          </a:xfrm>
          <a:prstGeom prst="rect">
            <a:avLst/>
          </a:prstGeom>
          <a:noFill/>
          <a:ln/>
        </p:spPr>
        <p:txBody>
          <a:bodyPr wrap="none" lIns="0" tIns="0" rIns="0" bIns="0" rtlCol="0" anchor="ctr"/>
          <a:lstStyle/>
          <a:p>
            <a:pPr algn="ctr" indent="0" marL="0">
              <a:buNone/>
            </a:pPr>
            <a:r>
              <a:rPr lang="en-US" sz="1547" dirty="0">
                <a:solidFill>
                  <a:srgbClr val="3AA0C2"/>
                </a:solidFill>
                <a:latin typeface="Segoe UI Symbol" pitchFamily="34" charset="0"/>
                <a:ea typeface="Segoe UI Symbol" pitchFamily="34" charset="-122"/>
                <a:cs typeface="Segoe UI Symbol" pitchFamily="34" charset="-120"/>
              </a:rPr>
              <a:t>▤</a:t>
            </a:r>
            <a:endParaRPr lang="en-US" sz="1547" dirty="0"/>
          </a:p>
        </p:txBody>
      </p:sp>
      <p:sp>
        <p:nvSpPr>
          <p:cNvPr id="10" name="Text 8"/>
          <p:cNvSpPr/>
          <p:nvPr/>
        </p:nvSpPr>
        <p:spPr>
          <a:xfrm>
            <a:off x="5007769" y="1337332"/>
            <a:ext cx="3247951" cy="148568"/>
          </a:xfrm>
          <a:prstGeom prst="rect">
            <a:avLst/>
          </a:prstGeom>
          <a:noFill/>
          <a:ln/>
        </p:spPr>
        <p:txBody>
          <a:bodyPr wrap="square" lIns="0" tIns="0" rIns="0" bIns="0" rtlCol="0" anchor="t"/>
          <a:lstStyle/>
          <a:p>
            <a:pPr algn="l" indent="0" marL="0">
              <a:lnSpc>
                <a:spcPts val="1103"/>
              </a:lnSpc>
              <a:buNone/>
            </a:pPr>
            <a:r>
              <a:rPr lang="en-US" sz="800" dirty="0">
                <a:solidFill>
                  <a:srgbClr val="33425C"/>
                </a:solidFill>
                <a:latin typeface="Carlito" pitchFamily="34" charset="0"/>
                <a:ea typeface="Carlito" pitchFamily="34" charset="-122"/>
                <a:cs typeface="Carlito" pitchFamily="34" charset="-120"/>
              </a:rPr>
              <a:t>The Linear Economy and its limits: take-make-waste</a:t>
            </a:r>
            <a:endParaRPr lang="en-US" sz="800" dirty="0"/>
          </a:p>
        </p:txBody>
      </p:sp>
      <p:sp>
        <p:nvSpPr>
          <p:cNvPr id="11" name="Text 9"/>
          <p:cNvSpPr/>
          <p:nvPr/>
        </p:nvSpPr>
        <p:spPr>
          <a:xfrm>
            <a:off x="8263971" y="1343025"/>
            <a:ext cx="278846" cy="142875"/>
          </a:xfrm>
          <a:prstGeom prst="rect">
            <a:avLst/>
          </a:prstGeom>
          <a:noFill/>
          <a:ln/>
        </p:spPr>
        <p:txBody>
          <a:bodyPr wrap="none" lIns="0" tIns="0" rIns="0" bIns="0" rtlCol="0" anchor="t"/>
          <a:lstStyle/>
          <a:p>
            <a:pPr algn="l" indent="0" marL="0">
              <a:lnSpc>
                <a:spcPts val="1013"/>
              </a:lnSpc>
              <a:buNone/>
            </a:pPr>
            <a:r>
              <a:rPr lang="en-US" sz="675" dirty="0">
                <a:solidFill>
                  <a:srgbClr val="5B6B85"/>
                </a:solidFill>
                <a:latin typeface="Liberation Sans Narrow" pitchFamily="34" charset="0"/>
                <a:ea typeface="Liberation Sans Narrow" pitchFamily="34" charset="-122"/>
                <a:cs typeface="Liberation Sans Narrow" pitchFamily="34" charset="-120"/>
              </a:rPr>
              <a:t>9 min</a:t>
            </a:r>
            <a:endParaRPr lang="en-US" sz="675" dirty="0"/>
          </a:p>
        </p:txBody>
      </p:sp>
      <p:sp>
        <p:nvSpPr>
          <p:cNvPr id="12" name="Text 10"/>
          <p:cNvSpPr/>
          <p:nvPr/>
        </p:nvSpPr>
        <p:spPr>
          <a:xfrm>
            <a:off x="575072" y="1675209"/>
            <a:ext cx="3979069" cy="350044"/>
          </a:xfrm>
          <a:prstGeom prst="roundRect">
            <a:avLst>
              <a:gd name="adj" fmla="val 32653"/>
            </a:avLst>
          </a:prstGeom>
          <a:solidFill>
            <a:srgbClr val="FFFFFF"/>
          </a:solidFill>
          <a:ln w="7144">
            <a:solidFill>
              <a:srgbClr val="E2E8F2"/>
            </a:solidFill>
            <a:prstDash val="solid"/>
          </a:ln>
        </p:spPr>
        <p:txBody>
          <a:bodyPr wrap="square" rtlCol="0" anchor="ctr"/>
          <a:lstStyle/>
          <a:p>
            <a:pPr indent="0" marL="0">
              <a:buNone/>
            </a:pPr>
            <a:endParaRPr lang="en-US" dirty="0"/>
          </a:p>
        </p:txBody>
      </p:sp>
      <p:sp>
        <p:nvSpPr>
          <p:cNvPr id="13" name="Text 11"/>
          <p:cNvSpPr/>
          <p:nvPr/>
        </p:nvSpPr>
        <p:spPr>
          <a:xfrm>
            <a:off x="692944" y="1771650"/>
            <a:ext cx="157163" cy="157163"/>
          </a:xfrm>
          <a:prstGeom prst="rect">
            <a:avLst/>
          </a:prstGeom>
          <a:noFill/>
          <a:ln/>
        </p:spPr>
        <p:txBody>
          <a:bodyPr wrap="none" lIns="0" tIns="0" rIns="0" bIns="0" rtlCol="0" anchor="ctr"/>
          <a:lstStyle/>
          <a:p>
            <a:pPr algn="ctr" indent="0" marL="0">
              <a:buNone/>
            </a:pPr>
            <a:r>
              <a:rPr lang="en-US" sz="1547" dirty="0">
                <a:solidFill>
                  <a:srgbClr val="3AA0C2"/>
                </a:solidFill>
                <a:latin typeface="Segoe UI Symbol" pitchFamily="34" charset="0"/>
                <a:ea typeface="Segoe UI Symbol" pitchFamily="34" charset="-122"/>
                <a:cs typeface="Segoe UI Symbol" pitchFamily="34" charset="-120"/>
              </a:rPr>
              <a:t>▤</a:t>
            </a:r>
            <a:endParaRPr lang="en-US" sz="1547" dirty="0"/>
          </a:p>
        </p:txBody>
      </p:sp>
      <p:sp>
        <p:nvSpPr>
          <p:cNvPr id="14" name="Text 12"/>
          <p:cNvSpPr/>
          <p:nvPr/>
        </p:nvSpPr>
        <p:spPr>
          <a:xfrm>
            <a:off x="935831" y="1780245"/>
            <a:ext cx="3409899" cy="148568"/>
          </a:xfrm>
          <a:prstGeom prst="rect">
            <a:avLst/>
          </a:prstGeom>
          <a:noFill/>
          <a:ln/>
        </p:spPr>
        <p:txBody>
          <a:bodyPr wrap="square" lIns="0" tIns="0" rIns="0" bIns="0" rtlCol="0" anchor="t"/>
          <a:lstStyle/>
          <a:p>
            <a:pPr algn="l" indent="0" marL="0">
              <a:lnSpc>
                <a:spcPts val="1103"/>
              </a:lnSpc>
              <a:buNone/>
            </a:pPr>
            <a:r>
              <a:rPr lang="en-US" sz="800" dirty="0">
                <a:solidFill>
                  <a:srgbClr val="33425C"/>
                </a:solidFill>
                <a:latin typeface="Carlito" pitchFamily="34" charset="0"/>
                <a:ea typeface="Carlito" pitchFamily="34" charset="-122"/>
                <a:cs typeface="Carlito" pitchFamily="34" charset="-120"/>
              </a:rPr>
              <a:t>Eliminate Waste and Pollution</a:t>
            </a:r>
            <a:endParaRPr lang="en-US" sz="800" dirty="0"/>
          </a:p>
        </p:txBody>
      </p:sp>
      <p:sp>
        <p:nvSpPr>
          <p:cNvPr id="15" name="Text 13"/>
          <p:cNvSpPr/>
          <p:nvPr/>
        </p:nvSpPr>
        <p:spPr>
          <a:xfrm>
            <a:off x="4136788" y="1785938"/>
            <a:ext cx="341563" cy="142875"/>
          </a:xfrm>
          <a:prstGeom prst="rect">
            <a:avLst/>
          </a:prstGeom>
          <a:noFill/>
          <a:ln/>
        </p:spPr>
        <p:txBody>
          <a:bodyPr wrap="none" lIns="0" tIns="0" rIns="0" bIns="0" rtlCol="0" anchor="t"/>
          <a:lstStyle/>
          <a:p>
            <a:pPr algn="l" indent="0" marL="0">
              <a:lnSpc>
                <a:spcPts val="1013"/>
              </a:lnSpc>
              <a:buNone/>
            </a:pPr>
            <a:r>
              <a:rPr lang="en-US" sz="675" dirty="0">
                <a:solidFill>
                  <a:srgbClr val="5B6B85"/>
                </a:solidFill>
                <a:latin typeface="Liberation Sans Narrow" pitchFamily="34" charset="0"/>
                <a:ea typeface="Liberation Sans Narrow" pitchFamily="34" charset="-122"/>
                <a:cs typeface="Liberation Sans Narrow" pitchFamily="34" charset="-120"/>
              </a:rPr>
              <a:t>10 min</a:t>
            </a:r>
            <a:endParaRPr lang="en-US" sz="675" dirty="0"/>
          </a:p>
        </p:txBody>
      </p:sp>
      <p:sp>
        <p:nvSpPr>
          <p:cNvPr id="16" name="Text 14"/>
          <p:cNvSpPr/>
          <p:nvPr/>
        </p:nvSpPr>
        <p:spPr>
          <a:xfrm>
            <a:off x="4647009" y="1675209"/>
            <a:ext cx="3979069" cy="350044"/>
          </a:xfrm>
          <a:prstGeom prst="roundRect">
            <a:avLst>
              <a:gd name="adj" fmla="val 32653"/>
            </a:avLst>
          </a:prstGeom>
          <a:solidFill>
            <a:srgbClr val="FFFFFF"/>
          </a:solidFill>
          <a:ln w="7144">
            <a:solidFill>
              <a:srgbClr val="E2E8F2"/>
            </a:solidFill>
            <a:prstDash val="solid"/>
          </a:ln>
        </p:spPr>
        <p:txBody>
          <a:bodyPr wrap="square" rtlCol="0" anchor="ctr"/>
          <a:lstStyle/>
          <a:p>
            <a:pPr indent="0" marL="0">
              <a:buNone/>
            </a:pPr>
            <a:endParaRPr lang="en-US" dirty="0"/>
          </a:p>
        </p:txBody>
      </p:sp>
      <p:sp>
        <p:nvSpPr>
          <p:cNvPr id="17" name="Text 15"/>
          <p:cNvSpPr/>
          <p:nvPr/>
        </p:nvSpPr>
        <p:spPr>
          <a:xfrm>
            <a:off x="4764881" y="1771650"/>
            <a:ext cx="157163" cy="157163"/>
          </a:xfrm>
          <a:prstGeom prst="rect">
            <a:avLst/>
          </a:prstGeom>
          <a:noFill/>
          <a:ln/>
        </p:spPr>
        <p:txBody>
          <a:bodyPr wrap="none" lIns="0" tIns="0" rIns="0" bIns="0" rtlCol="0" anchor="ctr"/>
          <a:lstStyle/>
          <a:p>
            <a:pPr algn="ctr" indent="0" marL="0">
              <a:buNone/>
            </a:pPr>
            <a:r>
              <a:rPr lang="en-US" sz="1547" dirty="0">
                <a:solidFill>
                  <a:srgbClr val="3AA0C2"/>
                </a:solidFill>
                <a:latin typeface="Segoe UI Symbol" pitchFamily="34" charset="0"/>
                <a:ea typeface="Segoe UI Symbol" pitchFamily="34" charset="-122"/>
                <a:cs typeface="Segoe UI Symbol" pitchFamily="34" charset="-120"/>
              </a:rPr>
              <a:t>▤</a:t>
            </a:r>
            <a:endParaRPr lang="en-US" sz="1547" dirty="0"/>
          </a:p>
        </p:txBody>
      </p:sp>
      <p:sp>
        <p:nvSpPr>
          <p:cNvPr id="18" name="Text 16"/>
          <p:cNvSpPr/>
          <p:nvPr/>
        </p:nvSpPr>
        <p:spPr>
          <a:xfrm>
            <a:off x="5007769" y="1780245"/>
            <a:ext cx="3461495" cy="148568"/>
          </a:xfrm>
          <a:prstGeom prst="rect">
            <a:avLst/>
          </a:prstGeom>
          <a:noFill/>
          <a:ln/>
        </p:spPr>
        <p:txBody>
          <a:bodyPr wrap="square" lIns="0" tIns="0" rIns="0" bIns="0" rtlCol="0" anchor="t"/>
          <a:lstStyle/>
          <a:p>
            <a:pPr algn="l" indent="0" marL="0">
              <a:lnSpc>
                <a:spcPts val="1103"/>
              </a:lnSpc>
              <a:buNone/>
            </a:pPr>
            <a:r>
              <a:rPr lang="en-US" sz="800" dirty="0">
                <a:solidFill>
                  <a:srgbClr val="33425C"/>
                </a:solidFill>
                <a:latin typeface="Carlito" pitchFamily="34" charset="0"/>
                <a:ea typeface="Carlito" pitchFamily="34" charset="-122"/>
                <a:cs typeface="Carlito" pitchFamily="34" charset="-120"/>
              </a:rPr>
              <a:t>Circulate Products and Materials</a:t>
            </a:r>
            <a:endParaRPr lang="en-US" sz="800" dirty="0"/>
          </a:p>
        </p:txBody>
      </p:sp>
      <p:sp>
        <p:nvSpPr>
          <p:cNvPr id="19" name="Text 17"/>
          <p:cNvSpPr/>
          <p:nvPr/>
        </p:nvSpPr>
        <p:spPr>
          <a:xfrm>
            <a:off x="8263971" y="1785938"/>
            <a:ext cx="278846" cy="142875"/>
          </a:xfrm>
          <a:prstGeom prst="rect">
            <a:avLst/>
          </a:prstGeom>
          <a:noFill/>
          <a:ln/>
        </p:spPr>
        <p:txBody>
          <a:bodyPr wrap="none" lIns="0" tIns="0" rIns="0" bIns="0" rtlCol="0" anchor="t"/>
          <a:lstStyle/>
          <a:p>
            <a:pPr algn="l" indent="0" marL="0">
              <a:lnSpc>
                <a:spcPts val="1013"/>
              </a:lnSpc>
              <a:buNone/>
            </a:pPr>
            <a:r>
              <a:rPr lang="en-US" sz="675" dirty="0">
                <a:solidFill>
                  <a:srgbClr val="5B6B85"/>
                </a:solidFill>
                <a:latin typeface="Liberation Sans Narrow" pitchFamily="34" charset="0"/>
                <a:ea typeface="Liberation Sans Narrow" pitchFamily="34" charset="-122"/>
                <a:cs typeface="Liberation Sans Narrow" pitchFamily="34" charset="-120"/>
              </a:rPr>
              <a:t>9 min</a:t>
            </a:r>
            <a:endParaRPr lang="en-US" sz="675" dirty="0"/>
          </a:p>
        </p:txBody>
      </p:sp>
      <p:sp>
        <p:nvSpPr>
          <p:cNvPr id="20" name="Text 18"/>
          <p:cNvSpPr/>
          <p:nvPr/>
        </p:nvSpPr>
        <p:spPr>
          <a:xfrm>
            <a:off x="575072" y="2118122"/>
            <a:ext cx="3979069" cy="472827"/>
          </a:xfrm>
          <a:prstGeom prst="roundRect">
            <a:avLst>
              <a:gd name="adj" fmla="val 24174"/>
            </a:avLst>
          </a:prstGeom>
          <a:solidFill>
            <a:srgbClr val="FFFFFF"/>
          </a:solidFill>
          <a:ln w="7144">
            <a:solidFill>
              <a:srgbClr val="E2E8F2"/>
            </a:solidFill>
            <a:prstDash val="solid"/>
          </a:ln>
        </p:spPr>
        <p:txBody>
          <a:bodyPr wrap="square" rtlCol="0" anchor="ctr"/>
          <a:lstStyle/>
          <a:p>
            <a:pPr indent="0" marL="0">
              <a:buNone/>
            </a:pPr>
            <a:endParaRPr lang="en-US" dirty="0"/>
          </a:p>
        </p:txBody>
      </p:sp>
      <p:sp>
        <p:nvSpPr>
          <p:cNvPr id="21" name="Text 19"/>
          <p:cNvSpPr/>
          <p:nvPr/>
        </p:nvSpPr>
        <p:spPr>
          <a:xfrm>
            <a:off x="692944" y="2275954"/>
            <a:ext cx="157163" cy="157163"/>
          </a:xfrm>
          <a:prstGeom prst="rect">
            <a:avLst/>
          </a:prstGeom>
          <a:noFill/>
          <a:ln/>
        </p:spPr>
        <p:txBody>
          <a:bodyPr wrap="none" lIns="0" tIns="0" rIns="0" bIns="0" rtlCol="0" anchor="ctr"/>
          <a:lstStyle/>
          <a:p>
            <a:pPr algn="ctr" indent="0" marL="0">
              <a:buNone/>
            </a:pPr>
            <a:r>
              <a:rPr lang="en-US" sz="1547" dirty="0">
                <a:solidFill>
                  <a:srgbClr val="3AA0C2"/>
                </a:solidFill>
                <a:latin typeface="Segoe UI Symbol" pitchFamily="34" charset="0"/>
                <a:ea typeface="Segoe UI Symbol" pitchFamily="34" charset="-122"/>
                <a:cs typeface="Segoe UI Symbol" pitchFamily="34" charset="-120"/>
              </a:rPr>
              <a:t>▤</a:t>
            </a:r>
            <a:endParaRPr lang="en-US" sz="1547" dirty="0"/>
          </a:p>
        </p:txBody>
      </p:sp>
      <p:sp>
        <p:nvSpPr>
          <p:cNvPr id="22" name="Text 20"/>
          <p:cNvSpPr/>
          <p:nvPr/>
        </p:nvSpPr>
        <p:spPr>
          <a:xfrm>
            <a:off x="935831" y="2284549"/>
            <a:ext cx="3206539" cy="153570"/>
          </a:xfrm>
          <a:prstGeom prst="rect">
            <a:avLst/>
          </a:prstGeom>
          <a:noFill/>
          <a:ln/>
        </p:spPr>
        <p:txBody>
          <a:bodyPr wrap="square" lIns="0" tIns="0" rIns="0" bIns="0" rtlCol="0" anchor="t"/>
          <a:lstStyle/>
          <a:p>
            <a:pPr algn="l" indent="0" marL="0">
              <a:lnSpc>
                <a:spcPts val="1103"/>
              </a:lnSpc>
              <a:buNone/>
            </a:pPr>
            <a:r>
              <a:rPr lang="en-US" sz="788" dirty="0">
                <a:solidFill>
                  <a:srgbClr val="33425C"/>
                </a:solidFill>
                <a:latin typeface="Carlito" pitchFamily="34" charset="0"/>
                <a:ea typeface="Carlito" pitchFamily="34" charset="-122"/>
                <a:cs typeface="Carlito" pitchFamily="34" charset="-120"/>
              </a:rPr>
              <a:t>Why now? Global drivers (climate, resources, waste, population)</a:t>
            </a:r>
            <a:endParaRPr lang="en-US" sz="788" dirty="0"/>
          </a:p>
        </p:txBody>
      </p:sp>
      <p:sp>
        <p:nvSpPr>
          <p:cNvPr id="23" name="Text 21"/>
          <p:cNvSpPr/>
          <p:nvPr/>
        </p:nvSpPr>
        <p:spPr>
          <a:xfrm>
            <a:off x="4139969" y="2290242"/>
            <a:ext cx="341563" cy="164592"/>
          </a:xfrm>
          <a:prstGeom prst="rect">
            <a:avLst/>
          </a:prstGeom>
          <a:noFill/>
          <a:ln/>
        </p:spPr>
        <p:txBody>
          <a:bodyPr wrap="none" lIns="0" tIns="0" rIns="0" bIns="0" rtlCol="0" anchor="t"/>
          <a:lstStyle/>
          <a:p>
            <a:pPr algn="l" indent="0" marL="0">
              <a:lnSpc>
                <a:spcPts val="1013"/>
              </a:lnSpc>
              <a:buNone/>
            </a:pPr>
            <a:r>
              <a:rPr lang="en-US" sz="675" dirty="0">
                <a:solidFill>
                  <a:srgbClr val="5B6B85"/>
                </a:solidFill>
                <a:latin typeface="Liberation Sans Narrow" pitchFamily="34" charset="0"/>
                <a:ea typeface="Liberation Sans Narrow" pitchFamily="34" charset="-122"/>
                <a:cs typeface="Liberation Sans Narrow" pitchFamily="34" charset="-120"/>
              </a:rPr>
              <a:t>11 min</a:t>
            </a:r>
            <a:endParaRPr lang="en-US" sz="675" dirty="0"/>
          </a:p>
        </p:txBody>
      </p:sp>
      <p:sp>
        <p:nvSpPr>
          <p:cNvPr id="24" name="Text 22"/>
          <p:cNvSpPr/>
          <p:nvPr/>
        </p:nvSpPr>
        <p:spPr>
          <a:xfrm>
            <a:off x="4647009" y="2118122"/>
            <a:ext cx="3979069" cy="472827"/>
          </a:xfrm>
          <a:prstGeom prst="roundRect">
            <a:avLst>
              <a:gd name="adj" fmla="val 24174"/>
            </a:avLst>
          </a:prstGeom>
          <a:solidFill>
            <a:srgbClr val="FFFFFF"/>
          </a:solidFill>
          <a:ln w="7144">
            <a:solidFill>
              <a:srgbClr val="E2E8F2"/>
            </a:solidFill>
            <a:prstDash val="solid"/>
          </a:ln>
        </p:spPr>
        <p:txBody>
          <a:bodyPr wrap="square" rtlCol="0" anchor="ctr"/>
          <a:lstStyle/>
          <a:p>
            <a:pPr indent="0" marL="0">
              <a:buNone/>
            </a:pPr>
            <a:endParaRPr lang="en-US" dirty="0"/>
          </a:p>
        </p:txBody>
      </p:sp>
      <p:sp>
        <p:nvSpPr>
          <p:cNvPr id="25" name="Text 23"/>
          <p:cNvSpPr/>
          <p:nvPr/>
        </p:nvSpPr>
        <p:spPr>
          <a:xfrm>
            <a:off x="4764881" y="2275954"/>
            <a:ext cx="157163" cy="157163"/>
          </a:xfrm>
          <a:prstGeom prst="rect">
            <a:avLst/>
          </a:prstGeom>
          <a:noFill/>
          <a:ln/>
        </p:spPr>
        <p:txBody>
          <a:bodyPr wrap="none" lIns="0" tIns="0" rIns="0" bIns="0" rtlCol="0" anchor="ctr"/>
          <a:lstStyle/>
          <a:p>
            <a:pPr algn="ctr" indent="0" marL="0">
              <a:buNone/>
            </a:pPr>
            <a:r>
              <a:rPr lang="en-US" sz="1547" dirty="0">
                <a:solidFill>
                  <a:srgbClr val="3AA0C2"/>
                </a:solidFill>
                <a:latin typeface="Segoe UI Symbol" pitchFamily="34" charset="0"/>
                <a:ea typeface="Segoe UI Symbol" pitchFamily="34" charset="-122"/>
                <a:cs typeface="Segoe UI Symbol" pitchFamily="34" charset="-120"/>
              </a:rPr>
              <a:t>▤</a:t>
            </a:r>
            <a:endParaRPr lang="en-US" sz="1547" dirty="0"/>
          </a:p>
        </p:txBody>
      </p:sp>
      <p:sp>
        <p:nvSpPr>
          <p:cNvPr id="26" name="Text 24"/>
          <p:cNvSpPr/>
          <p:nvPr/>
        </p:nvSpPr>
        <p:spPr>
          <a:xfrm>
            <a:off x="5007769" y="2214563"/>
            <a:ext cx="3247951" cy="279946"/>
          </a:xfrm>
          <a:prstGeom prst="rect">
            <a:avLst/>
          </a:prstGeom>
          <a:noFill/>
          <a:ln/>
        </p:spPr>
        <p:txBody>
          <a:bodyPr wrap="square" lIns="0" tIns="0" rIns="0" bIns="0" rtlCol="0" anchor="t"/>
          <a:lstStyle/>
          <a:p>
            <a:pPr algn="l" indent="0" marL="0">
              <a:lnSpc>
                <a:spcPts val="1103"/>
              </a:lnSpc>
              <a:buNone/>
            </a:pPr>
            <a:r>
              <a:rPr lang="en-US" sz="800" dirty="0">
                <a:solidFill>
                  <a:srgbClr val="33425C"/>
                </a:solidFill>
                <a:latin typeface="Carlito" pitchFamily="34" charset="0"/>
                <a:ea typeface="Carlito" pitchFamily="34" charset="-122"/>
                <a:cs typeface="Carlito" pitchFamily="34" charset="-120"/>
              </a:rPr>
              <a:t>Case Study: Fairphone is a Dutch social enterprise founded in 2013 in Amsterdam, b</a:t>
            </a:r>
            <a:endParaRPr lang="en-US" sz="800" dirty="0"/>
          </a:p>
        </p:txBody>
      </p:sp>
      <p:sp>
        <p:nvSpPr>
          <p:cNvPr id="27" name="Text 25"/>
          <p:cNvSpPr/>
          <p:nvPr/>
        </p:nvSpPr>
        <p:spPr>
          <a:xfrm>
            <a:off x="8263971" y="2290242"/>
            <a:ext cx="278846" cy="164592"/>
          </a:xfrm>
          <a:prstGeom prst="rect">
            <a:avLst/>
          </a:prstGeom>
          <a:noFill/>
          <a:ln/>
        </p:spPr>
        <p:txBody>
          <a:bodyPr wrap="none" lIns="0" tIns="0" rIns="0" bIns="0" rtlCol="0" anchor="t"/>
          <a:lstStyle/>
          <a:p>
            <a:pPr algn="l" indent="0" marL="0">
              <a:lnSpc>
                <a:spcPts val="1013"/>
              </a:lnSpc>
              <a:buNone/>
            </a:pPr>
            <a:r>
              <a:rPr lang="en-US" sz="675" dirty="0">
                <a:solidFill>
                  <a:srgbClr val="5B6B85"/>
                </a:solidFill>
                <a:latin typeface="Liberation Sans Narrow" pitchFamily="34" charset="0"/>
                <a:ea typeface="Liberation Sans Narrow" pitchFamily="34" charset="-122"/>
                <a:cs typeface="Liberation Sans Narrow" pitchFamily="34" charset="-120"/>
              </a:rPr>
              <a:t>8 min</a:t>
            </a:r>
            <a:endParaRPr lang="en-US" sz="675" dirty="0"/>
          </a:p>
        </p:txBody>
      </p:sp>
      <p:sp>
        <p:nvSpPr>
          <p:cNvPr id="28" name="Text 26"/>
          <p:cNvSpPr/>
          <p:nvPr/>
        </p:nvSpPr>
        <p:spPr>
          <a:xfrm>
            <a:off x="575072" y="2683818"/>
            <a:ext cx="3979069" cy="350044"/>
          </a:xfrm>
          <a:prstGeom prst="roundRect">
            <a:avLst>
              <a:gd name="adj" fmla="val 32653"/>
            </a:avLst>
          </a:prstGeom>
          <a:solidFill>
            <a:srgbClr val="FFFFFF"/>
          </a:solidFill>
          <a:ln w="7144">
            <a:solidFill>
              <a:srgbClr val="E2E8F2"/>
            </a:solidFill>
            <a:prstDash val="solid"/>
          </a:ln>
        </p:spPr>
        <p:txBody>
          <a:bodyPr wrap="square" rtlCol="0" anchor="ctr"/>
          <a:lstStyle/>
          <a:p>
            <a:pPr indent="0" marL="0">
              <a:buNone/>
            </a:pPr>
            <a:endParaRPr lang="en-US" dirty="0"/>
          </a:p>
        </p:txBody>
      </p:sp>
      <p:sp>
        <p:nvSpPr>
          <p:cNvPr id="29" name="Text 27"/>
          <p:cNvSpPr/>
          <p:nvPr/>
        </p:nvSpPr>
        <p:spPr>
          <a:xfrm>
            <a:off x="692944" y="2780258"/>
            <a:ext cx="157163" cy="157163"/>
          </a:xfrm>
          <a:prstGeom prst="rect">
            <a:avLst/>
          </a:prstGeom>
          <a:noFill/>
          <a:ln/>
        </p:spPr>
        <p:txBody>
          <a:bodyPr wrap="none" lIns="0" tIns="0" rIns="0" bIns="0" rtlCol="0" anchor="ctr"/>
          <a:lstStyle/>
          <a:p>
            <a:pPr algn="ctr" indent="0" marL="0">
              <a:buNone/>
            </a:pPr>
            <a:r>
              <a:rPr lang="en-US" sz="1547" dirty="0">
                <a:solidFill>
                  <a:srgbClr val="3AA0C2"/>
                </a:solidFill>
                <a:latin typeface="Segoe UI Symbol" pitchFamily="34" charset="0"/>
                <a:ea typeface="Segoe UI Symbol" pitchFamily="34" charset="-122"/>
                <a:cs typeface="Segoe UI Symbol" pitchFamily="34" charset="-120"/>
              </a:rPr>
              <a:t>▤</a:t>
            </a:r>
            <a:endParaRPr lang="en-US" sz="1547" dirty="0"/>
          </a:p>
        </p:txBody>
      </p:sp>
      <p:sp>
        <p:nvSpPr>
          <p:cNvPr id="30" name="Text 28"/>
          <p:cNvSpPr/>
          <p:nvPr/>
        </p:nvSpPr>
        <p:spPr>
          <a:xfrm>
            <a:off x="935831" y="2788853"/>
            <a:ext cx="3365342" cy="148568"/>
          </a:xfrm>
          <a:prstGeom prst="rect">
            <a:avLst/>
          </a:prstGeom>
          <a:noFill/>
          <a:ln/>
        </p:spPr>
        <p:txBody>
          <a:bodyPr wrap="none" lIns="0" tIns="0" rIns="0" bIns="0" rtlCol="0" anchor="t"/>
          <a:lstStyle/>
          <a:p>
            <a:pPr algn="l" indent="0" marL="0">
              <a:lnSpc>
                <a:spcPts val="1103"/>
              </a:lnSpc>
              <a:buNone/>
            </a:pPr>
            <a:r>
              <a:rPr lang="en-US" sz="800" dirty="0">
                <a:solidFill>
                  <a:srgbClr val="33425C"/>
                </a:solidFill>
                <a:latin typeface="Carlito" pitchFamily="34" charset="0"/>
                <a:ea typeface="Carlito" pitchFamily="34" charset="-122"/>
                <a:cs typeface="Carlito" pitchFamily="34" charset="-120"/>
              </a:rPr>
              <a:t>Hands-On Activity</a:t>
            </a:r>
            <a:endParaRPr lang="en-US" sz="800" dirty="0"/>
          </a:p>
        </p:txBody>
      </p:sp>
      <p:sp>
        <p:nvSpPr>
          <p:cNvPr id="31" name="Text 29"/>
          <p:cNvSpPr/>
          <p:nvPr/>
        </p:nvSpPr>
        <p:spPr>
          <a:xfrm>
            <a:off x="4192033" y="2794546"/>
            <a:ext cx="278846" cy="142875"/>
          </a:xfrm>
          <a:prstGeom prst="rect">
            <a:avLst/>
          </a:prstGeom>
          <a:noFill/>
          <a:ln/>
        </p:spPr>
        <p:txBody>
          <a:bodyPr wrap="none" lIns="0" tIns="0" rIns="0" bIns="0" rtlCol="0" anchor="t"/>
          <a:lstStyle/>
          <a:p>
            <a:pPr algn="l" indent="0" marL="0">
              <a:lnSpc>
                <a:spcPts val="1013"/>
              </a:lnSpc>
              <a:buNone/>
            </a:pPr>
            <a:r>
              <a:rPr lang="en-US" sz="675" dirty="0">
                <a:solidFill>
                  <a:srgbClr val="5B6B85"/>
                </a:solidFill>
                <a:latin typeface="Liberation Sans Narrow" pitchFamily="34" charset="0"/>
                <a:ea typeface="Liberation Sans Narrow" pitchFamily="34" charset="-122"/>
                <a:cs typeface="Liberation Sans Narrow" pitchFamily="34" charset="-120"/>
              </a:rPr>
              <a:t>8 min</a:t>
            </a:r>
            <a:endParaRPr lang="en-US" sz="675" dirty="0"/>
          </a:p>
        </p:txBody>
      </p:sp>
    </p:spTree>
  </p:cSld>
  <p:clrMapOvr>
    <a:masterClrMapping/>
  </p:clrMapOvr>
  <p:transition spd="med" advTm="12000">
    <p:fade/>
  </p:transition>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0A192F"/>
        </a:solidFill>
      </p:bgPr>
    </p:bg>
    <p:spTree>
      <p:nvGrpSpPr>
        <p:cNvPr id="1" name=""/>
        <p:cNvGrpSpPr/>
        <p:nvPr/>
      </p:nvGrpSpPr>
      <p:grpSpPr>
        <a:xfrm>
          <a:off x="0" y="0"/>
          <a:ext cx="0" cy="0"/>
          <a:chOff x="0" y="0"/>
          <a:chExt cx="0" cy="0"/>
        </a:xfrm>
      </p:grpSpPr>
      <p:sp>
        <p:nvSpPr>
          <p:cNvPr id="2" name="Text 0"/>
          <p:cNvSpPr/>
          <p:nvPr/>
        </p:nvSpPr>
        <p:spPr>
          <a:xfrm>
            <a:off x="0" y="0"/>
            <a:ext cx="100013" cy="5143500"/>
          </a:xfrm>
          <a:prstGeom prst="rect">
            <a:avLst/>
          </a:prstGeom>
          <a:solidFill>
            <a:srgbClr val="3AA0C2"/>
          </a:solidFill>
          <a:ln/>
        </p:spPr>
        <p:txBody>
          <a:bodyPr wrap="square" rtlCol="0" anchor="ctr"/>
          <a:lstStyle/>
          <a:p>
            <a:pPr indent="0" marL="0">
              <a:buNone/>
            </a:pPr>
            <a:endParaRPr lang="en-US" dirty="0"/>
          </a:p>
        </p:txBody>
      </p:sp>
      <p:sp>
        <p:nvSpPr>
          <p:cNvPr id="3" name="Text 1"/>
          <p:cNvSpPr/>
          <p:nvPr/>
        </p:nvSpPr>
        <p:spPr>
          <a:xfrm>
            <a:off x="571500" y="442913"/>
            <a:ext cx="2935894" cy="125403"/>
          </a:xfrm>
          <a:prstGeom prst="rect">
            <a:avLst/>
          </a:prstGeom>
          <a:noFill/>
          <a:ln/>
        </p:spPr>
        <p:txBody>
          <a:bodyPr wrap="none" lIns="0" tIns="0" rIns="0" bIns="0" rtlCol="0" anchor="t"/>
          <a:lstStyle/>
          <a:p>
            <a:pPr algn="l" indent="0" marL="0">
              <a:lnSpc>
                <a:spcPts val="1181"/>
              </a:lnSpc>
              <a:buNone/>
            </a:pPr>
            <a:r>
              <a:rPr lang="en-US" sz="800" spc="225" kern="0" dirty="0">
                <a:solidFill>
                  <a:srgbClr val="3AA0C2"/>
                </a:solidFill>
                <a:latin typeface="Liberation Sans Narrow" pitchFamily="34" charset="0"/>
                <a:ea typeface="Liberation Sans Narrow" pitchFamily="34" charset="-122"/>
                <a:cs typeface="Liberation Sans Narrow" pitchFamily="34" charset="-120"/>
              </a:rPr>
              <a:t>MODULE 01 · KEY TAKEAWAYS</a:t>
            </a:r>
            <a:endParaRPr lang="en-US" sz="800" dirty="0"/>
          </a:p>
        </p:txBody>
      </p:sp>
      <p:sp>
        <p:nvSpPr>
          <p:cNvPr id="4" name="Text 2"/>
          <p:cNvSpPr/>
          <p:nvPr/>
        </p:nvSpPr>
        <p:spPr>
          <a:xfrm>
            <a:off x="571500" y="742950"/>
            <a:ext cx="2077408" cy="393478"/>
          </a:xfrm>
          <a:prstGeom prst="rect">
            <a:avLst/>
          </a:prstGeom>
          <a:noFill/>
          <a:ln/>
        </p:spPr>
        <p:txBody>
          <a:bodyPr wrap="none" lIns="0" tIns="0" rIns="0" bIns="0" rtlCol="0" anchor="t"/>
          <a:lstStyle/>
          <a:p>
            <a:pPr algn="l" indent="0" marL="0">
              <a:lnSpc>
                <a:spcPts val="2869"/>
              </a:lnSpc>
              <a:buNone/>
            </a:pPr>
            <a:r>
              <a:rPr lang="en-US" sz="1913" b="1" dirty="0">
                <a:solidFill>
                  <a:srgbClr val="F2F5F9"/>
                </a:solidFill>
                <a:latin typeface="Tinos" pitchFamily="34" charset="0"/>
                <a:ea typeface="Tinos" pitchFamily="34" charset="-122"/>
                <a:cs typeface="Tinos" pitchFamily="34" charset="-120"/>
              </a:rPr>
              <a:t>What to remember</a:t>
            </a:r>
            <a:endParaRPr lang="en-US" sz="1913" dirty="0"/>
          </a:p>
        </p:txBody>
      </p:sp>
      <p:sp>
        <p:nvSpPr>
          <p:cNvPr id="5" name="Shape 3"/>
          <p:cNvSpPr/>
          <p:nvPr/>
        </p:nvSpPr>
        <p:spPr>
          <a:xfrm>
            <a:off x="571500" y="1757139"/>
            <a:ext cx="7715250" cy="0"/>
          </a:xfrm>
          <a:prstGeom prst="line">
            <a:avLst/>
          </a:prstGeom>
          <a:noFill/>
          <a:ln w="7144">
            <a:solidFill>
              <a:srgbClr val="9FB3CE"/>
            </a:solidFill>
            <a:prstDash val="solid"/>
          </a:ln>
        </p:spPr>
      </p:sp>
      <p:sp>
        <p:nvSpPr>
          <p:cNvPr id="6" name="Text 4"/>
          <p:cNvSpPr/>
          <p:nvPr/>
        </p:nvSpPr>
        <p:spPr>
          <a:xfrm>
            <a:off x="571500" y="1371600"/>
            <a:ext cx="157163" cy="157163"/>
          </a:xfrm>
          <a:prstGeom prst="rect">
            <a:avLst/>
          </a:prstGeom>
          <a:noFill/>
          <a:ln/>
        </p:spPr>
        <p:txBody>
          <a:bodyPr wrap="none" lIns="0" tIns="0" rIns="0" bIns="0" rtlCol="0" anchor="ctr"/>
          <a:lstStyle/>
          <a:p>
            <a:pPr algn="ctr" indent="0" marL="0">
              <a:buNone/>
            </a:pPr>
            <a:r>
              <a:rPr lang="en-US" sz="1547" dirty="0">
                <a:solidFill>
                  <a:srgbClr val="D4A017"/>
                </a:solidFill>
                <a:latin typeface="Segoe UI Symbol" pitchFamily="34" charset="0"/>
                <a:ea typeface="Segoe UI Symbol" pitchFamily="34" charset="-122"/>
                <a:cs typeface="Segoe UI Symbol" pitchFamily="34" charset="-120"/>
              </a:rPr>
              <a:t>✓</a:t>
            </a:r>
            <a:endParaRPr lang="en-US" sz="1547" dirty="0"/>
          </a:p>
        </p:txBody>
      </p:sp>
      <p:sp>
        <p:nvSpPr>
          <p:cNvPr id="7" name="Text 5"/>
          <p:cNvSpPr/>
          <p:nvPr/>
        </p:nvSpPr>
        <p:spPr>
          <a:xfrm>
            <a:off x="828675" y="1364456"/>
            <a:ext cx="6483734" cy="154510"/>
          </a:xfrm>
          <a:prstGeom prst="rect">
            <a:avLst/>
          </a:prstGeom>
          <a:noFill/>
          <a:ln/>
        </p:spPr>
        <p:txBody>
          <a:bodyPr wrap="square" lIns="0" tIns="0" rIns="0" bIns="0" rtlCol="0" anchor="t">
            <a:normAutofit/>
          </a:bodyPr>
          <a:lstStyle/>
          <a:p>
            <a:pPr algn="l" indent="0" marL="0">
              <a:lnSpc>
                <a:spcPts val="1264"/>
              </a:lnSpc>
              <a:buNone/>
            </a:pPr>
            <a:r>
              <a:rPr lang="en-US" sz="872" dirty="0">
                <a:solidFill>
                  <a:srgbClr val="F2F5F9"/>
                </a:solidFill>
                <a:latin typeface="Carlito" pitchFamily="34" charset="0"/>
                <a:ea typeface="Carlito" pitchFamily="34" charset="-122"/>
                <a:cs typeface="Carlito" pitchFamily="34" charset="-120"/>
              </a:rPr>
              <a:t>The linear economy's take-make-waste model drives environmental degradation while concentrating economic benefits among elites</a:t>
            </a:r>
            <a:endParaRPr lang="en-US" sz="872" dirty="0"/>
          </a:p>
        </p:txBody>
      </p:sp>
      <p:sp>
        <p:nvSpPr>
          <p:cNvPr id="8" name="Text 6"/>
          <p:cNvSpPr/>
          <p:nvPr/>
        </p:nvSpPr>
        <p:spPr>
          <a:xfrm>
            <a:off x="828675" y="1546399"/>
            <a:ext cx="6483734" cy="128588"/>
          </a:xfrm>
          <a:prstGeom prst="rect">
            <a:avLst/>
          </a:prstGeom>
          <a:noFill/>
          <a:ln/>
        </p:spPr>
        <p:txBody>
          <a:bodyPr wrap="square" lIns="0" tIns="0" rIns="0" bIns="0" rtlCol="0" anchor="t"/>
          <a:lstStyle/>
          <a:p>
            <a:pPr algn="l" indent="0" marL="0">
              <a:lnSpc>
                <a:spcPts val="1013"/>
              </a:lnSpc>
              <a:buNone/>
            </a:pPr>
            <a:r>
              <a:rPr lang="en-US" sz="800" dirty="0">
                <a:solidFill>
                  <a:srgbClr val="9FB3CE"/>
                </a:solidFill>
                <a:latin typeface="Carlito" pitchFamily="34" charset="0"/>
                <a:ea typeface="Carlito" pitchFamily="34" charset="-122"/>
                <a:cs typeface="Carlito" pitchFamily="34" charset="-120"/>
              </a:rPr>
              <a:t>The Linear Economy and its limits: take-make-waste</a:t>
            </a:r>
            <a:endParaRPr lang="en-US" sz="800" dirty="0"/>
          </a:p>
        </p:txBody>
      </p:sp>
      <p:sp>
        <p:nvSpPr>
          <p:cNvPr id="9" name="Shape 7"/>
          <p:cNvSpPr/>
          <p:nvPr/>
        </p:nvSpPr>
        <p:spPr>
          <a:xfrm>
            <a:off x="571500" y="2231975"/>
            <a:ext cx="7715250" cy="0"/>
          </a:xfrm>
          <a:prstGeom prst="line">
            <a:avLst/>
          </a:prstGeom>
          <a:noFill/>
          <a:ln w="7144">
            <a:solidFill>
              <a:srgbClr val="9FB3CE"/>
            </a:solidFill>
            <a:prstDash val="solid"/>
          </a:ln>
        </p:spPr>
      </p:sp>
      <p:sp>
        <p:nvSpPr>
          <p:cNvPr id="10" name="Text 8"/>
          <p:cNvSpPr/>
          <p:nvPr/>
        </p:nvSpPr>
        <p:spPr>
          <a:xfrm>
            <a:off x="571500" y="1846436"/>
            <a:ext cx="157163" cy="157163"/>
          </a:xfrm>
          <a:prstGeom prst="rect">
            <a:avLst/>
          </a:prstGeom>
          <a:noFill/>
          <a:ln/>
        </p:spPr>
        <p:txBody>
          <a:bodyPr wrap="none" lIns="0" tIns="0" rIns="0" bIns="0" rtlCol="0" anchor="ctr"/>
          <a:lstStyle/>
          <a:p>
            <a:pPr algn="ctr" indent="0" marL="0">
              <a:buNone/>
            </a:pPr>
            <a:r>
              <a:rPr lang="en-US" sz="1547" dirty="0">
                <a:solidFill>
                  <a:srgbClr val="D4A017"/>
                </a:solidFill>
                <a:latin typeface="Segoe UI Symbol" pitchFamily="34" charset="0"/>
                <a:ea typeface="Segoe UI Symbol" pitchFamily="34" charset="-122"/>
                <a:cs typeface="Segoe UI Symbol" pitchFamily="34" charset="-120"/>
              </a:rPr>
              <a:t>✓</a:t>
            </a:r>
            <a:endParaRPr lang="en-US" sz="1547" dirty="0"/>
          </a:p>
        </p:txBody>
      </p:sp>
      <p:sp>
        <p:nvSpPr>
          <p:cNvPr id="11" name="Text 9"/>
          <p:cNvSpPr/>
          <p:nvPr/>
        </p:nvSpPr>
        <p:spPr>
          <a:xfrm>
            <a:off x="828675" y="1839292"/>
            <a:ext cx="6815361" cy="154510"/>
          </a:xfrm>
          <a:prstGeom prst="rect">
            <a:avLst/>
          </a:prstGeom>
          <a:noFill/>
          <a:ln/>
        </p:spPr>
        <p:txBody>
          <a:bodyPr wrap="square" lIns="0" tIns="0" rIns="0" bIns="0" rtlCol="0" anchor="t">
            <a:normAutofit/>
          </a:bodyPr>
          <a:lstStyle/>
          <a:p>
            <a:pPr algn="l" indent="0" marL="0">
              <a:lnSpc>
                <a:spcPts val="1264"/>
              </a:lnSpc>
              <a:buNone/>
            </a:pPr>
            <a:r>
              <a:rPr lang="en-US" sz="872" dirty="0">
                <a:solidFill>
                  <a:srgbClr val="F2F5F9"/>
                </a:solidFill>
                <a:latin typeface="Carlito" pitchFamily="34" charset="0"/>
                <a:ea typeface="Carlito" pitchFamily="34" charset="-122"/>
                <a:cs typeface="Carlito" pitchFamily="34" charset="-120"/>
              </a:rPr>
              <a:t>Waste elimination requires systemic redesign of products, services, and business models rather than end-of-end management approaches.</a:t>
            </a:r>
            <a:endParaRPr lang="en-US" sz="872" dirty="0"/>
          </a:p>
        </p:txBody>
      </p:sp>
      <p:sp>
        <p:nvSpPr>
          <p:cNvPr id="12" name="Text 10"/>
          <p:cNvSpPr/>
          <p:nvPr/>
        </p:nvSpPr>
        <p:spPr>
          <a:xfrm>
            <a:off x="828675" y="2021235"/>
            <a:ext cx="7360590" cy="128588"/>
          </a:xfrm>
          <a:prstGeom prst="rect">
            <a:avLst/>
          </a:prstGeom>
          <a:noFill/>
          <a:ln/>
        </p:spPr>
        <p:txBody>
          <a:bodyPr wrap="square" lIns="0" tIns="0" rIns="0" bIns="0" rtlCol="0" anchor="t"/>
          <a:lstStyle/>
          <a:p>
            <a:pPr algn="l" indent="0" marL="0">
              <a:lnSpc>
                <a:spcPts val="1013"/>
              </a:lnSpc>
              <a:buNone/>
            </a:pPr>
            <a:r>
              <a:rPr lang="en-US" sz="800" dirty="0">
                <a:solidFill>
                  <a:srgbClr val="9FB3CE"/>
                </a:solidFill>
                <a:latin typeface="Carlito" pitchFamily="34" charset="0"/>
                <a:ea typeface="Carlito" pitchFamily="34" charset="-122"/>
                <a:cs typeface="Carlito" pitchFamily="34" charset="-120"/>
              </a:rPr>
              <a:t>Eliminate Waste and Pollution</a:t>
            </a:r>
            <a:endParaRPr lang="en-US" sz="800" dirty="0"/>
          </a:p>
        </p:txBody>
      </p:sp>
      <p:sp>
        <p:nvSpPr>
          <p:cNvPr id="13" name="Shape 11"/>
          <p:cNvSpPr/>
          <p:nvPr/>
        </p:nvSpPr>
        <p:spPr>
          <a:xfrm>
            <a:off x="571500" y="2706812"/>
            <a:ext cx="7715250" cy="0"/>
          </a:xfrm>
          <a:prstGeom prst="line">
            <a:avLst/>
          </a:prstGeom>
          <a:noFill/>
          <a:ln w="7144">
            <a:solidFill>
              <a:srgbClr val="9FB3CE"/>
            </a:solidFill>
            <a:prstDash val="solid"/>
          </a:ln>
        </p:spPr>
      </p:sp>
      <p:sp>
        <p:nvSpPr>
          <p:cNvPr id="14" name="Text 12"/>
          <p:cNvSpPr/>
          <p:nvPr/>
        </p:nvSpPr>
        <p:spPr>
          <a:xfrm>
            <a:off x="571500" y="2321272"/>
            <a:ext cx="157163" cy="157163"/>
          </a:xfrm>
          <a:prstGeom prst="rect">
            <a:avLst/>
          </a:prstGeom>
          <a:noFill/>
          <a:ln/>
        </p:spPr>
        <p:txBody>
          <a:bodyPr wrap="none" lIns="0" tIns="0" rIns="0" bIns="0" rtlCol="0" anchor="ctr"/>
          <a:lstStyle/>
          <a:p>
            <a:pPr algn="ctr" indent="0" marL="0">
              <a:buNone/>
            </a:pPr>
            <a:r>
              <a:rPr lang="en-US" sz="1547" dirty="0">
                <a:solidFill>
                  <a:srgbClr val="D4A017"/>
                </a:solidFill>
                <a:latin typeface="Segoe UI Symbol" pitchFamily="34" charset="0"/>
                <a:ea typeface="Segoe UI Symbol" pitchFamily="34" charset="-122"/>
                <a:cs typeface="Segoe UI Symbol" pitchFamily="34" charset="-120"/>
              </a:rPr>
              <a:t>✓</a:t>
            </a:r>
            <a:endParaRPr lang="en-US" sz="1547" dirty="0"/>
          </a:p>
        </p:txBody>
      </p:sp>
      <p:sp>
        <p:nvSpPr>
          <p:cNvPr id="15" name="Text 13"/>
          <p:cNvSpPr/>
          <p:nvPr/>
        </p:nvSpPr>
        <p:spPr>
          <a:xfrm>
            <a:off x="828675" y="2314129"/>
            <a:ext cx="5951413" cy="154510"/>
          </a:xfrm>
          <a:prstGeom prst="rect">
            <a:avLst/>
          </a:prstGeom>
          <a:noFill/>
          <a:ln/>
        </p:spPr>
        <p:txBody>
          <a:bodyPr wrap="square" lIns="0" tIns="0" rIns="0" bIns="0" rtlCol="0" anchor="t">
            <a:normAutofit/>
          </a:bodyPr>
          <a:lstStyle/>
          <a:p>
            <a:pPr algn="l" indent="0" marL="0">
              <a:lnSpc>
                <a:spcPts val="1264"/>
              </a:lnSpc>
              <a:buNone/>
            </a:pPr>
            <a:r>
              <a:rPr lang="en-US" sz="872" dirty="0">
                <a:solidFill>
                  <a:srgbClr val="F2F5F9"/>
                </a:solidFill>
                <a:latin typeface="Carlito" pitchFamily="34" charset="0"/>
                <a:ea typeface="Carlito" pitchFamily="34" charset="-122"/>
                <a:cs typeface="Carlito" pitchFamily="34" charset="-120"/>
              </a:rPr>
              <a:t>Circulating products and materials creates economic value while reducing environmental impact across African industries.</a:t>
            </a:r>
            <a:endParaRPr lang="en-US" sz="872" dirty="0"/>
          </a:p>
        </p:txBody>
      </p:sp>
      <p:sp>
        <p:nvSpPr>
          <p:cNvPr id="16" name="Text 14"/>
          <p:cNvSpPr/>
          <p:nvPr/>
        </p:nvSpPr>
        <p:spPr>
          <a:xfrm>
            <a:off x="828675" y="2496071"/>
            <a:ext cx="6427527" cy="128588"/>
          </a:xfrm>
          <a:prstGeom prst="rect">
            <a:avLst/>
          </a:prstGeom>
          <a:noFill/>
          <a:ln/>
        </p:spPr>
        <p:txBody>
          <a:bodyPr wrap="square" lIns="0" tIns="0" rIns="0" bIns="0" rtlCol="0" anchor="t"/>
          <a:lstStyle/>
          <a:p>
            <a:pPr algn="l" indent="0" marL="0">
              <a:lnSpc>
                <a:spcPts val="1013"/>
              </a:lnSpc>
              <a:buNone/>
            </a:pPr>
            <a:r>
              <a:rPr lang="en-US" sz="800" dirty="0">
                <a:solidFill>
                  <a:srgbClr val="9FB3CE"/>
                </a:solidFill>
                <a:latin typeface="Carlito" pitchFamily="34" charset="0"/>
                <a:ea typeface="Carlito" pitchFamily="34" charset="-122"/>
                <a:cs typeface="Carlito" pitchFamily="34" charset="-120"/>
              </a:rPr>
              <a:t>Circulate Products and Materials</a:t>
            </a:r>
            <a:endParaRPr lang="en-US" sz="800" dirty="0"/>
          </a:p>
        </p:txBody>
      </p:sp>
      <p:sp>
        <p:nvSpPr>
          <p:cNvPr id="17" name="Shape 15"/>
          <p:cNvSpPr/>
          <p:nvPr/>
        </p:nvSpPr>
        <p:spPr>
          <a:xfrm>
            <a:off x="571500" y="3342159"/>
            <a:ext cx="7715250" cy="0"/>
          </a:xfrm>
          <a:prstGeom prst="line">
            <a:avLst/>
          </a:prstGeom>
          <a:noFill/>
          <a:ln w="7144">
            <a:solidFill>
              <a:srgbClr val="9FB3CE"/>
            </a:solidFill>
            <a:prstDash val="solid"/>
          </a:ln>
        </p:spPr>
      </p:sp>
      <p:sp>
        <p:nvSpPr>
          <p:cNvPr id="18" name="Text 16"/>
          <p:cNvSpPr/>
          <p:nvPr/>
        </p:nvSpPr>
        <p:spPr>
          <a:xfrm>
            <a:off x="571500" y="2796108"/>
            <a:ext cx="157163" cy="157163"/>
          </a:xfrm>
          <a:prstGeom prst="rect">
            <a:avLst/>
          </a:prstGeom>
          <a:noFill/>
          <a:ln/>
        </p:spPr>
        <p:txBody>
          <a:bodyPr wrap="none" lIns="0" tIns="0" rIns="0" bIns="0" rtlCol="0" anchor="ctr"/>
          <a:lstStyle/>
          <a:p>
            <a:pPr algn="ctr" indent="0" marL="0">
              <a:buNone/>
            </a:pPr>
            <a:r>
              <a:rPr lang="en-US" sz="1547" dirty="0">
                <a:solidFill>
                  <a:srgbClr val="D4A017"/>
                </a:solidFill>
                <a:latin typeface="Segoe UI Symbol" pitchFamily="34" charset="0"/>
                <a:ea typeface="Segoe UI Symbol" pitchFamily="34" charset="-122"/>
                <a:cs typeface="Segoe UI Symbol" pitchFamily="34" charset="-120"/>
              </a:rPr>
              <a:t>✓</a:t>
            </a:r>
            <a:endParaRPr lang="en-US" sz="1547" dirty="0"/>
          </a:p>
        </p:txBody>
      </p:sp>
      <p:sp>
        <p:nvSpPr>
          <p:cNvPr id="19" name="Text 17"/>
          <p:cNvSpPr/>
          <p:nvPr/>
        </p:nvSpPr>
        <p:spPr>
          <a:xfrm>
            <a:off x="828675" y="2788965"/>
            <a:ext cx="7458075" cy="315022"/>
          </a:xfrm>
          <a:prstGeom prst="rect">
            <a:avLst/>
          </a:prstGeom>
          <a:noFill/>
          <a:ln/>
        </p:spPr>
        <p:txBody>
          <a:bodyPr wrap="square" lIns="0" tIns="0" rIns="0" bIns="0" rtlCol="0" anchor="t">
            <a:normAutofit/>
          </a:bodyPr>
          <a:lstStyle/>
          <a:p>
            <a:pPr algn="l" indent="0" marL="0">
              <a:lnSpc>
                <a:spcPts val="1264"/>
              </a:lnSpc>
              <a:buNone/>
            </a:pPr>
            <a:r>
              <a:rPr lang="en-US" sz="872" dirty="0">
                <a:solidFill>
                  <a:srgbClr val="F2F5F9"/>
                </a:solidFill>
                <a:latin typeface="Carlito" pitchFamily="34" charset="0"/>
                <a:ea typeface="Carlito" pitchFamily="34" charset="-122"/>
                <a:cs typeface="Carlito" pitchFamily="34" charset="-120"/>
              </a:rPr>
              <a:t>The circular economy represents Africa's opportunity to leapfrog linear development models while addressing climate change and resource constraints…</a:t>
            </a:r>
            <a:endParaRPr lang="en-US" sz="872" dirty="0"/>
          </a:p>
        </p:txBody>
      </p:sp>
      <p:sp>
        <p:nvSpPr>
          <p:cNvPr id="20" name="Text 18"/>
          <p:cNvSpPr/>
          <p:nvPr/>
        </p:nvSpPr>
        <p:spPr>
          <a:xfrm>
            <a:off x="828675" y="3131418"/>
            <a:ext cx="7458075" cy="128588"/>
          </a:xfrm>
          <a:prstGeom prst="rect">
            <a:avLst/>
          </a:prstGeom>
          <a:noFill/>
          <a:ln/>
        </p:spPr>
        <p:txBody>
          <a:bodyPr wrap="square" lIns="0" tIns="0" rIns="0" bIns="0" rtlCol="0" anchor="t"/>
          <a:lstStyle/>
          <a:p>
            <a:pPr algn="l" indent="0" marL="0">
              <a:lnSpc>
                <a:spcPts val="1013"/>
              </a:lnSpc>
              <a:buNone/>
            </a:pPr>
            <a:r>
              <a:rPr lang="en-US" sz="800" dirty="0">
                <a:solidFill>
                  <a:srgbClr val="9FB3CE"/>
                </a:solidFill>
                <a:latin typeface="Carlito" pitchFamily="34" charset="0"/>
                <a:ea typeface="Carlito" pitchFamily="34" charset="-122"/>
                <a:cs typeface="Carlito" pitchFamily="34" charset="-120"/>
              </a:rPr>
              <a:t>Why now? Global drivers (climate, resources, waste, population)</a:t>
            </a:r>
            <a:endParaRPr lang="en-US" sz="800" dirty="0"/>
          </a:p>
        </p:txBody>
      </p:sp>
      <p:sp>
        <p:nvSpPr>
          <p:cNvPr id="21" name="Shape 19"/>
          <p:cNvSpPr/>
          <p:nvPr/>
        </p:nvSpPr>
        <p:spPr>
          <a:xfrm>
            <a:off x="571500" y="3816995"/>
            <a:ext cx="7715250" cy="0"/>
          </a:xfrm>
          <a:prstGeom prst="line">
            <a:avLst/>
          </a:prstGeom>
          <a:noFill/>
          <a:ln w="7144">
            <a:solidFill>
              <a:srgbClr val="9FB3CE"/>
            </a:solidFill>
            <a:prstDash val="solid"/>
          </a:ln>
        </p:spPr>
      </p:sp>
      <p:sp>
        <p:nvSpPr>
          <p:cNvPr id="22" name="Text 20"/>
          <p:cNvSpPr/>
          <p:nvPr/>
        </p:nvSpPr>
        <p:spPr>
          <a:xfrm>
            <a:off x="571500" y="3431456"/>
            <a:ext cx="157163" cy="157163"/>
          </a:xfrm>
          <a:prstGeom prst="rect">
            <a:avLst/>
          </a:prstGeom>
          <a:noFill/>
          <a:ln/>
        </p:spPr>
        <p:txBody>
          <a:bodyPr wrap="none" lIns="0" tIns="0" rIns="0" bIns="0" rtlCol="0" anchor="ctr"/>
          <a:lstStyle/>
          <a:p>
            <a:pPr algn="ctr" indent="0" marL="0">
              <a:buNone/>
            </a:pPr>
            <a:r>
              <a:rPr lang="en-US" sz="1547" dirty="0">
                <a:solidFill>
                  <a:srgbClr val="D4A017"/>
                </a:solidFill>
                <a:latin typeface="Segoe UI Symbol" pitchFamily="34" charset="0"/>
                <a:ea typeface="Segoe UI Symbol" pitchFamily="34" charset="-122"/>
                <a:cs typeface="Segoe UI Symbol" pitchFamily="34" charset="-120"/>
              </a:rPr>
              <a:t>✓</a:t>
            </a:r>
            <a:endParaRPr lang="en-US" sz="1547" dirty="0"/>
          </a:p>
        </p:txBody>
      </p:sp>
      <p:sp>
        <p:nvSpPr>
          <p:cNvPr id="23" name="Text 21"/>
          <p:cNvSpPr/>
          <p:nvPr/>
        </p:nvSpPr>
        <p:spPr>
          <a:xfrm>
            <a:off x="828675" y="3424312"/>
            <a:ext cx="5487181" cy="154510"/>
          </a:xfrm>
          <a:prstGeom prst="rect">
            <a:avLst/>
          </a:prstGeom>
          <a:noFill/>
          <a:ln/>
        </p:spPr>
        <p:txBody>
          <a:bodyPr wrap="square" lIns="0" tIns="0" rIns="0" bIns="0" rtlCol="0" anchor="t">
            <a:normAutofit/>
          </a:bodyPr>
          <a:lstStyle/>
          <a:p>
            <a:pPr algn="l" indent="0" marL="0">
              <a:lnSpc>
                <a:spcPts val="1264"/>
              </a:lnSpc>
              <a:buNone/>
            </a:pPr>
            <a:r>
              <a:rPr lang="en-US" sz="872" dirty="0">
                <a:solidFill>
                  <a:srgbClr val="F2F5F9"/>
                </a:solidFill>
                <a:latin typeface="Carlito" pitchFamily="34" charset="0"/>
                <a:ea typeface="Carlito" pitchFamily="34" charset="-122"/>
                <a:cs typeface="Carlito" pitchFamily="34" charset="-120"/>
              </a:rPr>
              <a:t>Modular design and right-to-repair policies can extend electronics lifespans by 100%+ while creating local value.</a:t>
            </a:r>
            <a:endParaRPr lang="en-US" sz="872" dirty="0"/>
          </a:p>
        </p:txBody>
      </p:sp>
      <p:sp>
        <p:nvSpPr>
          <p:cNvPr id="24" name="Text 22"/>
          <p:cNvSpPr/>
          <p:nvPr/>
        </p:nvSpPr>
        <p:spPr>
          <a:xfrm>
            <a:off x="828675" y="3606254"/>
            <a:ext cx="5487181" cy="128588"/>
          </a:xfrm>
          <a:prstGeom prst="rect">
            <a:avLst/>
          </a:prstGeom>
          <a:noFill/>
          <a:ln/>
        </p:spPr>
        <p:txBody>
          <a:bodyPr wrap="square" lIns="0" tIns="0" rIns="0" bIns="0" rtlCol="0" anchor="t"/>
          <a:lstStyle/>
          <a:p>
            <a:pPr algn="l" indent="0" marL="0">
              <a:lnSpc>
                <a:spcPts val="1013"/>
              </a:lnSpc>
              <a:buNone/>
            </a:pPr>
            <a:r>
              <a:rPr lang="en-US" sz="800" dirty="0">
                <a:solidFill>
                  <a:srgbClr val="9FB3CE"/>
                </a:solidFill>
                <a:latin typeface="Carlito" pitchFamily="34" charset="0"/>
                <a:ea typeface="Carlito" pitchFamily="34" charset="-122"/>
                <a:cs typeface="Carlito" pitchFamily="34" charset="-120"/>
              </a:rPr>
              <a:t>Case Study: Fairphone is a Dutch social enterprise founded in 2013 in</a:t>
            </a:r>
            <a:endParaRPr lang="en-US" sz="800" dirty="0"/>
          </a:p>
        </p:txBody>
      </p:sp>
      <p:sp>
        <p:nvSpPr>
          <p:cNvPr id="25" name="Shape 23"/>
          <p:cNvSpPr/>
          <p:nvPr/>
        </p:nvSpPr>
        <p:spPr>
          <a:xfrm>
            <a:off x="571500" y="4291831"/>
            <a:ext cx="7715250" cy="0"/>
          </a:xfrm>
          <a:prstGeom prst="line">
            <a:avLst/>
          </a:prstGeom>
          <a:noFill/>
          <a:ln w="7144">
            <a:solidFill>
              <a:srgbClr val="9FB3CE"/>
            </a:solidFill>
            <a:prstDash val="solid"/>
          </a:ln>
        </p:spPr>
      </p:sp>
      <p:sp>
        <p:nvSpPr>
          <p:cNvPr id="26" name="Text 24"/>
          <p:cNvSpPr/>
          <p:nvPr/>
        </p:nvSpPr>
        <p:spPr>
          <a:xfrm>
            <a:off x="571500" y="3906292"/>
            <a:ext cx="157163" cy="157163"/>
          </a:xfrm>
          <a:prstGeom prst="rect">
            <a:avLst/>
          </a:prstGeom>
          <a:noFill/>
          <a:ln/>
        </p:spPr>
        <p:txBody>
          <a:bodyPr wrap="none" lIns="0" tIns="0" rIns="0" bIns="0" rtlCol="0" anchor="ctr"/>
          <a:lstStyle/>
          <a:p>
            <a:pPr algn="ctr" indent="0" marL="0">
              <a:buNone/>
            </a:pPr>
            <a:r>
              <a:rPr lang="en-US" sz="1547" dirty="0">
                <a:solidFill>
                  <a:srgbClr val="D4A017"/>
                </a:solidFill>
                <a:latin typeface="Segoe UI Symbol" pitchFamily="34" charset="0"/>
                <a:ea typeface="Segoe UI Symbol" pitchFamily="34" charset="-122"/>
                <a:cs typeface="Segoe UI Symbol" pitchFamily="34" charset="-120"/>
              </a:rPr>
              <a:t>✓</a:t>
            </a:r>
            <a:endParaRPr lang="en-US" sz="1547" dirty="0"/>
          </a:p>
        </p:txBody>
      </p:sp>
      <p:sp>
        <p:nvSpPr>
          <p:cNvPr id="27" name="Text 25"/>
          <p:cNvSpPr/>
          <p:nvPr/>
        </p:nvSpPr>
        <p:spPr>
          <a:xfrm>
            <a:off x="828675" y="3899148"/>
            <a:ext cx="4911775" cy="154510"/>
          </a:xfrm>
          <a:prstGeom prst="rect">
            <a:avLst/>
          </a:prstGeom>
          <a:noFill/>
          <a:ln/>
        </p:spPr>
        <p:txBody>
          <a:bodyPr wrap="square" lIns="0" tIns="0" rIns="0" bIns="0" rtlCol="0" anchor="t">
            <a:normAutofit/>
          </a:bodyPr>
          <a:lstStyle/>
          <a:p>
            <a:pPr algn="l" indent="0" marL="0">
              <a:lnSpc>
                <a:spcPts val="1264"/>
              </a:lnSpc>
              <a:buNone/>
            </a:pPr>
            <a:r>
              <a:rPr lang="en-US" sz="872" dirty="0">
                <a:solidFill>
                  <a:srgbClr val="F2F5F9"/>
                </a:solidFill>
                <a:latin typeface="Carlito" pitchFamily="34" charset="0"/>
                <a:ea typeface="Carlito" pitchFamily="34" charset="-122"/>
                <a:cs typeface="Carlito" pitchFamily="34" charset="-120"/>
              </a:rPr>
              <a:t>Every linear product represents cascading value loss that can be recaptured through circular design.</a:t>
            </a:r>
            <a:endParaRPr lang="en-US" sz="872" dirty="0"/>
          </a:p>
        </p:txBody>
      </p:sp>
      <p:sp>
        <p:nvSpPr>
          <p:cNvPr id="28" name="Text 26"/>
          <p:cNvSpPr/>
          <p:nvPr/>
        </p:nvSpPr>
        <p:spPr>
          <a:xfrm>
            <a:off x="828675" y="4081090"/>
            <a:ext cx="5157363" cy="128588"/>
          </a:xfrm>
          <a:prstGeom prst="rect">
            <a:avLst/>
          </a:prstGeom>
          <a:noFill/>
          <a:ln/>
        </p:spPr>
        <p:txBody>
          <a:bodyPr wrap="none" lIns="0" tIns="0" rIns="0" bIns="0" rtlCol="0" anchor="t"/>
          <a:lstStyle/>
          <a:p>
            <a:pPr algn="l" indent="0" marL="0">
              <a:lnSpc>
                <a:spcPts val="1013"/>
              </a:lnSpc>
              <a:buNone/>
            </a:pPr>
            <a:r>
              <a:rPr lang="en-US" sz="800" dirty="0">
                <a:solidFill>
                  <a:srgbClr val="9FB3CE"/>
                </a:solidFill>
                <a:latin typeface="Carlito" pitchFamily="34" charset="0"/>
                <a:ea typeface="Carlito" pitchFamily="34" charset="-122"/>
                <a:cs typeface="Carlito" pitchFamily="34" charset="-120"/>
              </a:rPr>
              <a:t>Hands-On Activity</a:t>
            </a:r>
            <a:endParaRPr lang="en-US" sz="800" dirty="0"/>
          </a:p>
        </p:txBody>
      </p:sp>
    </p:spTree>
  </p:cSld>
  <p:clrMapOvr>
    <a:masterClrMapping/>
  </p:clrMapOvr>
  <p:transition spd="med" advTm="12000">
    <p:fade/>
  </p:transition>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0A192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sp>
        <p:nvSpPr>
          <p:cNvPr id="3" name="Text 0"/>
          <p:cNvSpPr/>
          <p:nvPr/>
        </p:nvSpPr>
        <p:spPr>
          <a:xfrm>
            <a:off x="0" y="0"/>
            <a:ext cx="9144000" cy="5143500"/>
          </a:xfrm>
          <a:prstGeom prst="rect">
            <a:avLst/>
          </a:prstGeom>
          <a:solidFill>
            <a:srgbClr val="FFFFFF">
              <a:alpha val="0"/>
            </a:srgbClr>
          </a:solidFill>
          <a:ln/>
        </p:spPr>
        <p:txBody>
          <a:bodyPr wrap="square" rtlCol="0" anchor="ctr"/>
          <a:lstStyle/>
          <a:p>
            <a:pPr indent="0" marL="0">
              <a:buNone/>
            </a:pPr>
            <a:endParaRPr lang="en-US" dirty="0"/>
          </a:p>
        </p:txBody>
      </p:sp>
      <p:sp>
        <p:nvSpPr>
          <p:cNvPr id="4" name="Text 1"/>
          <p:cNvSpPr/>
          <p:nvPr/>
        </p:nvSpPr>
        <p:spPr>
          <a:xfrm>
            <a:off x="571500" y="714375"/>
            <a:ext cx="851825" cy="1311593"/>
          </a:xfrm>
          <a:prstGeom prst="rect">
            <a:avLst/>
          </a:prstGeom>
          <a:noFill/>
          <a:ln/>
        </p:spPr>
        <p:txBody>
          <a:bodyPr wrap="none" lIns="0" tIns="0" rIns="0" bIns="0" rtlCol="0" anchor="t"/>
          <a:lstStyle/>
          <a:p>
            <a:pPr algn="l" indent="0" marL="0">
              <a:lnSpc>
                <a:spcPts val="9563"/>
              </a:lnSpc>
              <a:buNone/>
            </a:pPr>
            <a:r>
              <a:rPr lang="en-US" sz="9563" dirty="0">
                <a:solidFill>
                  <a:srgbClr val="D4A017">
                    <a:alpha val="25000"/>
                  </a:srgbClr>
                </a:solidFill>
                <a:latin typeface="Tinos" pitchFamily="34" charset="0"/>
                <a:ea typeface="Tinos" pitchFamily="34" charset="-122"/>
                <a:cs typeface="Tinos" pitchFamily="34" charset="-120"/>
              </a:rPr>
              <a:t>“</a:t>
            </a:r>
            <a:endParaRPr lang="en-US" sz="9563" dirty="0"/>
          </a:p>
        </p:txBody>
      </p:sp>
      <p:sp>
        <p:nvSpPr>
          <p:cNvPr id="5" name="Text 2"/>
          <p:cNvSpPr/>
          <p:nvPr/>
        </p:nvSpPr>
        <p:spPr>
          <a:xfrm>
            <a:off x="928688" y="1785938"/>
            <a:ext cx="7143750" cy="760675"/>
          </a:xfrm>
          <a:prstGeom prst="rect">
            <a:avLst/>
          </a:prstGeom>
          <a:noFill/>
          <a:ln/>
        </p:spPr>
        <p:txBody>
          <a:bodyPr wrap="square" lIns="0" tIns="0" rIns="0" bIns="0" rtlCol="0" anchor="t"/>
          <a:lstStyle/>
          <a:p>
            <a:pPr algn="l" indent="0" marL="0">
              <a:lnSpc>
                <a:spcPts val="2773"/>
              </a:lnSpc>
              <a:buNone/>
            </a:pPr>
            <a:r>
              <a:rPr lang="en-US" sz="1913" b="1" dirty="0">
                <a:solidFill>
                  <a:srgbClr val="F2F5F9"/>
                </a:solidFill>
                <a:latin typeface="Tinos" pitchFamily="34" charset="0"/>
                <a:ea typeface="Tinos" pitchFamily="34" charset="-122"/>
                <a:cs typeface="Tinos" pitchFamily="34" charset="-120"/>
              </a:rPr>
              <a:t>"We are extracting and using resources at a rate 1.7 times faster than our planet can regenerate them." — Global Footprint Network</a:t>
            </a:r>
            <a:endParaRPr lang="en-US" sz="1913" dirty="0"/>
          </a:p>
        </p:txBody>
      </p:sp>
      <p:sp>
        <p:nvSpPr>
          <p:cNvPr id="6" name="Text 3"/>
          <p:cNvSpPr/>
          <p:nvPr/>
        </p:nvSpPr>
        <p:spPr>
          <a:xfrm>
            <a:off x="928688" y="4196953"/>
            <a:ext cx="3455343" cy="173593"/>
          </a:xfrm>
          <a:prstGeom prst="rect">
            <a:avLst/>
          </a:prstGeom>
          <a:noFill/>
          <a:ln/>
        </p:spPr>
        <p:txBody>
          <a:bodyPr wrap="square" lIns="0" tIns="0" rIns="0" bIns="0" rtlCol="0" anchor="t"/>
          <a:lstStyle/>
          <a:p>
            <a:pPr algn="l" indent="0" marL="0">
              <a:lnSpc>
                <a:spcPts val="1266"/>
              </a:lnSpc>
              <a:buNone/>
            </a:pPr>
            <a:r>
              <a:rPr lang="en-US" sz="844" spc="56" kern="0" dirty="0">
                <a:solidFill>
                  <a:srgbClr val="E9C46A"/>
                </a:solidFill>
                <a:latin typeface="Carlito" pitchFamily="34" charset="0"/>
                <a:ea typeface="Carlito" pitchFamily="34" charset="-122"/>
                <a:cs typeface="Carlito" pitchFamily="34" charset="-120"/>
              </a:rPr>
              <a:t>The Linear Economy and its limits: take-make-waste · Module 1</a:t>
            </a:r>
            <a:endParaRPr lang="en-US" sz="844" dirty="0"/>
          </a:p>
        </p:txBody>
      </p:sp>
    </p:spTree>
  </p:cSld>
  <p:clrMapOvr>
    <a:masterClrMapping/>
  </p:clrMapOvr>
  <p:transition spd="med" advTm="10000">
    <p:fade/>
  </p:transition>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0A192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6643688" y="-642937"/>
            <a:ext cx="3000375" cy="3000375"/>
          </a:xfrm>
          <a:prstGeom prst="rect">
            <a:avLst/>
          </a:prstGeom>
        </p:spPr>
      </p:pic>
      <p:sp>
        <p:nvSpPr>
          <p:cNvPr id="3" name="Text 0"/>
          <p:cNvSpPr/>
          <p:nvPr/>
        </p:nvSpPr>
        <p:spPr>
          <a:xfrm>
            <a:off x="6643688" y="-642937"/>
            <a:ext cx="3000375" cy="3000375"/>
          </a:xfrm>
          <a:prstGeom prst="roundRect">
            <a:avLst>
              <a:gd name="adj" fmla="val 66667"/>
            </a:avLst>
          </a:prstGeom>
          <a:solidFill>
            <a:srgbClr val="FFFFFF">
              <a:alpha val="0"/>
            </a:srgbClr>
          </a:solidFill>
          <a:ln/>
        </p:spPr>
        <p:txBody>
          <a:bodyPr wrap="square" rtlCol="0" anchor="ctr"/>
          <a:lstStyle/>
          <a:p>
            <a:pPr indent="0" marL="0">
              <a:buNone/>
            </a:pPr>
            <a:endParaRPr lang="en-US" dirty="0"/>
          </a:p>
        </p:txBody>
      </p:sp>
      <p:sp>
        <p:nvSpPr>
          <p:cNvPr id="4" name="Text 1"/>
          <p:cNvSpPr/>
          <p:nvPr/>
        </p:nvSpPr>
        <p:spPr>
          <a:xfrm>
            <a:off x="571500" y="700088"/>
            <a:ext cx="2537299" cy="125403"/>
          </a:xfrm>
          <a:prstGeom prst="rect">
            <a:avLst/>
          </a:prstGeom>
          <a:noFill/>
          <a:ln/>
        </p:spPr>
        <p:txBody>
          <a:bodyPr wrap="none" lIns="0" tIns="0" rIns="0" bIns="0" rtlCol="0" anchor="t"/>
          <a:lstStyle/>
          <a:p>
            <a:pPr algn="l" indent="0" marL="0">
              <a:lnSpc>
                <a:spcPts val="1181"/>
              </a:lnSpc>
              <a:buNone/>
            </a:pPr>
            <a:r>
              <a:rPr lang="en-US" sz="800" spc="225" kern="0" dirty="0">
                <a:solidFill>
                  <a:srgbClr val="D4A017"/>
                </a:solidFill>
                <a:latin typeface="Liberation Sans Narrow" pitchFamily="34" charset="0"/>
                <a:ea typeface="Liberation Sans Narrow" pitchFamily="34" charset="-122"/>
                <a:cs typeface="Liberation Sans Narrow" pitchFamily="34" charset="-120"/>
              </a:rPr>
              <a:t>MODULE 02 · 7 LESSONS</a:t>
            </a:r>
            <a:endParaRPr lang="en-US" sz="800" dirty="0"/>
          </a:p>
        </p:txBody>
      </p:sp>
      <p:sp>
        <p:nvSpPr>
          <p:cNvPr id="5" name="Text 2"/>
          <p:cNvSpPr/>
          <p:nvPr/>
        </p:nvSpPr>
        <p:spPr>
          <a:xfrm>
            <a:off x="571500" y="1143000"/>
            <a:ext cx="7560945" cy="780687"/>
          </a:xfrm>
          <a:prstGeom prst="rect">
            <a:avLst/>
          </a:prstGeom>
          <a:noFill/>
          <a:ln/>
        </p:spPr>
        <p:txBody>
          <a:bodyPr wrap="square" lIns="0" tIns="0" rIns="0" bIns="0" rtlCol="0" anchor="t"/>
          <a:lstStyle/>
          <a:p>
            <a:pPr algn="l" indent="0" marL="0">
              <a:lnSpc>
                <a:spcPts val="2846"/>
              </a:lnSpc>
              <a:buNone/>
            </a:pPr>
            <a:r>
              <a:rPr lang="en-US" sz="2475" b="1" dirty="0">
                <a:solidFill>
                  <a:srgbClr val="F2F5F9"/>
                </a:solidFill>
                <a:latin typeface="Tinos" pitchFamily="34" charset="0"/>
                <a:ea typeface="Tinos" pitchFamily="34" charset="-122"/>
                <a:cs typeface="Tinos" pitchFamily="34" charset="-120"/>
              </a:rPr>
              <a:t>Understanding Sustainable Materials Management (SMM)</a:t>
            </a:r>
            <a:endParaRPr lang="en-US" sz="2475" dirty="0"/>
          </a:p>
        </p:txBody>
      </p:sp>
      <p:sp>
        <p:nvSpPr>
          <p:cNvPr id="6" name="Text 3"/>
          <p:cNvSpPr/>
          <p:nvPr/>
        </p:nvSpPr>
        <p:spPr>
          <a:xfrm>
            <a:off x="571500" y="2286000"/>
            <a:ext cx="6143625" cy="629275"/>
          </a:xfrm>
          <a:prstGeom prst="rect">
            <a:avLst/>
          </a:prstGeom>
          <a:noFill/>
          <a:ln/>
        </p:spPr>
        <p:txBody>
          <a:bodyPr wrap="square" lIns="0" tIns="0" rIns="0" bIns="0" rtlCol="0" anchor="t"/>
          <a:lstStyle/>
          <a:p>
            <a:pPr algn="l" indent="0" marL="0">
              <a:lnSpc>
                <a:spcPts val="1530"/>
              </a:lnSpc>
              <a:buNone/>
            </a:pPr>
            <a:r>
              <a:rPr lang="en-US" sz="956" dirty="0">
                <a:solidFill>
                  <a:srgbClr val="9FB3CE"/>
                </a:solidFill>
                <a:latin typeface="Carlito" pitchFamily="34" charset="0"/>
                <a:ea typeface="Carlito" pitchFamily="34" charset="-122"/>
                <a:cs typeface="Carlito" pitchFamily="34" charset="-120"/>
              </a:rPr>
              <a:t>This module examines Sustainable Materials Management (SMM) — a systemic approach to using and reusing materials more productively over their entire life cycle. Learners study material flow analysis, life-cycle thinking, and the environmental and social impacts of material extraction, use, and disposal.</a:t>
            </a:r>
            <a:endParaRPr lang="en-US" sz="956" dirty="0"/>
          </a:p>
        </p:txBody>
      </p:sp>
      <p:sp>
        <p:nvSpPr>
          <p:cNvPr id="7" name="Text 4"/>
          <p:cNvSpPr/>
          <p:nvPr/>
        </p:nvSpPr>
        <p:spPr>
          <a:xfrm>
            <a:off x="571500" y="4643438"/>
            <a:ext cx="371475" cy="42863"/>
          </a:xfrm>
          <a:prstGeom prst="roundRect">
            <a:avLst>
              <a:gd name="adj" fmla="val 66666"/>
            </a:avLst>
          </a:prstGeom>
          <a:solidFill>
            <a:srgbClr val="D4A017"/>
          </a:solidFill>
          <a:ln/>
        </p:spPr>
        <p:txBody>
          <a:bodyPr wrap="square" rtlCol="0" anchor="ctr"/>
          <a:lstStyle/>
          <a:p>
            <a:pPr indent="0" marL="0">
              <a:buNone/>
            </a:pPr>
            <a:endParaRPr lang="en-US" dirty="0"/>
          </a:p>
        </p:txBody>
      </p:sp>
      <p:sp>
        <p:nvSpPr>
          <p:cNvPr id="8" name="Text 5"/>
          <p:cNvSpPr/>
          <p:nvPr/>
        </p:nvSpPr>
        <p:spPr>
          <a:xfrm>
            <a:off x="1042988" y="4643438"/>
            <a:ext cx="371475" cy="42863"/>
          </a:xfrm>
          <a:prstGeom prst="roundRect">
            <a:avLst>
              <a:gd name="adj" fmla="val 66666"/>
            </a:avLst>
          </a:prstGeom>
          <a:solidFill>
            <a:srgbClr val="9FB3CE">
              <a:alpha val="25000"/>
            </a:srgbClr>
          </a:solidFill>
          <a:ln/>
        </p:spPr>
        <p:txBody>
          <a:bodyPr wrap="square" rtlCol="0" anchor="ctr"/>
          <a:lstStyle/>
          <a:p>
            <a:pPr indent="0" marL="0">
              <a:buNone/>
            </a:pPr>
            <a:endParaRPr lang="en-US" dirty="0"/>
          </a:p>
        </p:txBody>
      </p:sp>
    </p:spTree>
  </p:cSld>
  <p:clrMapOvr>
    <a:masterClrMapping/>
  </p:clrMapOvr>
  <p:transition spd="med" advTm="14000">
    <p:fade/>
  </p:transition>
</p:sld>
</file>

<file path=ppt/slides/slide10.xml><?xml version="1.0" encoding="utf-8"?>
<p:sld xmlns:a="http://schemas.openxmlformats.org/drawingml/2006/main" xmlns:r="http://schemas.openxmlformats.org/officeDocument/2006/relationships" xmlns:p="http://schemas.openxmlformats.org/presentationml/2006/main">
  <p:cSld name="Slide 10">
    <p:bg>
      <p:bgPr>
        <a:solidFill>
          <a:srgbClr val="F7F9FC"/>
        </a:solidFill>
      </p:bgPr>
    </p:bg>
    <p:spTree>
      <p:nvGrpSpPr>
        <p:cNvPr id="1" name=""/>
        <p:cNvGrpSpPr/>
        <p:nvPr/>
      </p:nvGrpSpPr>
      <p:grpSpPr>
        <a:xfrm>
          <a:off x="0" y="0"/>
          <a:ext cx="0" cy="0"/>
          <a:chOff x="0" y="0"/>
          <a:chExt cx="0" cy="0"/>
        </a:xfrm>
      </p:grpSpPr>
      <p:sp>
        <p:nvSpPr>
          <p:cNvPr id="2" name="Text 0"/>
          <p:cNvSpPr/>
          <p:nvPr/>
        </p:nvSpPr>
        <p:spPr>
          <a:xfrm>
            <a:off x="571500" y="442913"/>
            <a:ext cx="1244352" cy="125403"/>
          </a:xfrm>
          <a:prstGeom prst="rect">
            <a:avLst/>
          </a:prstGeom>
          <a:noFill/>
          <a:ln/>
        </p:spPr>
        <p:txBody>
          <a:bodyPr wrap="none" lIns="0" tIns="0" rIns="0" bIns="0" rtlCol="0" anchor="t"/>
          <a:lstStyle/>
          <a:p>
            <a:pPr algn="l" indent="0" marL="0">
              <a:lnSpc>
                <a:spcPts val="1181"/>
              </a:lnSpc>
              <a:buNone/>
            </a:pPr>
            <a:r>
              <a:rPr lang="en-US" sz="800" spc="225" kern="0" dirty="0">
                <a:solidFill>
                  <a:srgbClr val="3AA0C2"/>
                </a:solidFill>
                <a:latin typeface="Liberation Sans Narrow" pitchFamily="34" charset="0"/>
                <a:ea typeface="Liberation Sans Narrow" pitchFamily="34" charset="-122"/>
                <a:cs typeface="Liberation Sans Narrow" pitchFamily="34" charset="-120"/>
              </a:rPr>
              <a:t>MODULE 02</a:t>
            </a:r>
            <a:endParaRPr lang="en-US" sz="800" dirty="0"/>
          </a:p>
        </p:txBody>
      </p:sp>
      <p:sp>
        <p:nvSpPr>
          <p:cNvPr id="3" name="Text 1"/>
          <p:cNvSpPr/>
          <p:nvPr/>
        </p:nvSpPr>
        <p:spPr>
          <a:xfrm>
            <a:off x="571500" y="742950"/>
            <a:ext cx="2314274" cy="370332"/>
          </a:xfrm>
          <a:prstGeom prst="rect">
            <a:avLst/>
          </a:prstGeom>
          <a:noFill/>
          <a:ln/>
        </p:spPr>
        <p:txBody>
          <a:bodyPr wrap="none" lIns="0" tIns="0" rIns="0" bIns="0" rtlCol="0" anchor="t"/>
          <a:lstStyle/>
          <a:p>
            <a:pPr algn="l" indent="0" marL="0">
              <a:lnSpc>
                <a:spcPts val="2700"/>
              </a:lnSpc>
              <a:buNone/>
            </a:pPr>
            <a:r>
              <a:rPr lang="en-US" sz="1800" b="1" dirty="0">
                <a:solidFill>
                  <a:srgbClr val="152238"/>
                </a:solidFill>
                <a:latin typeface="Tinos" pitchFamily="34" charset="0"/>
                <a:ea typeface="Tinos" pitchFamily="34" charset="-122"/>
                <a:cs typeface="Tinos" pitchFamily="34" charset="-120"/>
              </a:rPr>
              <a:t>Lessons in this module</a:t>
            </a:r>
            <a:endParaRPr lang="en-US" sz="1800" dirty="0"/>
          </a:p>
        </p:txBody>
      </p:sp>
      <p:sp>
        <p:nvSpPr>
          <p:cNvPr id="4" name="Text 2"/>
          <p:cNvSpPr/>
          <p:nvPr/>
        </p:nvSpPr>
        <p:spPr>
          <a:xfrm>
            <a:off x="575072" y="1232297"/>
            <a:ext cx="3979069" cy="350044"/>
          </a:xfrm>
          <a:prstGeom prst="roundRect">
            <a:avLst>
              <a:gd name="adj" fmla="val 32653"/>
            </a:avLst>
          </a:prstGeom>
          <a:solidFill>
            <a:srgbClr val="FFFFFF"/>
          </a:solidFill>
          <a:ln w="7144">
            <a:solidFill>
              <a:srgbClr val="E2E8F2"/>
            </a:solidFill>
            <a:prstDash val="solid"/>
          </a:ln>
        </p:spPr>
        <p:txBody>
          <a:bodyPr wrap="square" rtlCol="0" anchor="ctr"/>
          <a:lstStyle/>
          <a:p>
            <a:pPr indent="0" marL="0">
              <a:buNone/>
            </a:pPr>
            <a:endParaRPr lang="en-US" dirty="0"/>
          </a:p>
        </p:txBody>
      </p:sp>
      <p:sp>
        <p:nvSpPr>
          <p:cNvPr id="5" name="Text 3"/>
          <p:cNvSpPr/>
          <p:nvPr/>
        </p:nvSpPr>
        <p:spPr>
          <a:xfrm>
            <a:off x="692944" y="1328738"/>
            <a:ext cx="157163" cy="157163"/>
          </a:xfrm>
          <a:prstGeom prst="rect">
            <a:avLst/>
          </a:prstGeom>
          <a:noFill/>
          <a:ln/>
        </p:spPr>
        <p:txBody>
          <a:bodyPr wrap="none" lIns="0" tIns="0" rIns="0" bIns="0" rtlCol="0" anchor="ctr"/>
          <a:lstStyle/>
          <a:p>
            <a:pPr algn="ctr" indent="0" marL="0">
              <a:buNone/>
            </a:pPr>
            <a:r>
              <a:rPr lang="en-US" sz="1547" dirty="0">
                <a:solidFill>
                  <a:srgbClr val="3AA0C2"/>
                </a:solidFill>
                <a:latin typeface="Segoe UI Symbol" pitchFamily="34" charset="0"/>
                <a:ea typeface="Segoe UI Symbol" pitchFamily="34" charset="-122"/>
                <a:cs typeface="Segoe UI Symbol" pitchFamily="34" charset="-120"/>
              </a:rPr>
              <a:t>▶</a:t>
            </a:r>
            <a:endParaRPr lang="en-US" sz="1547" dirty="0"/>
          </a:p>
        </p:txBody>
      </p:sp>
      <p:sp>
        <p:nvSpPr>
          <p:cNvPr id="6" name="Text 4"/>
          <p:cNvSpPr/>
          <p:nvPr/>
        </p:nvSpPr>
        <p:spPr>
          <a:xfrm>
            <a:off x="935831" y="1337332"/>
            <a:ext cx="3409899" cy="148568"/>
          </a:xfrm>
          <a:prstGeom prst="rect">
            <a:avLst/>
          </a:prstGeom>
          <a:noFill/>
          <a:ln/>
        </p:spPr>
        <p:txBody>
          <a:bodyPr wrap="square" lIns="0" tIns="0" rIns="0" bIns="0" rtlCol="0" anchor="t"/>
          <a:lstStyle/>
          <a:p>
            <a:pPr algn="l" indent="0" marL="0">
              <a:lnSpc>
                <a:spcPts val="1103"/>
              </a:lnSpc>
              <a:buNone/>
            </a:pPr>
            <a:r>
              <a:rPr lang="en-US" sz="800" dirty="0">
                <a:solidFill>
                  <a:srgbClr val="33425C"/>
                </a:solidFill>
                <a:latin typeface="Carlito" pitchFamily="34" charset="0"/>
                <a:ea typeface="Carlito" pitchFamily="34" charset="-122"/>
                <a:cs typeface="Carlito" pitchFamily="34" charset="-120"/>
              </a:rPr>
              <a:t>What is Sustainable Materials Management (SMM)?</a:t>
            </a:r>
            <a:endParaRPr lang="en-US" sz="800" dirty="0"/>
          </a:p>
        </p:txBody>
      </p:sp>
      <p:sp>
        <p:nvSpPr>
          <p:cNvPr id="7" name="Text 5"/>
          <p:cNvSpPr/>
          <p:nvPr/>
        </p:nvSpPr>
        <p:spPr>
          <a:xfrm>
            <a:off x="4136788" y="1343025"/>
            <a:ext cx="341563" cy="142875"/>
          </a:xfrm>
          <a:prstGeom prst="rect">
            <a:avLst/>
          </a:prstGeom>
          <a:noFill/>
          <a:ln/>
        </p:spPr>
        <p:txBody>
          <a:bodyPr wrap="none" lIns="0" tIns="0" rIns="0" bIns="0" rtlCol="0" anchor="t"/>
          <a:lstStyle/>
          <a:p>
            <a:pPr algn="l" indent="0" marL="0">
              <a:lnSpc>
                <a:spcPts val="1013"/>
              </a:lnSpc>
              <a:buNone/>
            </a:pPr>
            <a:r>
              <a:rPr lang="en-US" sz="675" dirty="0">
                <a:solidFill>
                  <a:srgbClr val="5B6B85"/>
                </a:solidFill>
                <a:latin typeface="Liberation Sans Narrow" pitchFamily="34" charset="0"/>
                <a:ea typeface="Liberation Sans Narrow" pitchFamily="34" charset="-122"/>
                <a:cs typeface="Liberation Sans Narrow" pitchFamily="34" charset="-120"/>
              </a:rPr>
              <a:t>13 min</a:t>
            </a:r>
            <a:endParaRPr lang="en-US" sz="675" dirty="0"/>
          </a:p>
        </p:txBody>
      </p:sp>
      <p:sp>
        <p:nvSpPr>
          <p:cNvPr id="8" name="Text 6"/>
          <p:cNvSpPr/>
          <p:nvPr/>
        </p:nvSpPr>
        <p:spPr>
          <a:xfrm>
            <a:off x="4647009" y="1232297"/>
            <a:ext cx="3979069" cy="350044"/>
          </a:xfrm>
          <a:prstGeom prst="roundRect">
            <a:avLst>
              <a:gd name="adj" fmla="val 32653"/>
            </a:avLst>
          </a:prstGeom>
          <a:solidFill>
            <a:srgbClr val="FFFFFF"/>
          </a:solidFill>
          <a:ln w="7144">
            <a:solidFill>
              <a:srgbClr val="E2E8F2"/>
            </a:solidFill>
            <a:prstDash val="solid"/>
          </a:ln>
        </p:spPr>
        <p:txBody>
          <a:bodyPr wrap="square" rtlCol="0" anchor="ctr"/>
          <a:lstStyle/>
          <a:p>
            <a:pPr indent="0" marL="0">
              <a:buNone/>
            </a:pPr>
            <a:endParaRPr lang="en-US" dirty="0"/>
          </a:p>
        </p:txBody>
      </p:sp>
      <p:sp>
        <p:nvSpPr>
          <p:cNvPr id="9" name="Text 7"/>
          <p:cNvSpPr/>
          <p:nvPr/>
        </p:nvSpPr>
        <p:spPr>
          <a:xfrm>
            <a:off x="4764881" y="1328738"/>
            <a:ext cx="157163" cy="157163"/>
          </a:xfrm>
          <a:prstGeom prst="rect">
            <a:avLst/>
          </a:prstGeom>
          <a:noFill/>
          <a:ln/>
        </p:spPr>
        <p:txBody>
          <a:bodyPr wrap="none" lIns="0" tIns="0" rIns="0" bIns="0" rtlCol="0" anchor="ctr"/>
          <a:lstStyle/>
          <a:p>
            <a:pPr algn="ctr" indent="0" marL="0">
              <a:buNone/>
            </a:pPr>
            <a:r>
              <a:rPr lang="en-US" sz="1547" dirty="0">
                <a:solidFill>
                  <a:srgbClr val="3AA0C2"/>
                </a:solidFill>
                <a:latin typeface="Segoe UI Symbol" pitchFamily="34" charset="0"/>
                <a:ea typeface="Segoe UI Symbol" pitchFamily="34" charset="-122"/>
                <a:cs typeface="Segoe UI Symbol" pitchFamily="34" charset="-120"/>
              </a:rPr>
              <a:t>▤</a:t>
            </a:r>
            <a:endParaRPr lang="en-US" sz="1547" dirty="0"/>
          </a:p>
        </p:txBody>
      </p:sp>
      <p:sp>
        <p:nvSpPr>
          <p:cNvPr id="10" name="Text 8"/>
          <p:cNvSpPr/>
          <p:nvPr/>
        </p:nvSpPr>
        <p:spPr>
          <a:xfrm>
            <a:off x="5007769" y="1337332"/>
            <a:ext cx="3247951" cy="148568"/>
          </a:xfrm>
          <a:prstGeom prst="rect">
            <a:avLst/>
          </a:prstGeom>
          <a:noFill/>
          <a:ln/>
        </p:spPr>
        <p:txBody>
          <a:bodyPr wrap="square" lIns="0" tIns="0" rIns="0" bIns="0" rtlCol="0" anchor="t"/>
          <a:lstStyle/>
          <a:p>
            <a:pPr algn="l" indent="0" marL="0">
              <a:lnSpc>
                <a:spcPts val="1103"/>
              </a:lnSpc>
              <a:buNone/>
            </a:pPr>
            <a:r>
              <a:rPr lang="en-US" sz="788" dirty="0">
                <a:solidFill>
                  <a:srgbClr val="33425C"/>
                </a:solidFill>
                <a:latin typeface="Carlito" pitchFamily="34" charset="0"/>
                <a:ea typeface="Carlito" pitchFamily="34" charset="-122"/>
                <a:cs typeface="Carlito" pitchFamily="34" charset="-120"/>
              </a:rPr>
              <a:t>Life Cycle Thinking and Life Cycle Assessment (LCA) basics</a:t>
            </a:r>
            <a:endParaRPr lang="en-US" sz="788" dirty="0"/>
          </a:p>
        </p:txBody>
      </p:sp>
      <p:sp>
        <p:nvSpPr>
          <p:cNvPr id="11" name="Text 9"/>
          <p:cNvSpPr/>
          <p:nvPr/>
        </p:nvSpPr>
        <p:spPr>
          <a:xfrm>
            <a:off x="8263971" y="1343025"/>
            <a:ext cx="278846" cy="142875"/>
          </a:xfrm>
          <a:prstGeom prst="rect">
            <a:avLst/>
          </a:prstGeom>
          <a:noFill/>
          <a:ln/>
        </p:spPr>
        <p:txBody>
          <a:bodyPr wrap="none" lIns="0" tIns="0" rIns="0" bIns="0" rtlCol="0" anchor="t"/>
          <a:lstStyle/>
          <a:p>
            <a:pPr algn="l" indent="0" marL="0">
              <a:lnSpc>
                <a:spcPts val="1013"/>
              </a:lnSpc>
              <a:buNone/>
            </a:pPr>
            <a:r>
              <a:rPr lang="en-US" sz="675" dirty="0">
                <a:solidFill>
                  <a:srgbClr val="5B6B85"/>
                </a:solidFill>
                <a:latin typeface="Liberation Sans Narrow" pitchFamily="34" charset="0"/>
                <a:ea typeface="Liberation Sans Narrow" pitchFamily="34" charset="-122"/>
                <a:cs typeface="Liberation Sans Narrow" pitchFamily="34" charset="-120"/>
              </a:rPr>
              <a:t>9 min</a:t>
            </a:r>
            <a:endParaRPr lang="en-US" sz="675" dirty="0"/>
          </a:p>
        </p:txBody>
      </p:sp>
      <p:sp>
        <p:nvSpPr>
          <p:cNvPr id="12" name="Text 10"/>
          <p:cNvSpPr/>
          <p:nvPr/>
        </p:nvSpPr>
        <p:spPr>
          <a:xfrm>
            <a:off x="575072" y="1675209"/>
            <a:ext cx="3979069" cy="350044"/>
          </a:xfrm>
          <a:prstGeom prst="roundRect">
            <a:avLst>
              <a:gd name="adj" fmla="val 32653"/>
            </a:avLst>
          </a:prstGeom>
          <a:solidFill>
            <a:srgbClr val="FFFFFF"/>
          </a:solidFill>
          <a:ln w="7144">
            <a:solidFill>
              <a:srgbClr val="E2E8F2"/>
            </a:solidFill>
            <a:prstDash val="solid"/>
          </a:ln>
        </p:spPr>
        <p:txBody>
          <a:bodyPr wrap="square" rtlCol="0" anchor="ctr"/>
          <a:lstStyle/>
          <a:p>
            <a:pPr indent="0" marL="0">
              <a:buNone/>
            </a:pPr>
            <a:endParaRPr lang="en-US" dirty="0"/>
          </a:p>
        </p:txBody>
      </p:sp>
      <p:sp>
        <p:nvSpPr>
          <p:cNvPr id="13" name="Text 11"/>
          <p:cNvSpPr/>
          <p:nvPr/>
        </p:nvSpPr>
        <p:spPr>
          <a:xfrm>
            <a:off x="692944" y="1771650"/>
            <a:ext cx="157163" cy="157163"/>
          </a:xfrm>
          <a:prstGeom prst="rect">
            <a:avLst/>
          </a:prstGeom>
          <a:noFill/>
          <a:ln/>
        </p:spPr>
        <p:txBody>
          <a:bodyPr wrap="none" lIns="0" tIns="0" rIns="0" bIns="0" rtlCol="0" anchor="ctr"/>
          <a:lstStyle/>
          <a:p>
            <a:pPr algn="ctr" indent="0" marL="0">
              <a:buNone/>
            </a:pPr>
            <a:r>
              <a:rPr lang="en-US" sz="1547" dirty="0">
                <a:solidFill>
                  <a:srgbClr val="3AA0C2"/>
                </a:solidFill>
                <a:latin typeface="Segoe UI Symbol" pitchFamily="34" charset="0"/>
                <a:ea typeface="Segoe UI Symbol" pitchFamily="34" charset="-122"/>
                <a:cs typeface="Segoe UI Symbol" pitchFamily="34" charset="-120"/>
              </a:rPr>
              <a:t>▤</a:t>
            </a:r>
            <a:endParaRPr lang="en-US" sz="1547" dirty="0"/>
          </a:p>
        </p:txBody>
      </p:sp>
      <p:sp>
        <p:nvSpPr>
          <p:cNvPr id="14" name="Text 12"/>
          <p:cNvSpPr/>
          <p:nvPr/>
        </p:nvSpPr>
        <p:spPr>
          <a:xfrm>
            <a:off x="935831" y="1780245"/>
            <a:ext cx="3200177" cy="148568"/>
          </a:xfrm>
          <a:prstGeom prst="rect">
            <a:avLst/>
          </a:prstGeom>
          <a:noFill/>
          <a:ln/>
        </p:spPr>
        <p:txBody>
          <a:bodyPr wrap="square" lIns="0" tIns="0" rIns="0" bIns="0" rtlCol="0" anchor="t"/>
          <a:lstStyle/>
          <a:p>
            <a:pPr algn="l" indent="0" marL="0">
              <a:lnSpc>
                <a:spcPts val="1103"/>
              </a:lnSpc>
              <a:buNone/>
            </a:pPr>
            <a:r>
              <a:rPr lang="en-US" sz="788" dirty="0">
                <a:solidFill>
                  <a:srgbClr val="33425C"/>
                </a:solidFill>
                <a:latin typeface="Carlito" pitchFamily="34" charset="0"/>
                <a:ea typeface="Carlito" pitchFamily="34" charset="-122"/>
                <a:cs typeface="Carlito" pitchFamily="34" charset="-120"/>
              </a:rPr>
              <a:t>Material Flow Analysis (MFA): tracking inputs and outputs</a:t>
            </a:r>
            <a:endParaRPr lang="en-US" sz="788" dirty="0"/>
          </a:p>
        </p:txBody>
      </p:sp>
      <p:sp>
        <p:nvSpPr>
          <p:cNvPr id="15" name="Text 13"/>
          <p:cNvSpPr/>
          <p:nvPr/>
        </p:nvSpPr>
        <p:spPr>
          <a:xfrm>
            <a:off x="4136788" y="1785938"/>
            <a:ext cx="341563" cy="142875"/>
          </a:xfrm>
          <a:prstGeom prst="rect">
            <a:avLst/>
          </a:prstGeom>
          <a:noFill/>
          <a:ln/>
        </p:spPr>
        <p:txBody>
          <a:bodyPr wrap="none" lIns="0" tIns="0" rIns="0" bIns="0" rtlCol="0" anchor="t"/>
          <a:lstStyle/>
          <a:p>
            <a:pPr algn="l" indent="0" marL="0">
              <a:lnSpc>
                <a:spcPts val="1013"/>
              </a:lnSpc>
              <a:buNone/>
            </a:pPr>
            <a:r>
              <a:rPr lang="en-US" sz="675" dirty="0">
                <a:solidFill>
                  <a:srgbClr val="5B6B85"/>
                </a:solidFill>
                <a:latin typeface="Liberation Sans Narrow" pitchFamily="34" charset="0"/>
                <a:ea typeface="Liberation Sans Narrow" pitchFamily="34" charset="-122"/>
                <a:cs typeface="Liberation Sans Narrow" pitchFamily="34" charset="-120"/>
              </a:rPr>
              <a:t>10 min</a:t>
            </a:r>
            <a:endParaRPr lang="en-US" sz="675" dirty="0"/>
          </a:p>
        </p:txBody>
      </p:sp>
      <p:sp>
        <p:nvSpPr>
          <p:cNvPr id="16" name="Text 14"/>
          <p:cNvSpPr/>
          <p:nvPr/>
        </p:nvSpPr>
        <p:spPr>
          <a:xfrm>
            <a:off x="4647009" y="1675209"/>
            <a:ext cx="3979069" cy="350044"/>
          </a:xfrm>
          <a:prstGeom prst="roundRect">
            <a:avLst>
              <a:gd name="adj" fmla="val 32653"/>
            </a:avLst>
          </a:prstGeom>
          <a:solidFill>
            <a:srgbClr val="FFFFFF"/>
          </a:solidFill>
          <a:ln w="7144">
            <a:solidFill>
              <a:srgbClr val="E2E8F2"/>
            </a:solidFill>
            <a:prstDash val="solid"/>
          </a:ln>
        </p:spPr>
        <p:txBody>
          <a:bodyPr wrap="square" rtlCol="0" anchor="ctr"/>
          <a:lstStyle/>
          <a:p>
            <a:pPr indent="0" marL="0">
              <a:buNone/>
            </a:pPr>
            <a:endParaRPr lang="en-US" dirty="0"/>
          </a:p>
        </p:txBody>
      </p:sp>
      <p:sp>
        <p:nvSpPr>
          <p:cNvPr id="17" name="Text 15"/>
          <p:cNvSpPr/>
          <p:nvPr/>
        </p:nvSpPr>
        <p:spPr>
          <a:xfrm>
            <a:off x="4764881" y="1771650"/>
            <a:ext cx="157163" cy="157163"/>
          </a:xfrm>
          <a:prstGeom prst="rect">
            <a:avLst/>
          </a:prstGeom>
          <a:noFill/>
          <a:ln/>
        </p:spPr>
        <p:txBody>
          <a:bodyPr wrap="none" lIns="0" tIns="0" rIns="0" bIns="0" rtlCol="0" anchor="ctr"/>
          <a:lstStyle/>
          <a:p>
            <a:pPr algn="ctr" indent="0" marL="0">
              <a:buNone/>
            </a:pPr>
            <a:r>
              <a:rPr lang="en-US" sz="1547" dirty="0">
                <a:solidFill>
                  <a:srgbClr val="3AA0C2"/>
                </a:solidFill>
                <a:latin typeface="Segoe UI Symbol" pitchFamily="34" charset="0"/>
                <a:ea typeface="Segoe UI Symbol" pitchFamily="34" charset="-122"/>
                <a:cs typeface="Segoe UI Symbol" pitchFamily="34" charset="-120"/>
              </a:rPr>
              <a:t>▤</a:t>
            </a:r>
            <a:endParaRPr lang="en-US" sz="1547" dirty="0"/>
          </a:p>
        </p:txBody>
      </p:sp>
      <p:sp>
        <p:nvSpPr>
          <p:cNvPr id="18" name="Text 16"/>
          <p:cNvSpPr/>
          <p:nvPr/>
        </p:nvSpPr>
        <p:spPr>
          <a:xfrm>
            <a:off x="5007769" y="1780245"/>
            <a:ext cx="3200177" cy="148568"/>
          </a:xfrm>
          <a:prstGeom prst="rect">
            <a:avLst/>
          </a:prstGeom>
          <a:noFill/>
          <a:ln/>
        </p:spPr>
        <p:txBody>
          <a:bodyPr wrap="square" lIns="0" tIns="0" rIns="0" bIns="0" rtlCol="0" anchor="t"/>
          <a:lstStyle/>
          <a:p>
            <a:pPr algn="l" indent="0" marL="0">
              <a:lnSpc>
                <a:spcPts val="1103"/>
              </a:lnSpc>
              <a:buNone/>
            </a:pPr>
            <a:r>
              <a:rPr lang="en-US" sz="788" dirty="0">
                <a:solidFill>
                  <a:srgbClr val="33425C"/>
                </a:solidFill>
                <a:latin typeface="Carlito" pitchFamily="34" charset="0"/>
                <a:ea typeface="Carlito" pitchFamily="34" charset="-122"/>
                <a:cs typeface="Carlito" pitchFamily="34" charset="-120"/>
              </a:rPr>
              <a:t>Environmental and social costs of unsustainable material use</a:t>
            </a:r>
            <a:endParaRPr lang="en-US" sz="788" dirty="0"/>
          </a:p>
        </p:txBody>
      </p:sp>
      <p:sp>
        <p:nvSpPr>
          <p:cNvPr id="19" name="Text 17"/>
          <p:cNvSpPr/>
          <p:nvPr/>
        </p:nvSpPr>
        <p:spPr>
          <a:xfrm>
            <a:off x="8208726" y="1785938"/>
            <a:ext cx="341563" cy="142875"/>
          </a:xfrm>
          <a:prstGeom prst="rect">
            <a:avLst/>
          </a:prstGeom>
          <a:noFill/>
          <a:ln/>
        </p:spPr>
        <p:txBody>
          <a:bodyPr wrap="none" lIns="0" tIns="0" rIns="0" bIns="0" rtlCol="0" anchor="t"/>
          <a:lstStyle/>
          <a:p>
            <a:pPr algn="l" indent="0" marL="0">
              <a:lnSpc>
                <a:spcPts val="1013"/>
              </a:lnSpc>
              <a:buNone/>
            </a:pPr>
            <a:r>
              <a:rPr lang="en-US" sz="675" dirty="0">
                <a:solidFill>
                  <a:srgbClr val="5B6B85"/>
                </a:solidFill>
                <a:latin typeface="Liberation Sans Narrow" pitchFamily="34" charset="0"/>
                <a:ea typeface="Liberation Sans Narrow" pitchFamily="34" charset="-122"/>
                <a:cs typeface="Liberation Sans Narrow" pitchFamily="34" charset="-120"/>
              </a:rPr>
              <a:t>10 min</a:t>
            </a:r>
            <a:endParaRPr lang="en-US" sz="675" dirty="0"/>
          </a:p>
        </p:txBody>
      </p:sp>
      <p:sp>
        <p:nvSpPr>
          <p:cNvPr id="20" name="Text 18"/>
          <p:cNvSpPr/>
          <p:nvPr/>
        </p:nvSpPr>
        <p:spPr>
          <a:xfrm>
            <a:off x="575072" y="2118122"/>
            <a:ext cx="3979069" cy="472827"/>
          </a:xfrm>
          <a:prstGeom prst="roundRect">
            <a:avLst>
              <a:gd name="adj" fmla="val 24174"/>
            </a:avLst>
          </a:prstGeom>
          <a:solidFill>
            <a:srgbClr val="FFFFFF"/>
          </a:solidFill>
          <a:ln w="7144">
            <a:solidFill>
              <a:srgbClr val="E2E8F2"/>
            </a:solidFill>
            <a:prstDash val="solid"/>
          </a:ln>
        </p:spPr>
        <p:txBody>
          <a:bodyPr wrap="square" rtlCol="0" anchor="ctr"/>
          <a:lstStyle/>
          <a:p>
            <a:pPr indent="0" marL="0">
              <a:buNone/>
            </a:pPr>
            <a:endParaRPr lang="en-US" dirty="0"/>
          </a:p>
        </p:txBody>
      </p:sp>
      <p:sp>
        <p:nvSpPr>
          <p:cNvPr id="21" name="Text 19"/>
          <p:cNvSpPr/>
          <p:nvPr/>
        </p:nvSpPr>
        <p:spPr>
          <a:xfrm>
            <a:off x="692944" y="2275954"/>
            <a:ext cx="157163" cy="157163"/>
          </a:xfrm>
          <a:prstGeom prst="rect">
            <a:avLst/>
          </a:prstGeom>
          <a:noFill/>
          <a:ln/>
        </p:spPr>
        <p:txBody>
          <a:bodyPr wrap="none" lIns="0" tIns="0" rIns="0" bIns="0" rtlCol="0" anchor="ctr"/>
          <a:lstStyle/>
          <a:p>
            <a:pPr algn="ctr" indent="0" marL="0">
              <a:buNone/>
            </a:pPr>
            <a:r>
              <a:rPr lang="en-US" sz="1547" dirty="0">
                <a:solidFill>
                  <a:srgbClr val="3AA0C2"/>
                </a:solidFill>
                <a:latin typeface="Segoe UI Symbol" pitchFamily="34" charset="0"/>
                <a:ea typeface="Segoe UI Symbol" pitchFamily="34" charset="-122"/>
                <a:cs typeface="Segoe UI Symbol" pitchFamily="34" charset="-120"/>
              </a:rPr>
              <a:t>▤</a:t>
            </a:r>
            <a:endParaRPr lang="en-US" sz="1547" dirty="0"/>
          </a:p>
        </p:txBody>
      </p:sp>
      <p:sp>
        <p:nvSpPr>
          <p:cNvPr id="22" name="Text 20"/>
          <p:cNvSpPr/>
          <p:nvPr/>
        </p:nvSpPr>
        <p:spPr>
          <a:xfrm>
            <a:off x="935831" y="2284549"/>
            <a:ext cx="3200177" cy="153570"/>
          </a:xfrm>
          <a:prstGeom prst="rect">
            <a:avLst/>
          </a:prstGeom>
          <a:noFill/>
          <a:ln/>
        </p:spPr>
        <p:txBody>
          <a:bodyPr wrap="square" lIns="0" tIns="0" rIns="0" bIns="0" rtlCol="0" anchor="t"/>
          <a:lstStyle/>
          <a:p>
            <a:pPr algn="l" indent="0" marL="0">
              <a:lnSpc>
                <a:spcPts val="1103"/>
              </a:lnSpc>
              <a:buNone/>
            </a:pPr>
            <a:r>
              <a:rPr lang="en-US" sz="800" dirty="0">
                <a:solidFill>
                  <a:srgbClr val="33425C"/>
                </a:solidFill>
                <a:latin typeface="Carlito" pitchFamily="34" charset="0"/>
                <a:ea typeface="Carlito" pitchFamily="34" charset="-122"/>
                <a:cs typeface="Carlito" pitchFamily="34" charset="-120"/>
              </a:rPr>
              <a:t>From cradle-to-grave to cradle-to-cradle thinking</a:t>
            </a:r>
            <a:endParaRPr lang="en-US" sz="800" dirty="0"/>
          </a:p>
        </p:txBody>
      </p:sp>
      <p:sp>
        <p:nvSpPr>
          <p:cNvPr id="23" name="Text 21"/>
          <p:cNvSpPr/>
          <p:nvPr/>
        </p:nvSpPr>
        <p:spPr>
          <a:xfrm>
            <a:off x="4136788" y="2290242"/>
            <a:ext cx="341563" cy="164592"/>
          </a:xfrm>
          <a:prstGeom prst="rect">
            <a:avLst/>
          </a:prstGeom>
          <a:noFill/>
          <a:ln/>
        </p:spPr>
        <p:txBody>
          <a:bodyPr wrap="none" lIns="0" tIns="0" rIns="0" bIns="0" rtlCol="0" anchor="t"/>
          <a:lstStyle/>
          <a:p>
            <a:pPr algn="l" indent="0" marL="0">
              <a:lnSpc>
                <a:spcPts val="1013"/>
              </a:lnSpc>
              <a:buNone/>
            </a:pPr>
            <a:r>
              <a:rPr lang="en-US" sz="675" dirty="0">
                <a:solidFill>
                  <a:srgbClr val="5B6B85"/>
                </a:solidFill>
                <a:latin typeface="Liberation Sans Narrow" pitchFamily="34" charset="0"/>
                <a:ea typeface="Liberation Sans Narrow" pitchFamily="34" charset="-122"/>
                <a:cs typeface="Liberation Sans Narrow" pitchFamily="34" charset="-120"/>
              </a:rPr>
              <a:t>10 min</a:t>
            </a:r>
            <a:endParaRPr lang="en-US" sz="675" dirty="0"/>
          </a:p>
        </p:txBody>
      </p:sp>
      <p:sp>
        <p:nvSpPr>
          <p:cNvPr id="24" name="Text 22"/>
          <p:cNvSpPr/>
          <p:nvPr/>
        </p:nvSpPr>
        <p:spPr>
          <a:xfrm>
            <a:off x="4647009" y="2118122"/>
            <a:ext cx="3979069" cy="472827"/>
          </a:xfrm>
          <a:prstGeom prst="roundRect">
            <a:avLst>
              <a:gd name="adj" fmla="val 24174"/>
            </a:avLst>
          </a:prstGeom>
          <a:solidFill>
            <a:srgbClr val="FFFFFF"/>
          </a:solidFill>
          <a:ln w="7144">
            <a:solidFill>
              <a:srgbClr val="E2E8F2"/>
            </a:solidFill>
            <a:prstDash val="solid"/>
          </a:ln>
        </p:spPr>
        <p:txBody>
          <a:bodyPr wrap="square" rtlCol="0" anchor="ctr"/>
          <a:lstStyle/>
          <a:p>
            <a:pPr indent="0" marL="0">
              <a:buNone/>
            </a:pPr>
            <a:endParaRPr lang="en-US" dirty="0"/>
          </a:p>
        </p:txBody>
      </p:sp>
      <p:sp>
        <p:nvSpPr>
          <p:cNvPr id="25" name="Text 23"/>
          <p:cNvSpPr/>
          <p:nvPr/>
        </p:nvSpPr>
        <p:spPr>
          <a:xfrm>
            <a:off x="4764881" y="2275954"/>
            <a:ext cx="157163" cy="157163"/>
          </a:xfrm>
          <a:prstGeom prst="rect">
            <a:avLst/>
          </a:prstGeom>
          <a:noFill/>
          <a:ln/>
        </p:spPr>
        <p:txBody>
          <a:bodyPr wrap="none" lIns="0" tIns="0" rIns="0" bIns="0" rtlCol="0" anchor="ctr"/>
          <a:lstStyle/>
          <a:p>
            <a:pPr algn="ctr" indent="0" marL="0">
              <a:buNone/>
            </a:pPr>
            <a:r>
              <a:rPr lang="en-US" sz="1547" dirty="0">
                <a:solidFill>
                  <a:srgbClr val="3AA0C2"/>
                </a:solidFill>
                <a:latin typeface="Segoe UI Symbol" pitchFamily="34" charset="0"/>
                <a:ea typeface="Segoe UI Symbol" pitchFamily="34" charset="-122"/>
                <a:cs typeface="Segoe UI Symbol" pitchFamily="34" charset="-120"/>
              </a:rPr>
              <a:t>▤</a:t>
            </a:r>
            <a:endParaRPr lang="en-US" sz="1547" dirty="0"/>
          </a:p>
        </p:txBody>
      </p:sp>
      <p:sp>
        <p:nvSpPr>
          <p:cNvPr id="26" name="Text 24"/>
          <p:cNvSpPr/>
          <p:nvPr/>
        </p:nvSpPr>
        <p:spPr>
          <a:xfrm>
            <a:off x="5007769" y="2214563"/>
            <a:ext cx="3200177" cy="279946"/>
          </a:xfrm>
          <a:prstGeom prst="rect">
            <a:avLst/>
          </a:prstGeom>
          <a:noFill/>
          <a:ln/>
        </p:spPr>
        <p:txBody>
          <a:bodyPr wrap="square" lIns="0" tIns="0" rIns="0" bIns="0" rtlCol="0" anchor="t"/>
          <a:lstStyle/>
          <a:p>
            <a:pPr algn="l" indent="0" marL="0">
              <a:lnSpc>
                <a:spcPts val="1103"/>
              </a:lnSpc>
              <a:buNone/>
            </a:pPr>
            <a:r>
              <a:rPr lang="en-US" sz="800" dirty="0">
                <a:solidFill>
                  <a:srgbClr val="33425C"/>
                </a:solidFill>
                <a:latin typeface="Carlito" pitchFamily="34" charset="0"/>
                <a:ea typeface="Carlito" pitchFamily="34" charset="-122"/>
                <a:cs typeface="Carlito" pitchFamily="34" charset="-120"/>
              </a:rPr>
              <a:t>Case Study: The Cradle-to-Cradle (C2C) design philosophy, developed by architect W</a:t>
            </a:r>
            <a:endParaRPr lang="en-US" sz="800" dirty="0"/>
          </a:p>
        </p:txBody>
      </p:sp>
      <p:sp>
        <p:nvSpPr>
          <p:cNvPr id="27" name="Text 25"/>
          <p:cNvSpPr/>
          <p:nvPr/>
        </p:nvSpPr>
        <p:spPr>
          <a:xfrm>
            <a:off x="8208726" y="2290242"/>
            <a:ext cx="341563" cy="164592"/>
          </a:xfrm>
          <a:prstGeom prst="rect">
            <a:avLst/>
          </a:prstGeom>
          <a:noFill/>
          <a:ln/>
        </p:spPr>
        <p:txBody>
          <a:bodyPr wrap="none" lIns="0" tIns="0" rIns="0" bIns="0" rtlCol="0" anchor="t"/>
          <a:lstStyle/>
          <a:p>
            <a:pPr algn="l" indent="0" marL="0">
              <a:lnSpc>
                <a:spcPts val="1013"/>
              </a:lnSpc>
              <a:buNone/>
            </a:pPr>
            <a:r>
              <a:rPr lang="en-US" sz="675" dirty="0">
                <a:solidFill>
                  <a:srgbClr val="5B6B85"/>
                </a:solidFill>
                <a:latin typeface="Liberation Sans Narrow" pitchFamily="34" charset="0"/>
                <a:ea typeface="Liberation Sans Narrow" pitchFamily="34" charset="-122"/>
                <a:cs typeface="Liberation Sans Narrow" pitchFamily="34" charset="-120"/>
              </a:rPr>
              <a:t>10 min</a:t>
            </a:r>
            <a:endParaRPr lang="en-US" sz="675" dirty="0"/>
          </a:p>
        </p:txBody>
      </p:sp>
      <p:sp>
        <p:nvSpPr>
          <p:cNvPr id="28" name="Text 26"/>
          <p:cNvSpPr/>
          <p:nvPr/>
        </p:nvSpPr>
        <p:spPr>
          <a:xfrm>
            <a:off x="575072" y="2683818"/>
            <a:ext cx="3979069" cy="350044"/>
          </a:xfrm>
          <a:prstGeom prst="roundRect">
            <a:avLst>
              <a:gd name="adj" fmla="val 32653"/>
            </a:avLst>
          </a:prstGeom>
          <a:solidFill>
            <a:srgbClr val="FFFFFF"/>
          </a:solidFill>
          <a:ln w="7144">
            <a:solidFill>
              <a:srgbClr val="E2E8F2"/>
            </a:solidFill>
            <a:prstDash val="solid"/>
          </a:ln>
        </p:spPr>
        <p:txBody>
          <a:bodyPr wrap="square" rtlCol="0" anchor="ctr"/>
          <a:lstStyle/>
          <a:p>
            <a:pPr indent="0" marL="0">
              <a:buNone/>
            </a:pPr>
            <a:endParaRPr lang="en-US" dirty="0"/>
          </a:p>
        </p:txBody>
      </p:sp>
      <p:sp>
        <p:nvSpPr>
          <p:cNvPr id="29" name="Text 27"/>
          <p:cNvSpPr/>
          <p:nvPr/>
        </p:nvSpPr>
        <p:spPr>
          <a:xfrm>
            <a:off x="692944" y="2780258"/>
            <a:ext cx="157163" cy="157163"/>
          </a:xfrm>
          <a:prstGeom prst="rect">
            <a:avLst/>
          </a:prstGeom>
          <a:noFill/>
          <a:ln/>
        </p:spPr>
        <p:txBody>
          <a:bodyPr wrap="none" lIns="0" tIns="0" rIns="0" bIns="0" rtlCol="0" anchor="ctr"/>
          <a:lstStyle/>
          <a:p>
            <a:pPr algn="ctr" indent="0" marL="0">
              <a:buNone/>
            </a:pPr>
            <a:r>
              <a:rPr lang="en-US" sz="1547" dirty="0">
                <a:solidFill>
                  <a:srgbClr val="3AA0C2"/>
                </a:solidFill>
                <a:latin typeface="Segoe UI Symbol" pitchFamily="34" charset="0"/>
                <a:ea typeface="Segoe UI Symbol" pitchFamily="34" charset="-122"/>
                <a:cs typeface="Segoe UI Symbol" pitchFamily="34" charset="-120"/>
              </a:rPr>
              <a:t>▤</a:t>
            </a:r>
            <a:endParaRPr lang="en-US" sz="1547" dirty="0"/>
          </a:p>
        </p:txBody>
      </p:sp>
      <p:sp>
        <p:nvSpPr>
          <p:cNvPr id="30" name="Text 28"/>
          <p:cNvSpPr/>
          <p:nvPr/>
        </p:nvSpPr>
        <p:spPr>
          <a:xfrm>
            <a:off x="935831" y="2788853"/>
            <a:ext cx="3365342" cy="148568"/>
          </a:xfrm>
          <a:prstGeom prst="rect">
            <a:avLst/>
          </a:prstGeom>
          <a:noFill/>
          <a:ln/>
        </p:spPr>
        <p:txBody>
          <a:bodyPr wrap="none" lIns="0" tIns="0" rIns="0" bIns="0" rtlCol="0" anchor="t"/>
          <a:lstStyle/>
          <a:p>
            <a:pPr algn="l" indent="0" marL="0">
              <a:lnSpc>
                <a:spcPts val="1103"/>
              </a:lnSpc>
              <a:buNone/>
            </a:pPr>
            <a:r>
              <a:rPr lang="en-US" sz="800" dirty="0">
                <a:solidFill>
                  <a:srgbClr val="33425C"/>
                </a:solidFill>
                <a:latin typeface="Carlito" pitchFamily="34" charset="0"/>
                <a:ea typeface="Carlito" pitchFamily="34" charset="-122"/>
                <a:cs typeface="Carlito" pitchFamily="34" charset="-120"/>
              </a:rPr>
              <a:t>Hands-On Activity</a:t>
            </a:r>
            <a:endParaRPr lang="en-US" sz="800" dirty="0"/>
          </a:p>
        </p:txBody>
      </p:sp>
      <p:sp>
        <p:nvSpPr>
          <p:cNvPr id="31" name="Text 29"/>
          <p:cNvSpPr/>
          <p:nvPr/>
        </p:nvSpPr>
        <p:spPr>
          <a:xfrm>
            <a:off x="4192033" y="2794546"/>
            <a:ext cx="278846" cy="142875"/>
          </a:xfrm>
          <a:prstGeom prst="rect">
            <a:avLst/>
          </a:prstGeom>
          <a:noFill/>
          <a:ln/>
        </p:spPr>
        <p:txBody>
          <a:bodyPr wrap="none" lIns="0" tIns="0" rIns="0" bIns="0" rtlCol="0" anchor="t"/>
          <a:lstStyle/>
          <a:p>
            <a:pPr algn="l" indent="0" marL="0">
              <a:lnSpc>
                <a:spcPts val="1013"/>
              </a:lnSpc>
              <a:buNone/>
            </a:pPr>
            <a:r>
              <a:rPr lang="en-US" sz="675" dirty="0">
                <a:solidFill>
                  <a:srgbClr val="5B6B85"/>
                </a:solidFill>
                <a:latin typeface="Liberation Sans Narrow" pitchFamily="34" charset="0"/>
                <a:ea typeface="Liberation Sans Narrow" pitchFamily="34" charset="-122"/>
                <a:cs typeface="Liberation Sans Narrow" pitchFamily="34" charset="-120"/>
              </a:rPr>
              <a:t>7 min</a:t>
            </a:r>
            <a:endParaRPr lang="en-US" sz="675" dirty="0"/>
          </a:p>
        </p:txBody>
      </p:sp>
    </p:spTree>
  </p:cSld>
  <p:clrMapOvr>
    <a:masterClrMapping/>
  </p:clrMapOvr>
  <p:transition spd="med" advTm="12000">
    <p:fade/>
  </p:transition>
</p:sld>
</file>

<file path=ppt/slides/slide11.xml><?xml version="1.0" encoding="utf-8"?>
<p:sld xmlns:a="http://schemas.openxmlformats.org/drawingml/2006/main" xmlns:r="http://schemas.openxmlformats.org/officeDocument/2006/relationships" xmlns:p="http://schemas.openxmlformats.org/presentationml/2006/main">
  <p:cSld name="Slide 11">
    <p:bg>
      <p:bgPr>
        <a:solidFill>
          <a:srgbClr val="0A192F"/>
        </a:solidFill>
      </p:bgPr>
    </p:bg>
    <p:spTree>
      <p:nvGrpSpPr>
        <p:cNvPr id="1" name=""/>
        <p:cNvGrpSpPr/>
        <p:nvPr/>
      </p:nvGrpSpPr>
      <p:grpSpPr>
        <a:xfrm>
          <a:off x="0" y="0"/>
          <a:ext cx="0" cy="0"/>
          <a:chOff x="0" y="0"/>
          <a:chExt cx="0" cy="0"/>
        </a:xfrm>
      </p:grpSpPr>
      <p:sp>
        <p:nvSpPr>
          <p:cNvPr id="2" name="Text 0"/>
          <p:cNvSpPr/>
          <p:nvPr/>
        </p:nvSpPr>
        <p:spPr>
          <a:xfrm>
            <a:off x="0" y="0"/>
            <a:ext cx="100013" cy="5143500"/>
          </a:xfrm>
          <a:prstGeom prst="rect">
            <a:avLst/>
          </a:prstGeom>
          <a:solidFill>
            <a:srgbClr val="3AA0C2"/>
          </a:solidFill>
          <a:ln/>
        </p:spPr>
        <p:txBody>
          <a:bodyPr wrap="square" rtlCol="0" anchor="ctr"/>
          <a:lstStyle/>
          <a:p>
            <a:pPr indent="0" marL="0">
              <a:buNone/>
            </a:pPr>
            <a:endParaRPr lang="en-US" dirty="0"/>
          </a:p>
        </p:txBody>
      </p:sp>
      <p:sp>
        <p:nvSpPr>
          <p:cNvPr id="3" name="Text 1"/>
          <p:cNvSpPr/>
          <p:nvPr/>
        </p:nvSpPr>
        <p:spPr>
          <a:xfrm>
            <a:off x="571500" y="442913"/>
            <a:ext cx="2935894" cy="125403"/>
          </a:xfrm>
          <a:prstGeom prst="rect">
            <a:avLst/>
          </a:prstGeom>
          <a:noFill/>
          <a:ln/>
        </p:spPr>
        <p:txBody>
          <a:bodyPr wrap="none" lIns="0" tIns="0" rIns="0" bIns="0" rtlCol="0" anchor="t"/>
          <a:lstStyle/>
          <a:p>
            <a:pPr algn="l" indent="0" marL="0">
              <a:lnSpc>
                <a:spcPts val="1181"/>
              </a:lnSpc>
              <a:buNone/>
            </a:pPr>
            <a:r>
              <a:rPr lang="en-US" sz="800" spc="225" kern="0" dirty="0">
                <a:solidFill>
                  <a:srgbClr val="3AA0C2"/>
                </a:solidFill>
                <a:latin typeface="Liberation Sans Narrow" pitchFamily="34" charset="0"/>
                <a:ea typeface="Liberation Sans Narrow" pitchFamily="34" charset="-122"/>
                <a:cs typeface="Liberation Sans Narrow" pitchFamily="34" charset="-120"/>
              </a:rPr>
              <a:t>MODULE 02 · KEY TAKEAWAYS</a:t>
            </a:r>
            <a:endParaRPr lang="en-US" sz="800" dirty="0"/>
          </a:p>
        </p:txBody>
      </p:sp>
      <p:sp>
        <p:nvSpPr>
          <p:cNvPr id="4" name="Text 2"/>
          <p:cNvSpPr/>
          <p:nvPr/>
        </p:nvSpPr>
        <p:spPr>
          <a:xfrm>
            <a:off x="571500" y="742950"/>
            <a:ext cx="2077408" cy="393478"/>
          </a:xfrm>
          <a:prstGeom prst="rect">
            <a:avLst/>
          </a:prstGeom>
          <a:noFill/>
          <a:ln/>
        </p:spPr>
        <p:txBody>
          <a:bodyPr wrap="none" lIns="0" tIns="0" rIns="0" bIns="0" rtlCol="0" anchor="t"/>
          <a:lstStyle/>
          <a:p>
            <a:pPr algn="l" indent="0" marL="0">
              <a:lnSpc>
                <a:spcPts val="2869"/>
              </a:lnSpc>
              <a:buNone/>
            </a:pPr>
            <a:r>
              <a:rPr lang="en-US" sz="1913" b="1" dirty="0">
                <a:solidFill>
                  <a:srgbClr val="F2F5F9"/>
                </a:solidFill>
                <a:latin typeface="Tinos" pitchFamily="34" charset="0"/>
                <a:ea typeface="Tinos" pitchFamily="34" charset="-122"/>
                <a:cs typeface="Tinos" pitchFamily="34" charset="-120"/>
              </a:rPr>
              <a:t>What to remember</a:t>
            </a:r>
            <a:endParaRPr lang="en-US" sz="1913" dirty="0"/>
          </a:p>
        </p:txBody>
      </p:sp>
      <p:sp>
        <p:nvSpPr>
          <p:cNvPr id="5" name="Shape 3"/>
          <p:cNvSpPr/>
          <p:nvPr/>
        </p:nvSpPr>
        <p:spPr>
          <a:xfrm>
            <a:off x="571500" y="1917650"/>
            <a:ext cx="7715250" cy="0"/>
          </a:xfrm>
          <a:prstGeom prst="line">
            <a:avLst/>
          </a:prstGeom>
          <a:noFill/>
          <a:ln w="7144">
            <a:solidFill>
              <a:srgbClr val="9FB3CE"/>
            </a:solidFill>
            <a:prstDash val="solid"/>
          </a:ln>
        </p:spPr>
      </p:sp>
      <p:sp>
        <p:nvSpPr>
          <p:cNvPr id="6" name="Text 4"/>
          <p:cNvSpPr/>
          <p:nvPr/>
        </p:nvSpPr>
        <p:spPr>
          <a:xfrm>
            <a:off x="571500" y="1371600"/>
            <a:ext cx="157163" cy="157163"/>
          </a:xfrm>
          <a:prstGeom prst="rect">
            <a:avLst/>
          </a:prstGeom>
          <a:noFill/>
          <a:ln/>
        </p:spPr>
        <p:txBody>
          <a:bodyPr wrap="none" lIns="0" tIns="0" rIns="0" bIns="0" rtlCol="0" anchor="ctr"/>
          <a:lstStyle/>
          <a:p>
            <a:pPr algn="ctr" indent="0" marL="0">
              <a:buNone/>
            </a:pPr>
            <a:r>
              <a:rPr lang="en-US" sz="1547" dirty="0">
                <a:solidFill>
                  <a:srgbClr val="D4A017"/>
                </a:solidFill>
                <a:latin typeface="Segoe UI Symbol" pitchFamily="34" charset="0"/>
                <a:ea typeface="Segoe UI Symbol" pitchFamily="34" charset="-122"/>
                <a:cs typeface="Segoe UI Symbol" pitchFamily="34" charset="-120"/>
              </a:rPr>
              <a:t>✓</a:t>
            </a:r>
            <a:endParaRPr lang="en-US" sz="1547" dirty="0"/>
          </a:p>
        </p:txBody>
      </p:sp>
      <p:sp>
        <p:nvSpPr>
          <p:cNvPr id="7" name="Text 5"/>
          <p:cNvSpPr/>
          <p:nvPr/>
        </p:nvSpPr>
        <p:spPr>
          <a:xfrm>
            <a:off x="828675" y="1364456"/>
            <a:ext cx="7458075" cy="315022"/>
          </a:xfrm>
          <a:prstGeom prst="rect">
            <a:avLst/>
          </a:prstGeom>
          <a:noFill/>
          <a:ln/>
        </p:spPr>
        <p:txBody>
          <a:bodyPr wrap="square" lIns="0" tIns="0" rIns="0" bIns="0" rtlCol="0" anchor="t">
            <a:normAutofit/>
          </a:bodyPr>
          <a:lstStyle/>
          <a:p>
            <a:pPr algn="l" indent="0" marL="0">
              <a:lnSpc>
                <a:spcPts val="1264"/>
              </a:lnSpc>
              <a:buNone/>
            </a:pPr>
            <a:r>
              <a:rPr lang="en-US" sz="872" dirty="0">
                <a:solidFill>
                  <a:srgbClr val="F2F5F9"/>
                </a:solidFill>
                <a:latin typeface="Carlito" pitchFamily="34" charset="0"/>
                <a:ea typeface="Carlito" pitchFamily="34" charset="-122"/>
                <a:cs typeface="Carlito" pitchFamily="34" charset="-120"/>
              </a:rPr>
              <a:t>SMM provides a systems approach to managing materials throughout their entire life cycle, reducing environmental impacts while creating economic va…</a:t>
            </a:r>
            <a:endParaRPr lang="en-US" sz="872" dirty="0"/>
          </a:p>
        </p:txBody>
      </p:sp>
      <p:sp>
        <p:nvSpPr>
          <p:cNvPr id="8" name="Text 6"/>
          <p:cNvSpPr/>
          <p:nvPr/>
        </p:nvSpPr>
        <p:spPr>
          <a:xfrm>
            <a:off x="828675" y="1706910"/>
            <a:ext cx="7567803" cy="128588"/>
          </a:xfrm>
          <a:prstGeom prst="rect">
            <a:avLst/>
          </a:prstGeom>
          <a:noFill/>
          <a:ln/>
        </p:spPr>
        <p:txBody>
          <a:bodyPr wrap="square" lIns="0" tIns="0" rIns="0" bIns="0" rtlCol="0" anchor="t"/>
          <a:lstStyle/>
          <a:p>
            <a:pPr algn="l" indent="0" marL="0">
              <a:lnSpc>
                <a:spcPts val="1013"/>
              </a:lnSpc>
              <a:buNone/>
            </a:pPr>
            <a:r>
              <a:rPr lang="en-US" sz="800" dirty="0">
                <a:solidFill>
                  <a:srgbClr val="9FB3CE"/>
                </a:solidFill>
                <a:latin typeface="Carlito" pitchFamily="34" charset="0"/>
                <a:ea typeface="Carlito" pitchFamily="34" charset="-122"/>
                <a:cs typeface="Carlito" pitchFamily="34" charset="-120"/>
              </a:rPr>
              <a:t>What is Sustainable Materials Management (SMM)?</a:t>
            </a:r>
            <a:endParaRPr lang="en-US" sz="800" dirty="0"/>
          </a:p>
        </p:txBody>
      </p:sp>
      <p:sp>
        <p:nvSpPr>
          <p:cNvPr id="9" name="Shape 7"/>
          <p:cNvSpPr/>
          <p:nvPr/>
        </p:nvSpPr>
        <p:spPr>
          <a:xfrm>
            <a:off x="571500" y="2392487"/>
            <a:ext cx="7715250" cy="0"/>
          </a:xfrm>
          <a:prstGeom prst="line">
            <a:avLst/>
          </a:prstGeom>
          <a:noFill/>
          <a:ln w="7144">
            <a:solidFill>
              <a:srgbClr val="9FB3CE"/>
            </a:solidFill>
            <a:prstDash val="solid"/>
          </a:ln>
        </p:spPr>
      </p:sp>
      <p:sp>
        <p:nvSpPr>
          <p:cNvPr id="10" name="Text 8"/>
          <p:cNvSpPr/>
          <p:nvPr/>
        </p:nvSpPr>
        <p:spPr>
          <a:xfrm>
            <a:off x="571500" y="2006947"/>
            <a:ext cx="157163" cy="157163"/>
          </a:xfrm>
          <a:prstGeom prst="rect">
            <a:avLst/>
          </a:prstGeom>
          <a:noFill/>
          <a:ln/>
        </p:spPr>
        <p:txBody>
          <a:bodyPr wrap="none" lIns="0" tIns="0" rIns="0" bIns="0" rtlCol="0" anchor="ctr"/>
          <a:lstStyle/>
          <a:p>
            <a:pPr algn="ctr" indent="0" marL="0">
              <a:buNone/>
            </a:pPr>
            <a:r>
              <a:rPr lang="en-US" sz="1547" dirty="0">
                <a:solidFill>
                  <a:srgbClr val="D4A017"/>
                </a:solidFill>
                <a:latin typeface="Segoe UI Symbol" pitchFamily="34" charset="0"/>
                <a:ea typeface="Segoe UI Symbol" pitchFamily="34" charset="-122"/>
                <a:cs typeface="Segoe UI Symbol" pitchFamily="34" charset="-120"/>
              </a:rPr>
              <a:t>✓</a:t>
            </a:r>
            <a:endParaRPr lang="en-US" sz="1547" dirty="0"/>
          </a:p>
        </p:txBody>
      </p:sp>
      <p:sp>
        <p:nvSpPr>
          <p:cNvPr id="11" name="Text 9"/>
          <p:cNvSpPr/>
          <p:nvPr/>
        </p:nvSpPr>
        <p:spPr>
          <a:xfrm>
            <a:off x="828675" y="1999804"/>
            <a:ext cx="5961794" cy="154510"/>
          </a:xfrm>
          <a:prstGeom prst="rect">
            <a:avLst/>
          </a:prstGeom>
          <a:noFill/>
          <a:ln/>
        </p:spPr>
        <p:txBody>
          <a:bodyPr wrap="square" lIns="0" tIns="0" rIns="0" bIns="0" rtlCol="0" anchor="t">
            <a:normAutofit/>
          </a:bodyPr>
          <a:lstStyle/>
          <a:p>
            <a:pPr algn="l" indent="0" marL="0">
              <a:lnSpc>
                <a:spcPts val="1264"/>
              </a:lnSpc>
              <a:buNone/>
            </a:pPr>
            <a:r>
              <a:rPr lang="en-US" sz="872" dirty="0">
                <a:solidFill>
                  <a:srgbClr val="F2F5F9"/>
                </a:solidFill>
                <a:latin typeface="Carlito" pitchFamily="34" charset="0"/>
                <a:ea typeface="Carlito" pitchFamily="34" charset="-122"/>
                <a:cs typeface="Carlito" pitchFamily="34" charset="-120"/>
              </a:rPr>
              <a:t>Life Cycle Thinking provides a systems perspective that prevents environmental burden shifting across product life cycles.</a:t>
            </a:r>
            <a:endParaRPr lang="en-US" sz="872" dirty="0"/>
          </a:p>
        </p:txBody>
      </p:sp>
      <p:sp>
        <p:nvSpPr>
          <p:cNvPr id="12" name="Text 10"/>
          <p:cNvSpPr/>
          <p:nvPr/>
        </p:nvSpPr>
        <p:spPr>
          <a:xfrm>
            <a:off x="828675" y="2181746"/>
            <a:ext cx="5961794" cy="128588"/>
          </a:xfrm>
          <a:prstGeom prst="rect">
            <a:avLst/>
          </a:prstGeom>
          <a:noFill/>
          <a:ln/>
        </p:spPr>
        <p:txBody>
          <a:bodyPr wrap="square" lIns="0" tIns="0" rIns="0" bIns="0" rtlCol="0" anchor="t"/>
          <a:lstStyle/>
          <a:p>
            <a:pPr algn="l" indent="0" marL="0">
              <a:lnSpc>
                <a:spcPts val="1013"/>
              </a:lnSpc>
              <a:buNone/>
            </a:pPr>
            <a:r>
              <a:rPr lang="en-US" sz="800" dirty="0">
                <a:solidFill>
                  <a:srgbClr val="9FB3CE"/>
                </a:solidFill>
                <a:latin typeface="Carlito" pitchFamily="34" charset="0"/>
                <a:ea typeface="Carlito" pitchFamily="34" charset="-122"/>
                <a:cs typeface="Carlito" pitchFamily="34" charset="-120"/>
              </a:rPr>
              <a:t>Life Cycle Thinking and Life Cycle Assessment (LCA) basics</a:t>
            </a:r>
            <a:endParaRPr lang="en-US" sz="800" dirty="0"/>
          </a:p>
        </p:txBody>
      </p:sp>
      <p:sp>
        <p:nvSpPr>
          <p:cNvPr id="13" name="Shape 11"/>
          <p:cNvSpPr/>
          <p:nvPr/>
        </p:nvSpPr>
        <p:spPr>
          <a:xfrm>
            <a:off x="571500" y="2867323"/>
            <a:ext cx="7715250" cy="0"/>
          </a:xfrm>
          <a:prstGeom prst="line">
            <a:avLst/>
          </a:prstGeom>
          <a:noFill/>
          <a:ln w="7144">
            <a:solidFill>
              <a:srgbClr val="9FB3CE"/>
            </a:solidFill>
            <a:prstDash val="solid"/>
          </a:ln>
        </p:spPr>
      </p:sp>
      <p:sp>
        <p:nvSpPr>
          <p:cNvPr id="14" name="Text 12"/>
          <p:cNvSpPr/>
          <p:nvPr/>
        </p:nvSpPr>
        <p:spPr>
          <a:xfrm>
            <a:off x="571500" y="2481783"/>
            <a:ext cx="157163" cy="157163"/>
          </a:xfrm>
          <a:prstGeom prst="rect">
            <a:avLst/>
          </a:prstGeom>
          <a:noFill/>
          <a:ln/>
        </p:spPr>
        <p:txBody>
          <a:bodyPr wrap="none" lIns="0" tIns="0" rIns="0" bIns="0" rtlCol="0" anchor="ctr"/>
          <a:lstStyle/>
          <a:p>
            <a:pPr algn="ctr" indent="0" marL="0">
              <a:buNone/>
            </a:pPr>
            <a:r>
              <a:rPr lang="en-US" sz="1547" dirty="0">
                <a:solidFill>
                  <a:srgbClr val="D4A017"/>
                </a:solidFill>
                <a:latin typeface="Segoe UI Symbol" pitchFamily="34" charset="0"/>
                <a:ea typeface="Segoe UI Symbol" pitchFamily="34" charset="-122"/>
                <a:cs typeface="Segoe UI Symbol" pitchFamily="34" charset="-120"/>
              </a:rPr>
              <a:t>✓</a:t>
            </a:r>
            <a:endParaRPr lang="en-US" sz="1547" dirty="0"/>
          </a:p>
        </p:txBody>
      </p:sp>
      <p:sp>
        <p:nvSpPr>
          <p:cNvPr id="15" name="Text 13"/>
          <p:cNvSpPr/>
          <p:nvPr/>
        </p:nvSpPr>
        <p:spPr>
          <a:xfrm>
            <a:off x="828675" y="2474640"/>
            <a:ext cx="6727403" cy="154510"/>
          </a:xfrm>
          <a:prstGeom prst="rect">
            <a:avLst/>
          </a:prstGeom>
          <a:noFill/>
          <a:ln/>
        </p:spPr>
        <p:txBody>
          <a:bodyPr wrap="square" lIns="0" tIns="0" rIns="0" bIns="0" rtlCol="0" anchor="t">
            <a:normAutofit/>
          </a:bodyPr>
          <a:lstStyle/>
          <a:p>
            <a:pPr algn="l" indent="0" marL="0">
              <a:lnSpc>
                <a:spcPts val="1264"/>
              </a:lnSpc>
              <a:buNone/>
            </a:pPr>
            <a:r>
              <a:rPr lang="en-US" sz="872" dirty="0">
                <a:solidFill>
                  <a:srgbClr val="F2F5F9"/>
                </a:solidFill>
                <a:latin typeface="Carlito" pitchFamily="34" charset="0"/>
                <a:ea typeface="Carlito" pitchFamily="34" charset="-122"/>
                <a:cs typeface="Carlito" pitchFamily="34" charset="-120"/>
              </a:rPr>
              <a:t>MFA provides the quantitative foundation needed to understand material flows within systems and identify circular economy opportunities.</a:t>
            </a:r>
            <a:endParaRPr lang="en-US" sz="872" dirty="0"/>
          </a:p>
        </p:txBody>
      </p:sp>
      <p:sp>
        <p:nvSpPr>
          <p:cNvPr id="16" name="Text 14"/>
          <p:cNvSpPr/>
          <p:nvPr/>
        </p:nvSpPr>
        <p:spPr>
          <a:xfrm>
            <a:off x="828675" y="2656582"/>
            <a:ext cx="6727403" cy="128588"/>
          </a:xfrm>
          <a:prstGeom prst="rect">
            <a:avLst/>
          </a:prstGeom>
          <a:noFill/>
          <a:ln/>
        </p:spPr>
        <p:txBody>
          <a:bodyPr wrap="square" lIns="0" tIns="0" rIns="0" bIns="0" rtlCol="0" anchor="t"/>
          <a:lstStyle/>
          <a:p>
            <a:pPr algn="l" indent="0" marL="0">
              <a:lnSpc>
                <a:spcPts val="1013"/>
              </a:lnSpc>
              <a:buNone/>
            </a:pPr>
            <a:r>
              <a:rPr lang="en-US" sz="800" dirty="0">
                <a:solidFill>
                  <a:srgbClr val="9FB3CE"/>
                </a:solidFill>
                <a:latin typeface="Carlito" pitchFamily="34" charset="0"/>
                <a:ea typeface="Carlito" pitchFamily="34" charset="-122"/>
                <a:cs typeface="Carlito" pitchFamily="34" charset="-120"/>
              </a:rPr>
              <a:t>Material Flow Analysis (MFA): tracking inputs and outputs</a:t>
            </a:r>
            <a:endParaRPr lang="en-US" sz="800" dirty="0"/>
          </a:p>
        </p:txBody>
      </p:sp>
      <p:sp>
        <p:nvSpPr>
          <p:cNvPr id="17" name="Shape 15"/>
          <p:cNvSpPr/>
          <p:nvPr/>
        </p:nvSpPr>
        <p:spPr>
          <a:xfrm>
            <a:off x="571500" y="3342159"/>
            <a:ext cx="7715250" cy="0"/>
          </a:xfrm>
          <a:prstGeom prst="line">
            <a:avLst/>
          </a:prstGeom>
          <a:noFill/>
          <a:ln w="7144">
            <a:solidFill>
              <a:srgbClr val="9FB3CE"/>
            </a:solidFill>
            <a:prstDash val="solid"/>
          </a:ln>
        </p:spPr>
      </p:sp>
      <p:sp>
        <p:nvSpPr>
          <p:cNvPr id="18" name="Text 16"/>
          <p:cNvSpPr/>
          <p:nvPr/>
        </p:nvSpPr>
        <p:spPr>
          <a:xfrm>
            <a:off x="571500" y="2956620"/>
            <a:ext cx="157163" cy="157163"/>
          </a:xfrm>
          <a:prstGeom prst="rect">
            <a:avLst/>
          </a:prstGeom>
          <a:noFill/>
          <a:ln/>
        </p:spPr>
        <p:txBody>
          <a:bodyPr wrap="none" lIns="0" tIns="0" rIns="0" bIns="0" rtlCol="0" anchor="ctr"/>
          <a:lstStyle/>
          <a:p>
            <a:pPr algn="ctr" indent="0" marL="0">
              <a:buNone/>
            </a:pPr>
            <a:r>
              <a:rPr lang="en-US" sz="1547" dirty="0">
                <a:solidFill>
                  <a:srgbClr val="D4A017"/>
                </a:solidFill>
                <a:latin typeface="Segoe UI Symbol" pitchFamily="34" charset="0"/>
                <a:ea typeface="Segoe UI Symbol" pitchFamily="34" charset="-122"/>
                <a:cs typeface="Segoe UI Symbol" pitchFamily="34" charset="-120"/>
              </a:rPr>
              <a:t>✓</a:t>
            </a:r>
            <a:endParaRPr lang="en-US" sz="1547" dirty="0"/>
          </a:p>
        </p:txBody>
      </p:sp>
      <p:sp>
        <p:nvSpPr>
          <p:cNvPr id="19" name="Text 17"/>
          <p:cNvSpPr/>
          <p:nvPr/>
        </p:nvSpPr>
        <p:spPr>
          <a:xfrm>
            <a:off x="828675" y="2949476"/>
            <a:ext cx="7396237" cy="154510"/>
          </a:xfrm>
          <a:prstGeom prst="rect">
            <a:avLst/>
          </a:prstGeom>
          <a:noFill/>
          <a:ln/>
        </p:spPr>
        <p:txBody>
          <a:bodyPr wrap="square" lIns="0" tIns="0" rIns="0" bIns="0" rtlCol="0" anchor="t">
            <a:normAutofit/>
          </a:bodyPr>
          <a:lstStyle/>
          <a:p>
            <a:pPr algn="l" indent="0" marL="0">
              <a:lnSpc>
                <a:spcPts val="1264"/>
              </a:lnSpc>
              <a:buNone/>
            </a:pPr>
            <a:r>
              <a:rPr lang="en-US" sz="872" dirty="0">
                <a:solidFill>
                  <a:srgbClr val="F2F5F9"/>
                </a:solidFill>
                <a:latin typeface="Carlito" pitchFamily="34" charset="0"/>
                <a:ea typeface="Carlito" pitchFamily="34" charset="-122"/>
                <a:cs typeface="Carlito" pitchFamily="34" charset="-120"/>
              </a:rPr>
              <a:t>Unsustainable material use generates hidden environmental and social costs that disproportionately affect vulnerable African communities despite mi…</a:t>
            </a:r>
            <a:endParaRPr lang="en-US" sz="872" dirty="0"/>
          </a:p>
        </p:txBody>
      </p:sp>
      <p:sp>
        <p:nvSpPr>
          <p:cNvPr id="20" name="Text 18"/>
          <p:cNvSpPr/>
          <p:nvPr/>
        </p:nvSpPr>
        <p:spPr>
          <a:xfrm>
            <a:off x="828675" y="3131418"/>
            <a:ext cx="7396237" cy="128588"/>
          </a:xfrm>
          <a:prstGeom prst="rect">
            <a:avLst/>
          </a:prstGeom>
          <a:noFill/>
          <a:ln/>
        </p:spPr>
        <p:txBody>
          <a:bodyPr wrap="square" lIns="0" tIns="0" rIns="0" bIns="0" rtlCol="0" anchor="t"/>
          <a:lstStyle/>
          <a:p>
            <a:pPr algn="l" indent="0" marL="0">
              <a:lnSpc>
                <a:spcPts val="1013"/>
              </a:lnSpc>
              <a:buNone/>
            </a:pPr>
            <a:r>
              <a:rPr lang="en-US" sz="800" dirty="0">
                <a:solidFill>
                  <a:srgbClr val="9FB3CE"/>
                </a:solidFill>
                <a:latin typeface="Carlito" pitchFamily="34" charset="0"/>
                <a:ea typeface="Carlito" pitchFamily="34" charset="-122"/>
                <a:cs typeface="Carlito" pitchFamily="34" charset="-120"/>
              </a:rPr>
              <a:t>Environmental and social costs of unsustainable material use</a:t>
            </a:r>
            <a:endParaRPr lang="en-US" sz="800" dirty="0"/>
          </a:p>
        </p:txBody>
      </p:sp>
      <p:sp>
        <p:nvSpPr>
          <p:cNvPr id="21" name="Shape 19"/>
          <p:cNvSpPr/>
          <p:nvPr/>
        </p:nvSpPr>
        <p:spPr>
          <a:xfrm>
            <a:off x="571500" y="3816995"/>
            <a:ext cx="7715250" cy="0"/>
          </a:xfrm>
          <a:prstGeom prst="line">
            <a:avLst/>
          </a:prstGeom>
          <a:noFill/>
          <a:ln w="7144">
            <a:solidFill>
              <a:srgbClr val="9FB3CE"/>
            </a:solidFill>
            <a:prstDash val="solid"/>
          </a:ln>
        </p:spPr>
      </p:sp>
      <p:sp>
        <p:nvSpPr>
          <p:cNvPr id="22" name="Text 20"/>
          <p:cNvSpPr/>
          <p:nvPr/>
        </p:nvSpPr>
        <p:spPr>
          <a:xfrm>
            <a:off x="571500" y="3431456"/>
            <a:ext cx="157163" cy="157163"/>
          </a:xfrm>
          <a:prstGeom prst="rect">
            <a:avLst/>
          </a:prstGeom>
          <a:noFill/>
          <a:ln/>
        </p:spPr>
        <p:txBody>
          <a:bodyPr wrap="none" lIns="0" tIns="0" rIns="0" bIns="0" rtlCol="0" anchor="ctr"/>
          <a:lstStyle/>
          <a:p>
            <a:pPr algn="ctr" indent="0" marL="0">
              <a:buNone/>
            </a:pPr>
            <a:r>
              <a:rPr lang="en-US" sz="1547" dirty="0">
                <a:solidFill>
                  <a:srgbClr val="D4A017"/>
                </a:solidFill>
                <a:latin typeface="Segoe UI Symbol" pitchFamily="34" charset="0"/>
                <a:ea typeface="Segoe UI Symbol" pitchFamily="34" charset="-122"/>
                <a:cs typeface="Segoe UI Symbol" pitchFamily="34" charset="-120"/>
              </a:rPr>
              <a:t>✓</a:t>
            </a:r>
            <a:endParaRPr lang="en-US" sz="1547" dirty="0"/>
          </a:p>
        </p:txBody>
      </p:sp>
      <p:sp>
        <p:nvSpPr>
          <p:cNvPr id="23" name="Text 21"/>
          <p:cNvSpPr/>
          <p:nvPr/>
        </p:nvSpPr>
        <p:spPr>
          <a:xfrm>
            <a:off x="828675" y="3424312"/>
            <a:ext cx="6751848" cy="154510"/>
          </a:xfrm>
          <a:prstGeom prst="rect">
            <a:avLst/>
          </a:prstGeom>
          <a:noFill/>
          <a:ln/>
        </p:spPr>
        <p:txBody>
          <a:bodyPr wrap="square" lIns="0" tIns="0" rIns="0" bIns="0" rtlCol="0" anchor="t">
            <a:normAutofit/>
          </a:bodyPr>
          <a:lstStyle/>
          <a:p>
            <a:pPr algn="l" indent="0" marL="0">
              <a:lnSpc>
                <a:spcPts val="1264"/>
              </a:lnSpc>
              <a:buNone/>
            </a:pPr>
            <a:r>
              <a:rPr lang="en-US" sz="872" dirty="0">
                <a:solidFill>
                  <a:srgbClr val="F2F5F9"/>
                </a:solidFill>
                <a:latin typeface="Carlito" pitchFamily="34" charset="0"/>
                <a:ea typeface="Carlito" pitchFamily="34" charset="-122"/>
                <a:cs typeface="Carlito" pitchFamily="34" charset="-120"/>
              </a:rPr>
              <a:t>Cradle-to-cradle thinking transforms waste from an endpoint to a resource, fundamentally changing how we design products and systems.</a:t>
            </a:r>
            <a:endParaRPr lang="en-US" sz="872" dirty="0"/>
          </a:p>
        </p:txBody>
      </p:sp>
      <p:sp>
        <p:nvSpPr>
          <p:cNvPr id="24" name="Text 22"/>
          <p:cNvSpPr/>
          <p:nvPr/>
        </p:nvSpPr>
        <p:spPr>
          <a:xfrm>
            <a:off x="828675" y="3606254"/>
            <a:ext cx="6751848" cy="128588"/>
          </a:xfrm>
          <a:prstGeom prst="rect">
            <a:avLst/>
          </a:prstGeom>
          <a:noFill/>
          <a:ln/>
        </p:spPr>
        <p:txBody>
          <a:bodyPr wrap="square" lIns="0" tIns="0" rIns="0" bIns="0" rtlCol="0" anchor="t"/>
          <a:lstStyle/>
          <a:p>
            <a:pPr algn="l" indent="0" marL="0">
              <a:lnSpc>
                <a:spcPts val="1013"/>
              </a:lnSpc>
              <a:buNone/>
            </a:pPr>
            <a:r>
              <a:rPr lang="en-US" sz="800" dirty="0">
                <a:solidFill>
                  <a:srgbClr val="9FB3CE"/>
                </a:solidFill>
                <a:latin typeface="Carlito" pitchFamily="34" charset="0"/>
                <a:ea typeface="Carlito" pitchFamily="34" charset="-122"/>
                <a:cs typeface="Carlito" pitchFamily="34" charset="-120"/>
              </a:rPr>
              <a:t>From cradle-to-grave to cradle-to-cradle thinking</a:t>
            </a:r>
            <a:endParaRPr lang="en-US" sz="800" dirty="0"/>
          </a:p>
        </p:txBody>
      </p:sp>
      <p:sp>
        <p:nvSpPr>
          <p:cNvPr id="25" name="Shape 23"/>
          <p:cNvSpPr/>
          <p:nvPr/>
        </p:nvSpPr>
        <p:spPr>
          <a:xfrm>
            <a:off x="571500" y="4291831"/>
            <a:ext cx="7715250" cy="0"/>
          </a:xfrm>
          <a:prstGeom prst="line">
            <a:avLst/>
          </a:prstGeom>
          <a:noFill/>
          <a:ln w="7144">
            <a:solidFill>
              <a:srgbClr val="9FB3CE"/>
            </a:solidFill>
            <a:prstDash val="solid"/>
          </a:ln>
        </p:spPr>
      </p:sp>
      <p:sp>
        <p:nvSpPr>
          <p:cNvPr id="26" name="Text 24"/>
          <p:cNvSpPr/>
          <p:nvPr/>
        </p:nvSpPr>
        <p:spPr>
          <a:xfrm>
            <a:off x="571500" y="3906292"/>
            <a:ext cx="157163" cy="157163"/>
          </a:xfrm>
          <a:prstGeom prst="rect">
            <a:avLst/>
          </a:prstGeom>
          <a:noFill/>
          <a:ln/>
        </p:spPr>
        <p:txBody>
          <a:bodyPr wrap="none" lIns="0" tIns="0" rIns="0" bIns="0" rtlCol="0" anchor="ctr"/>
          <a:lstStyle/>
          <a:p>
            <a:pPr algn="ctr" indent="0" marL="0">
              <a:buNone/>
            </a:pPr>
            <a:r>
              <a:rPr lang="en-US" sz="1547" dirty="0">
                <a:solidFill>
                  <a:srgbClr val="D4A017"/>
                </a:solidFill>
                <a:latin typeface="Segoe UI Symbol" pitchFamily="34" charset="0"/>
                <a:ea typeface="Segoe UI Symbol" pitchFamily="34" charset="-122"/>
                <a:cs typeface="Segoe UI Symbol" pitchFamily="34" charset="-120"/>
              </a:rPr>
              <a:t>✓</a:t>
            </a:r>
            <a:endParaRPr lang="en-US" sz="1547" dirty="0"/>
          </a:p>
        </p:txBody>
      </p:sp>
      <p:sp>
        <p:nvSpPr>
          <p:cNvPr id="27" name="Text 25"/>
          <p:cNvSpPr/>
          <p:nvPr/>
        </p:nvSpPr>
        <p:spPr>
          <a:xfrm>
            <a:off x="828675" y="3899148"/>
            <a:ext cx="5637870" cy="154510"/>
          </a:xfrm>
          <a:prstGeom prst="rect">
            <a:avLst/>
          </a:prstGeom>
          <a:noFill/>
          <a:ln/>
        </p:spPr>
        <p:txBody>
          <a:bodyPr wrap="square" lIns="0" tIns="0" rIns="0" bIns="0" rtlCol="0" anchor="t">
            <a:normAutofit/>
          </a:bodyPr>
          <a:lstStyle/>
          <a:p>
            <a:pPr algn="l" indent="0" marL="0">
              <a:lnSpc>
                <a:spcPts val="1264"/>
              </a:lnSpc>
              <a:buNone/>
            </a:pPr>
            <a:r>
              <a:rPr lang="en-US" sz="872" dirty="0">
                <a:solidFill>
                  <a:srgbClr val="F2F5F9"/>
                </a:solidFill>
                <a:latin typeface="Carlito" pitchFamily="34" charset="0"/>
                <a:ea typeface="Carlito" pitchFamily="34" charset="-122"/>
                <a:cs typeface="Carlito" pitchFamily="34" charset="-120"/>
              </a:rPr>
              <a:t>Cradle-to-Cradle design transforms waste into a valuable resource through biological and technical nutrient cycling.</a:t>
            </a:r>
            <a:endParaRPr lang="en-US" sz="872" dirty="0"/>
          </a:p>
        </p:txBody>
      </p:sp>
      <p:sp>
        <p:nvSpPr>
          <p:cNvPr id="28" name="Text 26"/>
          <p:cNvSpPr/>
          <p:nvPr/>
        </p:nvSpPr>
        <p:spPr>
          <a:xfrm>
            <a:off x="828675" y="4081090"/>
            <a:ext cx="5637870" cy="128588"/>
          </a:xfrm>
          <a:prstGeom prst="rect">
            <a:avLst/>
          </a:prstGeom>
          <a:noFill/>
          <a:ln/>
        </p:spPr>
        <p:txBody>
          <a:bodyPr wrap="square" lIns="0" tIns="0" rIns="0" bIns="0" rtlCol="0" anchor="t"/>
          <a:lstStyle/>
          <a:p>
            <a:pPr algn="l" indent="0" marL="0">
              <a:lnSpc>
                <a:spcPts val="1013"/>
              </a:lnSpc>
              <a:buNone/>
            </a:pPr>
            <a:r>
              <a:rPr lang="en-US" sz="800" dirty="0">
                <a:solidFill>
                  <a:srgbClr val="9FB3CE"/>
                </a:solidFill>
                <a:latin typeface="Carlito" pitchFamily="34" charset="0"/>
                <a:ea typeface="Carlito" pitchFamily="34" charset="-122"/>
                <a:cs typeface="Carlito" pitchFamily="34" charset="-120"/>
              </a:rPr>
              <a:t>Case Study: The Cradle-to-Cradle (C2C) design philosophy, developed by</a:t>
            </a:r>
            <a:endParaRPr lang="en-US" sz="800" dirty="0"/>
          </a:p>
        </p:txBody>
      </p:sp>
    </p:spTree>
  </p:cSld>
  <p:clrMapOvr>
    <a:masterClrMapping/>
  </p:clrMapOvr>
  <p:transition spd="med" advTm="12000">
    <p:fade/>
  </p:transition>
</p:sld>
</file>

<file path=ppt/slides/slide12.xml><?xml version="1.0" encoding="utf-8"?>
<p:sld xmlns:a="http://schemas.openxmlformats.org/drawingml/2006/main" xmlns:r="http://schemas.openxmlformats.org/officeDocument/2006/relationships" xmlns:p="http://schemas.openxmlformats.org/presentationml/2006/main">
  <p:cSld name="Slide 12">
    <p:bg>
      <p:bgPr>
        <a:solidFill>
          <a:srgbClr val="0A192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sp>
        <p:nvSpPr>
          <p:cNvPr id="3" name="Text 0"/>
          <p:cNvSpPr/>
          <p:nvPr/>
        </p:nvSpPr>
        <p:spPr>
          <a:xfrm>
            <a:off x="0" y="0"/>
            <a:ext cx="9144000" cy="5143500"/>
          </a:xfrm>
          <a:prstGeom prst="rect">
            <a:avLst/>
          </a:prstGeom>
          <a:solidFill>
            <a:srgbClr val="FFFFFF">
              <a:alpha val="0"/>
            </a:srgbClr>
          </a:solidFill>
          <a:ln/>
        </p:spPr>
        <p:txBody>
          <a:bodyPr wrap="square" rtlCol="0" anchor="ctr"/>
          <a:lstStyle/>
          <a:p>
            <a:pPr indent="0" marL="0">
              <a:buNone/>
            </a:pPr>
            <a:endParaRPr lang="en-US" dirty="0"/>
          </a:p>
        </p:txBody>
      </p:sp>
      <p:sp>
        <p:nvSpPr>
          <p:cNvPr id="4" name="Text 1"/>
          <p:cNvSpPr/>
          <p:nvPr/>
        </p:nvSpPr>
        <p:spPr>
          <a:xfrm>
            <a:off x="571500" y="714375"/>
            <a:ext cx="851825" cy="1311593"/>
          </a:xfrm>
          <a:prstGeom prst="rect">
            <a:avLst/>
          </a:prstGeom>
          <a:noFill/>
          <a:ln/>
        </p:spPr>
        <p:txBody>
          <a:bodyPr wrap="none" lIns="0" tIns="0" rIns="0" bIns="0" rtlCol="0" anchor="t"/>
          <a:lstStyle/>
          <a:p>
            <a:pPr algn="l" indent="0" marL="0">
              <a:lnSpc>
                <a:spcPts val="9563"/>
              </a:lnSpc>
              <a:buNone/>
            </a:pPr>
            <a:r>
              <a:rPr lang="en-US" sz="9563" dirty="0">
                <a:solidFill>
                  <a:srgbClr val="D4A017">
                    <a:alpha val="25000"/>
                  </a:srgbClr>
                </a:solidFill>
                <a:latin typeface="Tinos" pitchFamily="34" charset="0"/>
                <a:ea typeface="Tinos" pitchFamily="34" charset="-122"/>
                <a:cs typeface="Tinos" pitchFamily="34" charset="-120"/>
              </a:rPr>
              <a:t>“</a:t>
            </a:r>
            <a:endParaRPr lang="en-US" sz="9563" dirty="0"/>
          </a:p>
        </p:txBody>
      </p:sp>
      <p:sp>
        <p:nvSpPr>
          <p:cNvPr id="5" name="Text 2"/>
          <p:cNvSpPr/>
          <p:nvPr/>
        </p:nvSpPr>
        <p:spPr>
          <a:xfrm>
            <a:off x="928688" y="1785938"/>
            <a:ext cx="7143750" cy="760675"/>
          </a:xfrm>
          <a:prstGeom prst="rect">
            <a:avLst/>
          </a:prstGeom>
          <a:noFill/>
          <a:ln/>
        </p:spPr>
        <p:txBody>
          <a:bodyPr wrap="square" lIns="0" tIns="0" rIns="0" bIns="0" rtlCol="0" anchor="t"/>
          <a:lstStyle/>
          <a:p>
            <a:pPr algn="l" indent="0" marL="0">
              <a:lnSpc>
                <a:spcPts val="2773"/>
              </a:lnSpc>
              <a:buNone/>
            </a:pPr>
            <a:r>
              <a:rPr lang="en-US" sz="1913" b="1" dirty="0">
                <a:solidFill>
                  <a:srgbClr val="F2F5F9"/>
                </a:solidFill>
                <a:latin typeface="Tinos" pitchFamily="34" charset="0"/>
                <a:ea typeface="Tinos" pitchFamily="34" charset="-122"/>
                <a:cs typeface="Tinos" pitchFamily="34" charset="-120"/>
              </a:rPr>
              <a:t>"The circular economy aims to keep products, components, and materials at their highest utility and value at all times."</a:t>
            </a:r>
            <a:endParaRPr lang="en-US" sz="1913" dirty="0"/>
          </a:p>
        </p:txBody>
      </p:sp>
      <p:sp>
        <p:nvSpPr>
          <p:cNvPr id="6" name="Text 3"/>
          <p:cNvSpPr/>
          <p:nvPr/>
        </p:nvSpPr>
        <p:spPr>
          <a:xfrm>
            <a:off x="928688" y="4196953"/>
            <a:ext cx="3427884" cy="173593"/>
          </a:xfrm>
          <a:prstGeom prst="rect">
            <a:avLst/>
          </a:prstGeom>
          <a:noFill/>
          <a:ln/>
        </p:spPr>
        <p:txBody>
          <a:bodyPr wrap="square" lIns="0" tIns="0" rIns="0" bIns="0" rtlCol="0" anchor="t"/>
          <a:lstStyle/>
          <a:p>
            <a:pPr algn="l" indent="0" marL="0">
              <a:lnSpc>
                <a:spcPts val="1266"/>
              </a:lnSpc>
              <a:buNone/>
            </a:pPr>
            <a:r>
              <a:rPr lang="en-US" sz="844" spc="56" kern="0" dirty="0">
                <a:solidFill>
                  <a:srgbClr val="E9C46A"/>
                </a:solidFill>
                <a:latin typeface="Carlito" pitchFamily="34" charset="0"/>
                <a:ea typeface="Carlito" pitchFamily="34" charset="-122"/>
                <a:cs typeface="Carlito" pitchFamily="34" charset="-120"/>
              </a:rPr>
              <a:t>What is Sustainable Materials Management (SMM)? · Module 2</a:t>
            </a:r>
            <a:endParaRPr lang="en-US" sz="844" dirty="0"/>
          </a:p>
        </p:txBody>
      </p:sp>
    </p:spTree>
  </p:cSld>
  <p:clrMapOvr>
    <a:masterClrMapping/>
  </p:clrMapOvr>
  <p:transition spd="med" advTm="10000">
    <p:fade/>
  </p:transition>
</p:sld>
</file>

<file path=ppt/slides/slide13.xml><?xml version="1.0" encoding="utf-8"?>
<p:sld xmlns:a="http://schemas.openxmlformats.org/drawingml/2006/main" xmlns:r="http://schemas.openxmlformats.org/officeDocument/2006/relationships" xmlns:p="http://schemas.openxmlformats.org/presentationml/2006/main">
  <p:cSld name="Slide 13">
    <p:bg>
      <p:bgPr>
        <a:solidFill>
          <a:srgbClr val="0A192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6643688" y="-642937"/>
            <a:ext cx="3000375" cy="3000375"/>
          </a:xfrm>
          <a:prstGeom prst="rect">
            <a:avLst/>
          </a:prstGeom>
        </p:spPr>
      </p:pic>
      <p:sp>
        <p:nvSpPr>
          <p:cNvPr id="3" name="Text 0"/>
          <p:cNvSpPr/>
          <p:nvPr/>
        </p:nvSpPr>
        <p:spPr>
          <a:xfrm>
            <a:off x="6643688" y="-642937"/>
            <a:ext cx="3000375" cy="3000375"/>
          </a:xfrm>
          <a:prstGeom prst="roundRect">
            <a:avLst>
              <a:gd name="adj" fmla="val 66667"/>
            </a:avLst>
          </a:prstGeom>
          <a:solidFill>
            <a:srgbClr val="FFFFFF">
              <a:alpha val="0"/>
            </a:srgbClr>
          </a:solidFill>
          <a:ln/>
        </p:spPr>
        <p:txBody>
          <a:bodyPr wrap="square" rtlCol="0" anchor="ctr"/>
          <a:lstStyle/>
          <a:p>
            <a:pPr indent="0" marL="0">
              <a:buNone/>
            </a:pPr>
            <a:endParaRPr lang="en-US" dirty="0"/>
          </a:p>
        </p:txBody>
      </p:sp>
      <p:sp>
        <p:nvSpPr>
          <p:cNvPr id="4" name="Text 1"/>
          <p:cNvSpPr/>
          <p:nvPr/>
        </p:nvSpPr>
        <p:spPr>
          <a:xfrm>
            <a:off x="571500" y="700088"/>
            <a:ext cx="2537299" cy="125403"/>
          </a:xfrm>
          <a:prstGeom prst="rect">
            <a:avLst/>
          </a:prstGeom>
          <a:noFill/>
          <a:ln/>
        </p:spPr>
        <p:txBody>
          <a:bodyPr wrap="none" lIns="0" tIns="0" rIns="0" bIns="0" rtlCol="0" anchor="t"/>
          <a:lstStyle/>
          <a:p>
            <a:pPr algn="l" indent="0" marL="0">
              <a:lnSpc>
                <a:spcPts val="1181"/>
              </a:lnSpc>
              <a:buNone/>
            </a:pPr>
            <a:r>
              <a:rPr lang="en-US" sz="800" spc="225" kern="0" dirty="0">
                <a:solidFill>
                  <a:srgbClr val="D4A017"/>
                </a:solidFill>
                <a:latin typeface="Liberation Sans Narrow" pitchFamily="34" charset="0"/>
                <a:ea typeface="Liberation Sans Narrow" pitchFamily="34" charset="-122"/>
                <a:cs typeface="Liberation Sans Narrow" pitchFamily="34" charset="-120"/>
              </a:rPr>
              <a:t>MODULE 03 · 8 LESSONS</a:t>
            </a:r>
            <a:endParaRPr lang="en-US" sz="800" dirty="0"/>
          </a:p>
        </p:txBody>
      </p:sp>
      <p:sp>
        <p:nvSpPr>
          <p:cNvPr id="5" name="Text 2"/>
          <p:cNvSpPr/>
          <p:nvPr/>
        </p:nvSpPr>
        <p:spPr>
          <a:xfrm>
            <a:off x="571500" y="1143000"/>
            <a:ext cx="7560945" cy="390343"/>
          </a:xfrm>
          <a:prstGeom prst="rect">
            <a:avLst/>
          </a:prstGeom>
          <a:noFill/>
          <a:ln/>
        </p:spPr>
        <p:txBody>
          <a:bodyPr wrap="square" lIns="0" tIns="0" rIns="0" bIns="0" rtlCol="0" anchor="t"/>
          <a:lstStyle/>
          <a:p>
            <a:pPr algn="l" indent="0" marL="0">
              <a:lnSpc>
                <a:spcPts val="2846"/>
              </a:lnSpc>
              <a:buNone/>
            </a:pPr>
            <a:r>
              <a:rPr lang="en-US" sz="2475" b="1" dirty="0">
                <a:solidFill>
                  <a:srgbClr val="F2F5F9"/>
                </a:solidFill>
                <a:latin typeface="Tinos" pitchFamily="34" charset="0"/>
                <a:ea typeface="Tinos" pitchFamily="34" charset="-122"/>
                <a:cs typeface="Tinos" pitchFamily="34" charset="-120"/>
              </a:rPr>
              <a:t>Circular Business Models &amp; Value Chains</a:t>
            </a:r>
            <a:endParaRPr lang="en-US" sz="2475" dirty="0"/>
          </a:p>
        </p:txBody>
      </p:sp>
      <p:sp>
        <p:nvSpPr>
          <p:cNvPr id="6" name="Text 3"/>
          <p:cNvSpPr/>
          <p:nvPr/>
        </p:nvSpPr>
        <p:spPr>
          <a:xfrm>
            <a:off x="571500" y="2286000"/>
            <a:ext cx="6143625" cy="629275"/>
          </a:xfrm>
          <a:prstGeom prst="rect">
            <a:avLst/>
          </a:prstGeom>
          <a:noFill/>
          <a:ln/>
        </p:spPr>
        <p:txBody>
          <a:bodyPr wrap="square" lIns="0" tIns="0" rIns="0" bIns="0" rtlCol="0" anchor="t"/>
          <a:lstStyle/>
          <a:p>
            <a:pPr algn="l" indent="0" marL="0">
              <a:lnSpc>
                <a:spcPts val="1530"/>
              </a:lnSpc>
              <a:buNone/>
            </a:pPr>
            <a:r>
              <a:rPr lang="en-US" sz="956" dirty="0">
                <a:solidFill>
                  <a:srgbClr val="9FB3CE"/>
                </a:solidFill>
                <a:latin typeface="Carlito" pitchFamily="34" charset="0"/>
                <a:ea typeface="Carlito" pitchFamily="34" charset="-122"/>
                <a:cs typeface="Carlito" pitchFamily="34" charset="-120"/>
              </a:rPr>
              <a:t>This module explores how businesses create, deliver, and capture value in a circular economy. Learners study five core circular business models and examine how value chains must be redesigned — including reverse logistics — to keep materials circulating.</a:t>
            </a:r>
            <a:endParaRPr lang="en-US" sz="956" dirty="0"/>
          </a:p>
        </p:txBody>
      </p:sp>
      <p:sp>
        <p:nvSpPr>
          <p:cNvPr id="7" name="Text 4"/>
          <p:cNvSpPr/>
          <p:nvPr/>
        </p:nvSpPr>
        <p:spPr>
          <a:xfrm>
            <a:off x="571500" y="4643438"/>
            <a:ext cx="371475" cy="42863"/>
          </a:xfrm>
          <a:prstGeom prst="roundRect">
            <a:avLst>
              <a:gd name="adj" fmla="val 66666"/>
            </a:avLst>
          </a:prstGeom>
          <a:solidFill>
            <a:srgbClr val="D4A017"/>
          </a:solidFill>
          <a:ln/>
        </p:spPr>
        <p:txBody>
          <a:bodyPr wrap="square" rtlCol="0" anchor="ctr"/>
          <a:lstStyle/>
          <a:p>
            <a:pPr indent="0" marL="0">
              <a:buNone/>
            </a:pPr>
            <a:endParaRPr lang="en-US" dirty="0"/>
          </a:p>
        </p:txBody>
      </p:sp>
      <p:sp>
        <p:nvSpPr>
          <p:cNvPr id="8" name="Text 5"/>
          <p:cNvSpPr/>
          <p:nvPr/>
        </p:nvSpPr>
        <p:spPr>
          <a:xfrm>
            <a:off x="1042988" y="4643438"/>
            <a:ext cx="371475" cy="42863"/>
          </a:xfrm>
          <a:prstGeom prst="roundRect">
            <a:avLst>
              <a:gd name="adj" fmla="val 66666"/>
            </a:avLst>
          </a:prstGeom>
          <a:solidFill>
            <a:srgbClr val="9FB3CE">
              <a:alpha val="25000"/>
            </a:srgbClr>
          </a:solidFill>
          <a:ln/>
        </p:spPr>
        <p:txBody>
          <a:bodyPr wrap="square" rtlCol="0" anchor="ctr"/>
          <a:lstStyle/>
          <a:p>
            <a:pPr indent="0" marL="0">
              <a:buNone/>
            </a:pPr>
            <a:endParaRPr lang="en-US" dirty="0"/>
          </a:p>
        </p:txBody>
      </p:sp>
    </p:spTree>
  </p:cSld>
  <p:clrMapOvr>
    <a:masterClrMapping/>
  </p:clrMapOvr>
  <p:transition spd="med" advTm="14000">
    <p:fade/>
  </p:transition>
</p:sld>
</file>

<file path=ppt/slides/slide14.xml><?xml version="1.0" encoding="utf-8"?>
<p:sld xmlns:a="http://schemas.openxmlformats.org/drawingml/2006/main" xmlns:r="http://schemas.openxmlformats.org/officeDocument/2006/relationships" xmlns:p="http://schemas.openxmlformats.org/presentationml/2006/main">
  <p:cSld name="Slide 14">
    <p:bg>
      <p:bgPr>
        <a:solidFill>
          <a:srgbClr val="F7F9FC"/>
        </a:solidFill>
      </p:bgPr>
    </p:bg>
    <p:spTree>
      <p:nvGrpSpPr>
        <p:cNvPr id="1" name=""/>
        <p:cNvGrpSpPr/>
        <p:nvPr/>
      </p:nvGrpSpPr>
      <p:grpSpPr>
        <a:xfrm>
          <a:off x="0" y="0"/>
          <a:ext cx="0" cy="0"/>
          <a:chOff x="0" y="0"/>
          <a:chExt cx="0" cy="0"/>
        </a:xfrm>
      </p:grpSpPr>
      <p:sp>
        <p:nvSpPr>
          <p:cNvPr id="2" name="Text 0"/>
          <p:cNvSpPr/>
          <p:nvPr/>
        </p:nvSpPr>
        <p:spPr>
          <a:xfrm>
            <a:off x="571500" y="442913"/>
            <a:ext cx="1244352" cy="125403"/>
          </a:xfrm>
          <a:prstGeom prst="rect">
            <a:avLst/>
          </a:prstGeom>
          <a:noFill/>
          <a:ln/>
        </p:spPr>
        <p:txBody>
          <a:bodyPr wrap="none" lIns="0" tIns="0" rIns="0" bIns="0" rtlCol="0" anchor="t"/>
          <a:lstStyle/>
          <a:p>
            <a:pPr algn="l" indent="0" marL="0">
              <a:lnSpc>
                <a:spcPts val="1181"/>
              </a:lnSpc>
              <a:buNone/>
            </a:pPr>
            <a:r>
              <a:rPr lang="en-US" sz="800" spc="225" kern="0" dirty="0">
                <a:solidFill>
                  <a:srgbClr val="3AA0C2"/>
                </a:solidFill>
                <a:latin typeface="Liberation Sans Narrow" pitchFamily="34" charset="0"/>
                <a:ea typeface="Liberation Sans Narrow" pitchFamily="34" charset="-122"/>
                <a:cs typeface="Liberation Sans Narrow" pitchFamily="34" charset="-120"/>
              </a:rPr>
              <a:t>MODULE 03</a:t>
            </a:r>
            <a:endParaRPr lang="en-US" sz="800" dirty="0"/>
          </a:p>
        </p:txBody>
      </p:sp>
      <p:sp>
        <p:nvSpPr>
          <p:cNvPr id="3" name="Text 1"/>
          <p:cNvSpPr/>
          <p:nvPr/>
        </p:nvSpPr>
        <p:spPr>
          <a:xfrm>
            <a:off x="571500" y="742950"/>
            <a:ext cx="2314274" cy="370332"/>
          </a:xfrm>
          <a:prstGeom prst="rect">
            <a:avLst/>
          </a:prstGeom>
          <a:noFill/>
          <a:ln/>
        </p:spPr>
        <p:txBody>
          <a:bodyPr wrap="none" lIns="0" tIns="0" rIns="0" bIns="0" rtlCol="0" anchor="t"/>
          <a:lstStyle/>
          <a:p>
            <a:pPr algn="l" indent="0" marL="0">
              <a:lnSpc>
                <a:spcPts val="2700"/>
              </a:lnSpc>
              <a:buNone/>
            </a:pPr>
            <a:r>
              <a:rPr lang="en-US" sz="1800" b="1" dirty="0">
                <a:solidFill>
                  <a:srgbClr val="152238"/>
                </a:solidFill>
                <a:latin typeface="Tinos" pitchFamily="34" charset="0"/>
                <a:ea typeface="Tinos" pitchFamily="34" charset="-122"/>
                <a:cs typeface="Tinos" pitchFamily="34" charset="-120"/>
              </a:rPr>
              <a:t>Lessons in this module</a:t>
            </a:r>
            <a:endParaRPr lang="en-US" sz="1800" dirty="0"/>
          </a:p>
        </p:txBody>
      </p:sp>
      <p:sp>
        <p:nvSpPr>
          <p:cNvPr id="4" name="Text 2"/>
          <p:cNvSpPr/>
          <p:nvPr/>
        </p:nvSpPr>
        <p:spPr>
          <a:xfrm>
            <a:off x="575072" y="1232297"/>
            <a:ext cx="3979069" cy="350044"/>
          </a:xfrm>
          <a:prstGeom prst="roundRect">
            <a:avLst>
              <a:gd name="adj" fmla="val 32653"/>
            </a:avLst>
          </a:prstGeom>
          <a:solidFill>
            <a:srgbClr val="FFFFFF"/>
          </a:solidFill>
          <a:ln w="7144">
            <a:solidFill>
              <a:srgbClr val="E2E8F2"/>
            </a:solidFill>
            <a:prstDash val="solid"/>
          </a:ln>
        </p:spPr>
        <p:txBody>
          <a:bodyPr wrap="square" rtlCol="0" anchor="ctr"/>
          <a:lstStyle/>
          <a:p>
            <a:pPr indent="0" marL="0">
              <a:buNone/>
            </a:pPr>
            <a:endParaRPr lang="en-US" dirty="0"/>
          </a:p>
        </p:txBody>
      </p:sp>
      <p:sp>
        <p:nvSpPr>
          <p:cNvPr id="5" name="Text 3"/>
          <p:cNvSpPr/>
          <p:nvPr/>
        </p:nvSpPr>
        <p:spPr>
          <a:xfrm>
            <a:off x="692944" y="1328738"/>
            <a:ext cx="157163" cy="157163"/>
          </a:xfrm>
          <a:prstGeom prst="rect">
            <a:avLst/>
          </a:prstGeom>
          <a:noFill/>
          <a:ln/>
        </p:spPr>
        <p:txBody>
          <a:bodyPr wrap="none" lIns="0" tIns="0" rIns="0" bIns="0" rtlCol="0" anchor="ctr"/>
          <a:lstStyle/>
          <a:p>
            <a:pPr algn="ctr" indent="0" marL="0">
              <a:buNone/>
            </a:pPr>
            <a:r>
              <a:rPr lang="en-US" sz="1547" dirty="0">
                <a:solidFill>
                  <a:srgbClr val="3AA0C2"/>
                </a:solidFill>
                <a:latin typeface="Segoe UI Symbol" pitchFamily="34" charset="0"/>
                <a:ea typeface="Segoe UI Symbol" pitchFamily="34" charset="-122"/>
                <a:cs typeface="Segoe UI Symbol" pitchFamily="34" charset="-120"/>
              </a:rPr>
              <a:t>▶</a:t>
            </a:r>
            <a:endParaRPr lang="en-US" sz="1547" dirty="0"/>
          </a:p>
        </p:txBody>
      </p:sp>
      <p:sp>
        <p:nvSpPr>
          <p:cNvPr id="6" name="Text 4"/>
          <p:cNvSpPr/>
          <p:nvPr/>
        </p:nvSpPr>
        <p:spPr>
          <a:xfrm>
            <a:off x="935831" y="1337332"/>
            <a:ext cx="3416771" cy="148568"/>
          </a:xfrm>
          <a:prstGeom prst="rect">
            <a:avLst/>
          </a:prstGeom>
          <a:noFill/>
          <a:ln/>
        </p:spPr>
        <p:txBody>
          <a:bodyPr wrap="square" lIns="0" tIns="0" rIns="0" bIns="0" rtlCol="0" anchor="t"/>
          <a:lstStyle/>
          <a:p>
            <a:pPr algn="l" indent="0" marL="0">
              <a:lnSpc>
                <a:spcPts val="1103"/>
              </a:lnSpc>
              <a:buNone/>
            </a:pPr>
            <a:r>
              <a:rPr lang="en-US" sz="800" dirty="0">
                <a:solidFill>
                  <a:srgbClr val="33425C"/>
                </a:solidFill>
                <a:latin typeface="Carlito" pitchFamily="34" charset="0"/>
                <a:ea typeface="Carlito" pitchFamily="34" charset="-122"/>
                <a:cs typeface="Carlito" pitchFamily="34" charset="-120"/>
              </a:rPr>
              <a:t>From Linear to Circular Value Chains</a:t>
            </a:r>
            <a:endParaRPr lang="en-US" sz="800" dirty="0"/>
          </a:p>
        </p:txBody>
      </p:sp>
      <p:sp>
        <p:nvSpPr>
          <p:cNvPr id="7" name="Text 5"/>
          <p:cNvSpPr/>
          <p:nvPr/>
        </p:nvSpPr>
        <p:spPr>
          <a:xfrm>
            <a:off x="4139969" y="1343025"/>
            <a:ext cx="341563" cy="142875"/>
          </a:xfrm>
          <a:prstGeom prst="rect">
            <a:avLst/>
          </a:prstGeom>
          <a:noFill/>
          <a:ln/>
        </p:spPr>
        <p:txBody>
          <a:bodyPr wrap="none" lIns="0" tIns="0" rIns="0" bIns="0" rtlCol="0" anchor="t"/>
          <a:lstStyle/>
          <a:p>
            <a:pPr algn="l" indent="0" marL="0">
              <a:lnSpc>
                <a:spcPts val="1013"/>
              </a:lnSpc>
              <a:buNone/>
            </a:pPr>
            <a:r>
              <a:rPr lang="en-US" sz="675" dirty="0">
                <a:solidFill>
                  <a:srgbClr val="5B6B85"/>
                </a:solidFill>
                <a:latin typeface="Liberation Sans Narrow" pitchFamily="34" charset="0"/>
                <a:ea typeface="Liberation Sans Narrow" pitchFamily="34" charset="-122"/>
                <a:cs typeface="Liberation Sans Narrow" pitchFamily="34" charset="-120"/>
              </a:rPr>
              <a:t>11 min</a:t>
            </a:r>
            <a:endParaRPr lang="en-US" sz="675" dirty="0"/>
          </a:p>
        </p:txBody>
      </p:sp>
      <p:sp>
        <p:nvSpPr>
          <p:cNvPr id="8" name="Text 6"/>
          <p:cNvSpPr/>
          <p:nvPr/>
        </p:nvSpPr>
        <p:spPr>
          <a:xfrm>
            <a:off x="4647009" y="1232297"/>
            <a:ext cx="3979069" cy="350044"/>
          </a:xfrm>
          <a:prstGeom prst="roundRect">
            <a:avLst>
              <a:gd name="adj" fmla="val 32653"/>
            </a:avLst>
          </a:prstGeom>
          <a:solidFill>
            <a:srgbClr val="FFFFFF"/>
          </a:solidFill>
          <a:ln w="7144">
            <a:solidFill>
              <a:srgbClr val="E2E8F2"/>
            </a:solidFill>
            <a:prstDash val="solid"/>
          </a:ln>
        </p:spPr>
        <p:txBody>
          <a:bodyPr wrap="square" rtlCol="0" anchor="ctr"/>
          <a:lstStyle/>
          <a:p>
            <a:pPr indent="0" marL="0">
              <a:buNone/>
            </a:pPr>
            <a:endParaRPr lang="en-US" dirty="0"/>
          </a:p>
        </p:txBody>
      </p:sp>
      <p:sp>
        <p:nvSpPr>
          <p:cNvPr id="9" name="Text 7"/>
          <p:cNvSpPr/>
          <p:nvPr/>
        </p:nvSpPr>
        <p:spPr>
          <a:xfrm>
            <a:off x="4764881" y="1328738"/>
            <a:ext cx="157163" cy="157163"/>
          </a:xfrm>
          <a:prstGeom prst="rect">
            <a:avLst/>
          </a:prstGeom>
          <a:noFill/>
          <a:ln/>
        </p:spPr>
        <p:txBody>
          <a:bodyPr wrap="none" lIns="0" tIns="0" rIns="0" bIns="0" rtlCol="0" anchor="ctr"/>
          <a:lstStyle/>
          <a:p>
            <a:pPr algn="ctr" indent="0" marL="0">
              <a:buNone/>
            </a:pPr>
            <a:r>
              <a:rPr lang="en-US" sz="1547" dirty="0">
                <a:solidFill>
                  <a:srgbClr val="3AA0C2"/>
                </a:solidFill>
                <a:latin typeface="Segoe UI Symbol" pitchFamily="34" charset="0"/>
                <a:ea typeface="Segoe UI Symbol" pitchFamily="34" charset="-122"/>
                <a:cs typeface="Segoe UI Symbol" pitchFamily="34" charset="-120"/>
              </a:rPr>
              <a:t>▤</a:t>
            </a:r>
            <a:endParaRPr lang="en-US" sz="1547" dirty="0"/>
          </a:p>
        </p:txBody>
      </p:sp>
      <p:sp>
        <p:nvSpPr>
          <p:cNvPr id="10" name="Text 8"/>
          <p:cNvSpPr/>
          <p:nvPr/>
        </p:nvSpPr>
        <p:spPr>
          <a:xfrm>
            <a:off x="5007769" y="1337332"/>
            <a:ext cx="3461495" cy="148568"/>
          </a:xfrm>
          <a:prstGeom prst="rect">
            <a:avLst/>
          </a:prstGeom>
          <a:noFill/>
          <a:ln/>
        </p:spPr>
        <p:txBody>
          <a:bodyPr wrap="square" lIns="0" tIns="0" rIns="0" bIns="0" rtlCol="0" anchor="t"/>
          <a:lstStyle/>
          <a:p>
            <a:pPr algn="l" indent="0" marL="0">
              <a:lnSpc>
                <a:spcPts val="1103"/>
              </a:lnSpc>
              <a:buNone/>
            </a:pPr>
            <a:r>
              <a:rPr lang="en-US" sz="800" dirty="0">
                <a:solidFill>
                  <a:srgbClr val="33425C"/>
                </a:solidFill>
                <a:latin typeface="Carlito" pitchFamily="34" charset="0"/>
                <a:ea typeface="Carlito" pitchFamily="34" charset="-122"/>
                <a:cs typeface="Carlito" pitchFamily="34" charset="-120"/>
              </a:rPr>
              <a:t>Five Circular Business Models</a:t>
            </a:r>
            <a:endParaRPr lang="en-US" sz="800" dirty="0"/>
          </a:p>
        </p:txBody>
      </p:sp>
      <p:sp>
        <p:nvSpPr>
          <p:cNvPr id="11" name="Text 9"/>
          <p:cNvSpPr/>
          <p:nvPr/>
        </p:nvSpPr>
        <p:spPr>
          <a:xfrm>
            <a:off x="8263971" y="1343025"/>
            <a:ext cx="278846" cy="142875"/>
          </a:xfrm>
          <a:prstGeom prst="rect">
            <a:avLst/>
          </a:prstGeom>
          <a:noFill/>
          <a:ln/>
        </p:spPr>
        <p:txBody>
          <a:bodyPr wrap="none" lIns="0" tIns="0" rIns="0" bIns="0" rtlCol="0" anchor="t"/>
          <a:lstStyle/>
          <a:p>
            <a:pPr algn="l" indent="0" marL="0">
              <a:lnSpc>
                <a:spcPts val="1013"/>
              </a:lnSpc>
              <a:buNone/>
            </a:pPr>
            <a:r>
              <a:rPr lang="en-US" sz="675" dirty="0">
                <a:solidFill>
                  <a:srgbClr val="5B6B85"/>
                </a:solidFill>
                <a:latin typeface="Liberation Sans Narrow" pitchFamily="34" charset="0"/>
                <a:ea typeface="Liberation Sans Narrow" pitchFamily="34" charset="-122"/>
                <a:cs typeface="Liberation Sans Narrow" pitchFamily="34" charset="-120"/>
              </a:rPr>
              <a:t>9 min</a:t>
            </a:r>
            <a:endParaRPr lang="en-US" sz="675" dirty="0"/>
          </a:p>
        </p:txBody>
      </p:sp>
      <p:sp>
        <p:nvSpPr>
          <p:cNvPr id="12" name="Text 10"/>
          <p:cNvSpPr/>
          <p:nvPr/>
        </p:nvSpPr>
        <p:spPr>
          <a:xfrm>
            <a:off x="575072" y="1675209"/>
            <a:ext cx="3979069" cy="350044"/>
          </a:xfrm>
          <a:prstGeom prst="roundRect">
            <a:avLst>
              <a:gd name="adj" fmla="val 32653"/>
            </a:avLst>
          </a:prstGeom>
          <a:solidFill>
            <a:srgbClr val="FFFFFF"/>
          </a:solidFill>
          <a:ln w="7144">
            <a:solidFill>
              <a:srgbClr val="E2E8F2"/>
            </a:solidFill>
            <a:prstDash val="solid"/>
          </a:ln>
        </p:spPr>
        <p:txBody>
          <a:bodyPr wrap="square" rtlCol="0" anchor="ctr"/>
          <a:lstStyle/>
          <a:p>
            <a:pPr indent="0" marL="0">
              <a:buNone/>
            </a:pPr>
            <a:endParaRPr lang="en-US" dirty="0"/>
          </a:p>
        </p:txBody>
      </p:sp>
      <p:sp>
        <p:nvSpPr>
          <p:cNvPr id="13" name="Text 11"/>
          <p:cNvSpPr/>
          <p:nvPr/>
        </p:nvSpPr>
        <p:spPr>
          <a:xfrm>
            <a:off x="692944" y="1771650"/>
            <a:ext cx="157163" cy="157163"/>
          </a:xfrm>
          <a:prstGeom prst="rect">
            <a:avLst/>
          </a:prstGeom>
          <a:noFill/>
          <a:ln/>
        </p:spPr>
        <p:txBody>
          <a:bodyPr wrap="none" lIns="0" tIns="0" rIns="0" bIns="0" rtlCol="0" anchor="ctr"/>
          <a:lstStyle/>
          <a:p>
            <a:pPr algn="ctr" indent="0" marL="0">
              <a:buNone/>
            </a:pPr>
            <a:r>
              <a:rPr lang="en-US" sz="1547" dirty="0">
                <a:solidFill>
                  <a:srgbClr val="3AA0C2"/>
                </a:solidFill>
                <a:latin typeface="Segoe UI Symbol" pitchFamily="34" charset="0"/>
                <a:ea typeface="Segoe UI Symbol" pitchFamily="34" charset="-122"/>
                <a:cs typeface="Segoe UI Symbol" pitchFamily="34" charset="-120"/>
              </a:rPr>
              <a:t>▤</a:t>
            </a:r>
            <a:endParaRPr lang="en-US" sz="1547" dirty="0"/>
          </a:p>
        </p:txBody>
      </p:sp>
      <p:sp>
        <p:nvSpPr>
          <p:cNvPr id="14" name="Text 12"/>
          <p:cNvSpPr/>
          <p:nvPr/>
        </p:nvSpPr>
        <p:spPr>
          <a:xfrm>
            <a:off x="935831" y="1780245"/>
            <a:ext cx="3416771" cy="148568"/>
          </a:xfrm>
          <a:prstGeom prst="rect">
            <a:avLst/>
          </a:prstGeom>
          <a:noFill/>
          <a:ln/>
        </p:spPr>
        <p:txBody>
          <a:bodyPr wrap="square" lIns="0" tIns="0" rIns="0" bIns="0" rtlCol="0" anchor="t"/>
          <a:lstStyle/>
          <a:p>
            <a:pPr algn="l" indent="0" marL="0">
              <a:lnSpc>
                <a:spcPts val="1103"/>
              </a:lnSpc>
              <a:buNone/>
            </a:pPr>
            <a:r>
              <a:rPr lang="en-US" sz="800" dirty="0">
                <a:solidFill>
                  <a:srgbClr val="33425C"/>
                </a:solidFill>
                <a:latin typeface="Carlito" pitchFamily="34" charset="0"/>
                <a:ea typeface="Carlito" pitchFamily="34" charset="-122"/>
                <a:cs typeface="Carlito" pitchFamily="34" charset="-120"/>
              </a:rPr>
              <a:t>Product-as-a-Service and the Sharing Economy</a:t>
            </a:r>
            <a:endParaRPr lang="en-US" sz="800" dirty="0"/>
          </a:p>
        </p:txBody>
      </p:sp>
      <p:sp>
        <p:nvSpPr>
          <p:cNvPr id="15" name="Text 13"/>
          <p:cNvSpPr/>
          <p:nvPr/>
        </p:nvSpPr>
        <p:spPr>
          <a:xfrm>
            <a:off x="4139969" y="1785938"/>
            <a:ext cx="341563" cy="142875"/>
          </a:xfrm>
          <a:prstGeom prst="rect">
            <a:avLst/>
          </a:prstGeom>
          <a:noFill/>
          <a:ln/>
        </p:spPr>
        <p:txBody>
          <a:bodyPr wrap="none" lIns="0" tIns="0" rIns="0" bIns="0" rtlCol="0" anchor="t"/>
          <a:lstStyle/>
          <a:p>
            <a:pPr algn="l" indent="0" marL="0">
              <a:lnSpc>
                <a:spcPts val="1013"/>
              </a:lnSpc>
              <a:buNone/>
            </a:pPr>
            <a:r>
              <a:rPr lang="en-US" sz="675" dirty="0">
                <a:solidFill>
                  <a:srgbClr val="5B6B85"/>
                </a:solidFill>
                <a:latin typeface="Liberation Sans Narrow" pitchFamily="34" charset="0"/>
                <a:ea typeface="Liberation Sans Narrow" pitchFamily="34" charset="-122"/>
                <a:cs typeface="Liberation Sans Narrow" pitchFamily="34" charset="-120"/>
              </a:rPr>
              <a:t>11 min</a:t>
            </a:r>
            <a:endParaRPr lang="en-US" sz="675" dirty="0"/>
          </a:p>
        </p:txBody>
      </p:sp>
      <p:sp>
        <p:nvSpPr>
          <p:cNvPr id="16" name="Text 14"/>
          <p:cNvSpPr/>
          <p:nvPr/>
        </p:nvSpPr>
        <p:spPr>
          <a:xfrm>
            <a:off x="4647009" y="1675209"/>
            <a:ext cx="3979069" cy="350044"/>
          </a:xfrm>
          <a:prstGeom prst="roundRect">
            <a:avLst>
              <a:gd name="adj" fmla="val 32653"/>
            </a:avLst>
          </a:prstGeom>
          <a:solidFill>
            <a:srgbClr val="FFFFFF"/>
          </a:solidFill>
          <a:ln w="7144">
            <a:solidFill>
              <a:srgbClr val="E2E8F2"/>
            </a:solidFill>
            <a:prstDash val="solid"/>
          </a:ln>
        </p:spPr>
        <p:txBody>
          <a:bodyPr wrap="square" rtlCol="0" anchor="ctr"/>
          <a:lstStyle/>
          <a:p>
            <a:pPr indent="0" marL="0">
              <a:buNone/>
            </a:pPr>
            <a:endParaRPr lang="en-US" dirty="0"/>
          </a:p>
        </p:txBody>
      </p:sp>
      <p:sp>
        <p:nvSpPr>
          <p:cNvPr id="17" name="Text 15"/>
          <p:cNvSpPr/>
          <p:nvPr/>
        </p:nvSpPr>
        <p:spPr>
          <a:xfrm>
            <a:off x="4764881" y="1771650"/>
            <a:ext cx="157163" cy="157163"/>
          </a:xfrm>
          <a:prstGeom prst="rect">
            <a:avLst/>
          </a:prstGeom>
          <a:noFill/>
          <a:ln/>
        </p:spPr>
        <p:txBody>
          <a:bodyPr wrap="none" lIns="0" tIns="0" rIns="0" bIns="0" rtlCol="0" anchor="ctr"/>
          <a:lstStyle/>
          <a:p>
            <a:pPr algn="ctr" indent="0" marL="0">
              <a:buNone/>
            </a:pPr>
            <a:r>
              <a:rPr lang="en-US" sz="1547" dirty="0">
                <a:solidFill>
                  <a:srgbClr val="3AA0C2"/>
                </a:solidFill>
                <a:latin typeface="Segoe UI Symbol" pitchFamily="34" charset="0"/>
                <a:ea typeface="Segoe UI Symbol" pitchFamily="34" charset="-122"/>
                <a:cs typeface="Segoe UI Symbol" pitchFamily="34" charset="-120"/>
              </a:rPr>
              <a:t>▤</a:t>
            </a:r>
            <a:endParaRPr lang="en-US" sz="1547" dirty="0"/>
          </a:p>
        </p:txBody>
      </p:sp>
      <p:sp>
        <p:nvSpPr>
          <p:cNvPr id="18" name="Text 16"/>
          <p:cNvSpPr/>
          <p:nvPr/>
        </p:nvSpPr>
        <p:spPr>
          <a:xfrm>
            <a:off x="5007769" y="1780245"/>
            <a:ext cx="3206539" cy="148568"/>
          </a:xfrm>
          <a:prstGeom prst="rect">
            <a:avLst/>
          </a:prstGeom>
          <a:noFill/>
          <a:ln/>
        </p:spPr>
        <p:txBody>
          <a:bodyPr wrap="square" lIns="0" tIns="0" rIns="0" bIns="0" rtlCol="0" anchor="t"/>
          <a:lstStyle/>
          <a:p>
            <a:pPr algn="l" indent="0" marL="0">
              <a:lnSpc>
                <a:spcPts val="1103"/>
              </a:lnSpc>
              <a:buNone/>
            </a:pPr>
            <a:r>
              <a:rPr lang="en-US" sz="800" dirty="0">
                <a:solidFill>
                  <a:srgbClr val="33425C"/>
                </a:solidFill>
                <a:latin typeface="Carlito" pitchFamily="34" charset="0"/>
                <a:ea typeface="Carlito" pitchFamily="34" charset="-122"/>
                <a:cs typeface="Carlito" pitchFamily="34" charset="-120"/>
              </a:rPr>
              <a:t>Reverse Logistics: getting products and materials back</a:t>
            </a:r>
            <a:endParaRPr lang="en-US" sz="800" dirty="0"/>
          </a:p>
        </p:txBody>
      </p:sp>
      <p:sp>
        <p:nvSpPr>
          <p:cNvPr id="19" name="Text 17"/>
          <p:cNvSpPr/>
          <p:nvPr/>
        </p:nvSpPr>
        <p:spPr>
          <a:xfrm>
            <a:off x="8211907" y="1785938"/>
            <a:ext cx="341563" cy="142875"/>
          </a:xfrm>
          <a:prstGeom prst="rect">
            <a:avLst/>
          </a:prstGeom>
          <a:noFill/>
          <a:ln/>
        </p:spPr>
        <p:txBody>
          <a:bodyPr wrap="none" lIns="0" tIns="0" rIns="0" bIns="0" rtlCol="0" anchor="t"/>
          <a:lstStyle/>
          <a:p>
            <a:pPr algn="l" indent="0" marL="0">
              <a:lnSpc>
                <a:spcPts val="1013"/>
              </a:lnSpc>
              <a:buNone/>
            </a:pPr>
            <a:r>
              <a:rPr lang="en-US" sz="675" dirty="0">
                <a:solidFill>
                  <a:srgbClr val="5B6B85"/>
                </a:solidFill>
                <a:latin typeface="Liberation Sans Narrow" pitchFamily="34" charset="0"/>
                <a:ea typeface="Liberation Sans Narrow" pitchFamily="34" charset="-122"/>
                <a:cs typeface="Liberation Sans Narrow" pitchFamily="34" charset="-120"/>
              </a:rPr>
              <a:t>11 min</a:t>
            </a:r>
            <a:endParaRPr lang="en-US" sz="675" dirty="0"/>
          </a:p>
        </p:txBody>
      </p:sp>
      <p:sp>
        <p:nvSpPr>
          <p:cNvPr id="20" name="Text 18"/>
          <p:cNvSpPr/>
          <p:nvPr/>
        </p:nvSpPr>
        <p:spPr>
          <a:xfrm>
            <a:off x="575072" y="2118122"/>
            <a:ext cx="3979069" cy="350044"/>
          </a:xfrm>
          <a:prstGeom prst="roundRect">
            <a:avLst>
              <a:gd name="adj" fmla="val 32653"/>
            </a:avLst>
          </a:prstGeom>
          <a:solidFill>
            <a:srgbClr val="FFFFFF"/>
          </a:solidFill>
          <a:ln w="7144">
            <a:solidFill>
              <a:srgbClr val="E2E8F2"/>
            </a:solidFill>
            <a:prstDash val="solid"/>
          </a:ln>
        </p:spPr>
        <p:txBody>
          <a:bodyPr wrap="square" rtlCol="0" anchor="ctr"/>
          <a:lstStyle/>
          <a:p>
            <a:pPr indent="0" marL="0">
              <a:buNone/>
            </a:pPr>
            <a:endParaRPr lang="en-US" dirty="0"/>
          </a:p>
        </p:txBody>
      </p:sp>
      <p:sp>
        <p:nvSpPr>
          <p:cNvPr id="21" name="Text 19"/>
          <p:cNvSpPr/>
          <p:nvPr/>
        </p:nvSpPr>
        <p:spPr>
          <a:xfrm>
            <a:off x="692944" y="2214563"/>
            <a:ext cx="157163" cy="157163"/>
          </a:xfrm>
          <a:prstGeom prst="rect">
            <a:avLst/>
          </a:prstGeom>
          <a:noFill/>
          <a:ln/>
        </p:spPr>
        <p:txBody>
          <a:bodyPr wrap="none" lIns="0" tIns="0" rIns="0" bIns="0" rtlCol="0" anchor="ctr"/>
          <a:lstStyle/>
          <a:p>
            <a:pPr algn="ctr" indent="0" marL="0">
              <a:buNone/>
            </a:pPr>
            <a:r>
              <a:rPr lang="en-US" sz="1547" dirty="0">
                <a:solidFill>
                  <a:srgbClr val="3AA0C2"/>
                </a:solidFill>
                <a:latin typeface="Segoe UI Symbol" pitchFamily="34" charset="0"/>
                <a:ea typeface="Segoe UI Symbol" pitchFamily="34" charset="-122"/>
                <a:cs typeface="Segoe UI Symbol" pitchFamily="34" charset="-120"/>
              </a:rPr>
              <a:t>▤</a:t>
            </a:r>
            <a:endParaRPr lang="en-US" sz="1547" dirty="0"/>
          </a:p>
        </p:txBody>
      </p:sp>
      <p:sp>
        <p:nvSpPr>
          <p:cNvPr id="22" name="Text 20"/>
          <p:cNvSpPr/>
          <p:nvPr/>
        </p:nvSpPr>
        <p:spPr>
          <a:xfrm>
            <a:off x="935831" y="2223157"/>
            <a:ext cx="3416771" cy="148568"/>
          </a:xfrm>
          <a:prstGeom prst="rect">
            <a:avLst/>
          </a:prstGeom>
          <a:noFill/>
          <a:ln/>
        </p:spPr>
        <p:txBody>
          <a:bodyPr wrap="square" lIns="0" tIns="0" rIns="0" bIns="0" rtlCol="0" anchor="t"/>
          <a:lstStyle/>
          <a:p>
            <a:pPr algn="l" indent="0" marL="0">
              <a:lnSpc>
                <a:spcPts val="1103"/>
              </a:lnSpc>
              <a:buNone/>
            </a:pPr>
            <a:r>
              <a:rPr lang="en-US" sz="800" dirty="0">
                <a:solidFill>
                  <a:srgbClr val="33425C"/>
                </a:solidFill>
                <a:latin typeface="Carlito" pitchFamily="34" charset="0"/>
                <a:ea typeface="Carlito" pitchFamily="34" charset="-122"/>
                <a:cs typeface="Carlito" pitchFamily="34" charset="-120"/>
              </a:rPr>
              <a:t>Building the Business Case for Circularity</a:t>
            </a:r>
            <a:endParaRPr lang="en-US" sz="800" dirty="0"/>
          </a:p>
        </p:txBody>
      </p:sp>
      <p:sp>
        <p:nvSpPr>
          <p:cNvPr id="23" name="Text 21"/>
          <p:cNvSpPr/>
          <p:nvPr/>
        </p:nvSpPr>
        <p:spPr>
          <a:xfrm>
            <a:off x="4139969" y="2228850"/>
            <a:ext cx="341563" cy="142875"/>
          </a:xfrm>
          <a:prstGeom prst="rect">
            <a:avLst/>
          </a:prstGeom>
          <a:noFill/>
          <a:ln/>
        </p:spPr>
        <p:txBody>
          <a:bodyPr wrap="none" lIns="0" tIns="0" rIns="0" bIns="0" rtlCol="0" anchor="t"/>
          <a:lstStyle/>
          <a:p>
            <a:pPr algn="l" indent="0" marL="0">
              <a:lnSpc>
                <a:spcPts val="1013"/>
              </a:lnSpc>
              <a:buNone/>
            </a:pPr>
            <a:r>
              <a:rPr lang="en-US" sz="675" dirty="0">
                <a:solidFill>
                  <a:srgbClr val="5B6B85"/>
                </a:solidFill>
                <a:latin typeface="Liberation Sans Narrow" pitchFamily="34" charset="0"/>
                <a:ea typeface="Liberation Sans Narrow" pitchFamily="34" charset="-122"/>
                <a:cs typeface="Liberation Sans Narrow" pitchFamily="34" charset="-120"/>
              </a:rPr>
              <a:t>11 min</a:t>
            </a:r>
            <a:endParaRPr lang="en-US" sz="675" dirty="0"/>
          </a:p>
        </p:txBody>
      </p:sp>
      <p:sp>
        <p:nvSpPr>
          <p:cNvPr id="24" name="Text 22"/>
          <p:cNvSpPr/>
          <p:nvPr/>
        </p:nvSpPr>
        <p:spPr>
          <a:xfrm>
            <a:off x="4647009" y="2118122"/>
            <a:ext cx="3979069" cy="350044"/>
          </a:xfrm>
          <a:prstGeom prst="roundRect">
            <a:avLst>
              <a:gd name="adj" fmla="val 32653"/>
            </a:avLst>
          </a:prstGeom>
          <a:solidFill>
            <a:srgbClr val="FFFFFF"/>
          </a:solidFill>
          <a:ln w="7144">
            <a:solidFill>
              <a:srgbClr val="E2E8F2"/>
            </a:solidFill>
            <a:prstDash val="solid"/>
          </a:ln>
        </p:spPr>
        <p:txBody>
          <a:bodyPr wrap="square" rtlCol="0" anchor="ctr"/>
          <a:lstStyle/>
          <a:p>
            <a:pPr indent="0" marL="0">
              <a:buNone/>
            </a:pPr>
            <a:endParaRPr lang="en-US" dirty="0"/>
          </a:p>
        </p:txBody>
      </p:sp>
      <p:sp>
        <p:nvSpPr>
          <p:cNvPr id="25" name="Text 23"/>
          <p:cNvSpPr/>
          <p:nvPr/>
        </p:nvSpPr>
        <p:spPr>
          <a:xfrm>
            <a:off x="4764881" y="2214563"/>
            <a:ext cx="157163" cy="157163"/>
          </a:xfrm>
          <a:prstGeom prst="rect">
            <a:avLst/>
          </a:prstGeom>
          <a:noFill/>
          <a:ln/>
        </p:spPr>
        <p:txBody>
          <a:bodyPr wrap="none" lIns="0" tIns="0" rIns="0" bIns="0" rtlCol="0" anchor="ctr"/>
          <a:lstStyle/>
          <a:p>
            <a:pPr algn="ctr" indent="0" marL="0">
              <a:buNone/>
            </a:pPr>
            <a:r>
              <a:rPr lang="en-US" sz="1547" dirty="0">
                <a:solidFill>
                  <a:srgbClr val="3AA0C2"/>
                </a:solidFill>
                <a:latin typeface="Segoe UI Symbol" pitchFamily="34" charset="0"/>
                <a:ea typeface="Segoe UI Symbol" pitchFamily="34" charset="-122"/>
                <a:cs typeface="Segoe UI Symbol" pitchFamily="34" charset="-120"/>
              </a:rPr>
              <a:t>▤</a:t>
            </a:r>
            <a:endParaRPr lang="en-US" sz="1547" dirty="0"/>
          </a:p>
        </p:txBody>
      </p:sp>
      <p:sp>
        <p:nvSpPr>
          <p:cNvPr id="26" name="Text 24"/>
          <p:cNvSpPr/>
          <p:nvPr/>
        </p:nvSpPr>
        <p:spPr>
          <a:xfrm>
            <a:off x="5007769" y="2223157"/>
            <a:ext cx="3200177" cy="148568"/>
          </a:xfrm>
          <a:prstGeom prst="rect">
            <a:avLst/>
          </a:prstGeom>
          <a:noFill/>
          <a:ln/>
        </p:spPr>
        <p:txBody>
          <a:bodyPr wrap="square" lIns="0" tIns="0" rIns="0" bIns="0" rtlCol="0" anchor="t"/>
          <a:lstStyle/>
          <a:p>
            <a:pPr algn="l" indent="0" marL="0">
              <a:lnSpc>
                <a:spcPts val="1103"/>
              </a:lnSpc>
              <a:buNone/>
            </a:pPr>
            <a:r>
              <a:rPr lang="en-US" sz="800" dirty="0">
                <a:solidFill>
                  <a:srgbClr val="33425C"/>
                </a:solidFill>
                <a:latin typeface="Carlito" pitchFamily="34" charset="0"/>
                <a:ea typeface="Carlito" pitchFamily="34" charset="-122"/>
                <a:cs typeface="Carlito" pitchFamily="34" charset="-120"/>
              </a:rPr>
              <a:t>Infographic — Five Circular Business Models at a Glance</a:t>
            </a:r>
            <a:endParaRPr lang="en-US" sz="800" dirty="0"/>
          </a:p>
        </p:txBody>
      </p:sp>
      <p:sp>
        <p:nvSpPr>
          <p:cNvPr id="27" name="Text 25"/>
          <p:cNvSpPr/>
          <p:nvPr/>
        </p:nvSpPr>
        <p:spPr>
          <a:xfrm>
            <a:off x="8208726" y="2228850"/>
            <a:ext cx="341563" cy="142875"/>
          </a:xfrm>
          <a:prstGeom prst="rect">
            <a:avLst/>
          </a:prstGeom>
          <a:noFill/>
          <a:ln/>
        </p:spPr>
        <p:txBody>
          <a:bodyPr wrap="none" lIns="0" tIns="0" rIns="0" bIns="0" rtlCol="0" anchor="t"/>
          <a:lstStyle/>
          <a:p>
            <a:pPr algn="l" indent="0" marL="0">
              <a:lnSpc>
                <a:spcPts val="1013"/>
              </a:lnSpc>
              <a:buNone/>
            </a:pPr>
            <a:r>
              <a:rPr lang="en-US" sz="675" dirty="0">
                <a:solidFill>
                  <a:srgbClr val="5B6B85"/>
                </a:solidFill>
                <a:latin typeface="Liberation Sans Narrow" pitchFamily="34" charset="0"/>
                <a:ea typeface="Liberation Sans Narrow" pitchFamily="34" charset="-122"/>
                <a:cs typeface="Liberation Sans Narrow" pitchFamily="34" charset="-120"/>
              </a:rPr>
              <a:t>10 min</a:t>
            </a:r>
            <a:endParaRPr lang="en-US" sz="675" dirty="0"/>
          </a:p>
        </p:txBody>
      </p:sp>
      <p:sp>
        <p:nvSpPr>
          <p:cNvPr id="28" name="Text 26"/>
          <p:cNvSpPr/>
          <p:nvPr/>
        </p:nvSpPr>
        <p:spPr>
          <a:xfrm>
            <a:off x="575072" y="2561034"/>
            <a:ext cx="3979069" cy="472827"/>
          </a:xfrm>
          <a:prstGeom prst="roundRect">
            <a:avLst>
              <a:gd name="adj" fmla="val 24174"/>
            </a:avLst>
          </a:prstGeom>
          <a:solidFill>
            <a:srgbClr val="FFFFFF"/>
          </a:solidFill>
          <a:ln w="7144">
            <a:solidFill>
              <a:srgbClr val="E2E8F2"/>
            </a:solidFill>
            <a:prstDash val="solid"/>
          </a:ln>
        </p:spPr>
        <p:txBody>
          <a:bodyPr wrap="square" rtlCol="0" anchor="ctr"/>
          <a:lstStyle/>
          <a:p>
            <a:pPr indent="0" marL="0">
              <a:buNone/>
            </a:pPr>
            <a:endParaRPr lang="en-US" dirty="0"/>
          </a:p>
        </p:txBody>
      </p:sp>
      <p:sp>
        <p:nvSpPr>
          <p:cNvPr id="29" name="Text 27"/>
          <p:cNvSpPr/>
          <p:nvPr/>
        </p:nvSpPr>
        <p:spPr>
          <a:xfrm>
            <a:off x="692944" y="2718867"/>
            <a:ext cx="157163" cy="157163"/>
          </a:xfrm>
          <a:prstGeom prst="rect">
            <a:avLst/>
          </a:prstGeom>
          <a:noFill/>
          <a:ln/>
        </p:spPr>
        <p:txBody>
          <a:bodyPr wrap="none" lIns="0" tIns="0" rIns="0" bIns="0" rtlCol="0" anchor="ctr"/>
          <a:lstStyle/>
          <a:p>
            <a:pPr algn="ctr" indent="0" marL="0">
              <a:buNone/>
            </a:pPr>
            <a:r>
              <a:rPr lang="en-US" sz="1547" dirty="0">
                <a:solidFill>
                  <a:srgbClr val="3AA0C2"/>
                </a:solidFill>
                <a:latin typeface="Segoe UI Symbol" pitchFamily="34" charset="0"/>
                <a:ea typeface="Segoe UI Symbol" pitchFamily="34" charset="-122"/>
                <a:cs typeface="Segoe UI Symbol" pitchFamily="34" charset="-120"/>
              </a:rPr>
              <a:t>▤</a:t>
            </a:r>
            <a:endParaRPr lang="en-US" sz="1547" dirty="0"/>
          </a:p>
        </p:txBody>
      </p:sp>
      <p:sp>
        <p:nvSpPr>
          <p:cNvPr id="30" name="Text 28"/>
          <p:cNvSpPr/>
          <p:nvPr/>
        </p:nvSpPr>
        <p:spPr>
          <a:xfrm>
            <a:off x="935831" y="2657475"/>
            <a:ext cx="3200177" cy="279946"/>
          </a:xfrm>
          <a:prstGeom prst="rect">
            <a:avLst/>
          </a:prstGeom>
          <a:noFill/>
          <a:ln/>
        </p:spPr>
        <p:txBody>
          <a:bodyPr wrap="square" lIns="0" tIns="0" rIns="0" bIns="0" rtlCol="0" anchor="t"/>
          <a:lstStyle/>
          <a:p>
            <a:pPr algn="l" indent="0" marL="0">
              <a:lnSpc>
                <a:spcPts val="1103"/>
              </a:lnSpc>
              <a:buNone/>
            </a:pPr>
            <a:r>
              <a:rPr lang="en-US" sz="800" dirty="0">
                <a:solidFill>
                  <a:srgbClr val="33425C"/>
                </a:solidFill>
                <a:latin typeface="Carlito" pitchFamily="34" charset="0"/>
                <a:ea typeface="Carlito" pitchFamily="34" charset="-122"/>
                <a:cs typeface="Carlito" pitchFamily="34" charset="-120"/>
              </a:rPr>
              <a:t>Case Study: Philips’ “Pay-per-Lux” model, implemented at Amsterdam Airport Schipho</a:t>
            </a:r>
            <a:endParaRPr lang="en-US" sz="800" dirty="0"/>
          </a:p>
        </p:txBody>
      </p:sp>
      <p:sp>
        <p:nvSpPr>
          <p:cNvPr id="31" name="Text 29"/>
          <p:cNvSpPr/>
          <p:nvPr/>
        </p:nvSpPr>
        <p:spPr>
          <a:xfrm>
            <a:off x="4136788" y="2733154"/>
            <a:ext cx="341563" cy="164592"/>
          </a:xfrm>
          <a:prstGeom prst="rect">
            <a:avLst/>
          </a:prstGeom>
          <a:noFill/>
          <a:ln/>
        </p:spPr>
        <p:txBody>
          <a:bodyPr wrap="none" lIns="0" tIns="0" rIns="0" bIns="0" rtlCol="0" anchor="t"/>
          <a:lstStyle/>
          <a:p>
            <a:pPr algn="l" indent="0" marL="0">
              <a:lnSpc>
                <a:spcPts val="1013"/>
              </a:lnSpc>
              <a:buNone/>
            </a:pPr>
            <a:r>
              <a:rPr lang="en-US" sz="675" dirty="0">
                <a:solidFill>
                  <a:srgbClr val="5B6B85"/>
                </a:solidFill>
                <a:latin typeface="Liberation Sans Narrow" pitchFamily="34" charset="0"/>
                <a:ea typeface="Liberation Sans Narrow" pitchFamily="34" charset="-122"/>
                <a:cs typeface="Liberation Sans Narrow" pitchFamily="34" charset="-120"/>
              </a:rPr>
              <a:t>10 min</a:t>
            </a:r>
            <a:endParaRPr lang="en-US" sz="675" dirty="0"/>
          </a:p>
        </p:txBody>
      </p:sp>
      <p:sp>
        <p:nvSpPr>
          <p:cNvPr id="32" name="Text 30"/>
          <p:cNvSpPr/>
          <p:nvPr/>
        </p:nvSpPr>
        <p:spPr>
          <a:xfrm>
            <a:off x="4647009" y="2561034"/>
            <a:ext cx="3979069" cy="472827"/>
          </a:xfrm>
          <a:prstGeom prst="roundRect">
            <a:avLst>
              <a:gd name="adj" fmla="val 24174"/>
            </a:avLst>
          </a:prstGeom>
          <a:solidFill>
            <a:srgbClr val="FFFFFF"/>
          </a:solidFill>
          <a:ln w="7144">
            <a:solidFill>
              <a:srgbClr val="E2E8F2"/>
            </a:solidFill>
            <a:prstDash val="solid"/>
          </a:ln>
        </p:spPr>
        <p:txBody>
          <a:bodyPr wrap="square" rtlCol="0" anchor="ctr"/>
          <a:lstStyle/>
          <a:p>
            <a:pPr indent="0" marL="0">
              <a:buNone/>
            </a:pPr>
            <a:endParaRPr lang="en-US" dirty="0"/>
          </a:p>
        </p:txBody>
      </p:sp>
      <p:sp>
        <p:nvSpPr>
          <p:cNvPr id="33" name="Text 31"/>
          <p:cNvSpPr/>
          <p:nvPr/>
        </p:nvSpPr>
        <p:spPr>
          <a:xfrm>
            <a:off x="4764881" y="2718867"/>
            <a:ext cx="157163" cy="157163"/>
          </a:xfrm>
          <a:prstGeom prst="rect">
            <a:avLst/>
          </a:prstGeom>
          <a:noFill/>
          <a:ln/>
        </p:spPr>
        <p:txBody>
          <a:bodyPr wrap="none" lIns="0" tIns="0" rIns="0" bIns="0" rtlCol="0" anchor="ctr"/>
          <a:lstStyle/>
          <a:p>
            <a:pPr algn="ctr" indent="0" marL="0">
              <a:buNone/>
            </a:pPr>
            <a:r>
              <a:rPr lang="en-US" sz="1547" dirty="0">
                <a:solidFill>
                  <a:srgbClr val="3AA0C2"/>
                </a:solidFill>
                <a:latin typeface="Segoe UI Symbol" pitchFamily="34" charset="0"/>
                <a:ea typeface="Segoe UI Symbol" pitchFamily="34" charset="-122"/>
                <a:cs typeface="Segoe UI Symbol" pitchFamily="34" charset="-120"/>
              </a:rPr>
              <a:t>▤</a:t>
            </a:r>
            <a:endParaRPr lang="en-US" sz="1547" dirty="0"/>
          </a:p>
        </p:txBody>
      </p:sp>
      <p:sp>
        <p:nvSpPr>
          <p:cNvPr id="34" name="Text 32"/>
          <p:cNvSpPr/>
          <p:nvPr/>
        </p:nvSpPr>
        <p:spPr>
          <a:xfrm>
            <a:off x="5007769" y="2727461"/>
            <a:ext cx="3365342" cy="153570"/>
          </a:xfrm>
          <a:prstGeom prst="rect">
            <a:avLst/>
          </a:prstGeom>
          <a:noFill/>
          <a:ln/>
        </p:spPr>
        <p:txBody>
          <a:bodyPr wrap="none" lIns="0" tIns="0" rIns="0" bIns="0" rtlCol="0" anchor="t"/>
          <a:lstStyle/>
          <a:p>
            <a:pPr algn="l" indent="0" marL="0">
              <a:lnSpc>
                <a:spcPts val="1103"/>
              </a:lnSpc>
              <a:buNone/>
            </a:pPr>
            <a:r>
              <a:rPr lang="en-US" sz="800" dirty="0">
                <a:solidFill>
                  <a:srgbClr val="33425C"/>
                </a:solidFill>
                <a:latin typeface="Carlito" pitchFamily="34" charset="0"/>
                <a:ea typeface="Carlito" pitchFamily="34" charset="-122"/>
                <a:cs typeface="Carlito" pitchFamily="34" charset="-120"/>
              </a:rPr>
              <a:t>Hands-On Activity</a:t>
            </a:r>
            <a:endParaRPr lang="en-US" sz="800" dirty="0"/>
          </a:p>
        </p:txBody>
      </p:sp>
      <p:sp>
        <p:nvSpPr>
          <p:cNvPr id="35" name="Text 33"/>
          <p:cNvSpPr/>
          <p:nvPr/>
        </p:nvSpPr>
        <p:spPr>
          <a:xfrm>
            <a:off x="8263971" y="2733154"/>
            <a:ext cx="278846" cy="164592"/>
          </a:xfrm>
          <a:prstGeom prst="rect">
            <a:avLst/>
          </a:prstGeom>
          <a:noFill/>
          <a:ln/>
        </p:spPr>
        <p:txBody>
          <a:bodyPr wrap="none" lIns="0" tIns="0" rIns="0" bIns="0" rtlCol="0" anchor="t"/>
          <a:lstStyle/>
          <a:p>
            <a:pPr algn="l" indent="0" marL="0">
              <a:lnSpc>
                <a:spcPts val="1013"/>
              </a:lnSpc>
              <a:buNone/>
            </a:pPr>
            <a:r>
              <a:rPr lang="en-US" sz="675" dirty="0">
                <a:solidFill>
                  <a:srgbClr val="5B6B85"/>
                </a:solidFill>
                <a:latin typeface="Liberation Sans Narrow" pitchFamily="34" charset="0"/>
                <a:ea typeface="Liberation Sans Narrow" pitchFamily="34" charset="-122"/>
                <a:cs typeface="Liberation Sans Narrow" pitchFamily="34" charset="-120"/>
              </a:rPr>
              <a:t>7 min</a:t>
            </a:r>
            <a:endParaRPr lang="en-US" sz="675" dirty="0"/>
          </a:p>
        </p:txBody>
      </p:sp>
    </p:spTree>
  </p:cSld>
  <p:clrMapOvr>
    <a:masterClrMapping/>
  </p:clrMapOvr>
  <p:transition spd="med" advTm="12000">
    <p:fade/>
  </p:transition>
</p:sld>
</file>

<file path=ppt/slides/slide15.xml><?xml version="1.0" encoding="utf-8"?>
<p:sld xmlns:a="http://schemas.openxmlformats.org/drawingml/2006/main" xmlns:r="http://schemas.openxmlformats.org/officeDocument/2006/relationships" xmlns:p="http://schemas.openxmlformats.org/presentationml/2006/main">
  <p:cSld name="Slide 15">
    <p:bg>
      <p:bgPr>
        <a:solidFill>
          <a:srgbClr val="0A192F"/>
        </a:solidFill>
      </p:bgPr>
    </p:bg>
    <p:spTree>
      <p:nvGrpSpPr>
        <p:cNvPr id="1" name=""/>
        <p:cNvGrpSpPr/>
        <p:nvPr/>
      </p:nvGrpSpPr>
      <p:grpSpPr>
        <a:xfrm>
          <a:off x="0" y="0"/>
          <a:ext cx="0" cy="0"/>
          <a:chOff x="0" y="0"/>
          <a:chExt cx="0" cy="0"/>
        </a:xfrm>
      </p:grpSpPr>
      <p:sp>
        <p:nvSpPr>
          <p:cNvPr id="2" name="Text 0"/>
          <p:cNvSpPr/>
          <p:nvPr/>
        </p:nvSpPr>
        <p:spPr>
          <a:xfrm>
            <a:off x="0" y="0"/>
            <a:ext cx="100013" cy="5143500"/>
          </a:xfrm>
          <a:prstGeom prst="rect">
            <a:avLst/>
          </a:prstGeom>
          <a:solidFill>
            <a:srgbClr val="3AA0C2"/>
          </a:solidFill>
          <a:ln/>
        </p:spPr>
        <p:txBody>
          <a:bodyPr wrap="square" rtlCol="0" anchor="ctr"/>
          <a:lstStyle/>
          <a:p>
            <a:pPr indent="0" marL="0">
              <a:buNone/>
            </a:pPr>
            <a:endParaRPr lang="en-US" dirty="0"/>
          </a:p>
        </p:txBody>
      </p:sp>
      <p:sp>
        <p:nvSpPr>
          <p:cNvPr id="3" name="Text 1"/>
          <p:cNvSpPr/>
          <p:nvPr/>
        </p:nvSpPr>
        <p:spPr>
          <a:xfrm>
            <a:off x="571500" y="442913"/>
            <a:ext cx="2935894" cy="125403"/>
          </a:xfrm>
          <a:prstGeom prst="rect">
            <a:avLst/>
          </a:prstGeom>
          <a:noFill/>
          <a:ln/>
        </p:spPr>
        <p:txBody>
          <a:bodyPr wrap="none" lIns="0" tIns="0" rIns="0" bIns="0" rtlCol="0" anchor="t"/>
          <a:lstStyle/>
          <a:p>
            <a:pPr algn="l" indent="0" marL="0">
              <a:lnSpc>
                <a:spcPts val="1181"/>
              </a:lnSpc>
              <a:buNone/>
            </a:pPr>
            <a:r>
              <a:rPr lang="en-US" sz="800" spc="225" kern="0" dirty="0">
                <a:solidFill>
                  <a:srgbClr val="3AA0C2"/>
                </a:solidFill>
                <a:latin typeface="Liberation Sans Narrow" pitchFamily="34" charset="0"/>
                <a:ea typeface="Liberation Sans Narrow" pitchFamily="34" charset="-122"/>
                <a:cs typeface="Liberation Sans Narrow" pitchFamily="34" charset="-120"/>
              </a:rPr>
              <a:t>MODULE 03 · KEY TAKEAWAYS</a:t>
            </a:r>
            <a:endParaRPr lang="en-US" sz="800" dirty="0"/>
          </a:p>
        </p:txBody>
      </p:sp>
      <p:sp>
        <p:nvSpPr>
          <p:cNvPr id="4" name="Text 2"/>
          <p:cNvSpPr/>
          <p:nvPr/>
        </p:nvSpPr>
        <p:spPr>
          <a:xfrm>
            <a:off x="571500" y="742950"/>
            <a:ext cx="2077408" cy="393478"/>
          </a:xfrm>
          <a:prstGeom prst="rect">
            <a:avLst/>
          </a:prstGeom>
          <a:noFill/>
          <a:ln/>
        </p:spPr>
        <p:txBody>
          <a:bodyPr wrap="none" lIns="0" tIns="0" rIns="0" bIns="0" rtlCol="0" anchor="t"/>
          <a:lstStyle/>
          <a:p>
            <a:pPr algn="l" indent="0" marL="0">
              <a:lnSpc>
                <a:spcPts val="2869"/>
              </a:lnSpc>
              <a:buNone/>
            </a:pPr>
            <a:r>
              <a:rPr lang="en-US" sz="1913" b="1" dirty="0">
                <a:solidFill>
                  <a:srgbClr val="F2F5F9"/>
                </a:solidFill>
                <a:latin typeface="Tinos" pitchFamily="34" charset="0"/>
                <a:ea typeface="Tinos" pitchFamily="34" charset="-122"/>
                <a:cs typeface="Tinos" pitchFamily="34" charset="-120"/>
              </a:rPr>
              <a:t>What to remember</a:t>
            </a:r>
            <a:endParaRPr lang="en-US" sz="1913" dirty="0"/>
          </a:p>
        </p:txBody>
      </p:sp>
      <p:sp>
        <p:nvSpPr>
          <p:cNvPr id="5" name="Shape 3"/>
          <p:cNvSpPr/>
          <p:nvPr/>
        </p:nvSpPr>
        <p:spPr>
          <a:xfrm>
            <a:off x="571500" y="1757139"/>
            <a:ext cx="7715250" cy="0"/>
          </a:xfrm>
          <a:prstGeom prst="line">
            <a:avLst/>
          </a:prstGeom>
          <a:noFill/>
          <a:ln w="7144">
            <a:solidFill>
              <a:srgbClr val="9FB3CE"/>
            </a:solidFill>
            <a:prstDash val="solid"/>
          </a:ln>
        </p:spPr>
      </p:sp>
      <p:sp>
        <p:nvSpPr>
          <p:cNvPr id="6" name="Text 4"/>
          <p:cNvSpPr/>
          <p:nvPr/>
        </p:nvSpPr>
        <p:spPr>
          <a:xfrm>
            <a:off x="571500" y="1371600"/>
            <a:ext cx="157163" cy="157163"/>
          </a:xfrm>
          <a:prstGeom prst="rect">
            <a:avLst/>
          </a:prstGeom>
          <a:noFill/>
          <a:ln/>
        </p:spPr>
        <p:txBody>
          <a:bodyPr wrap="none" lIns="0" tIns="0" rIns="0" bIns="0" rtlCol="0" anchor="ctr"/>
          <a:lstStyle/>
          <a:p>
            <a:pPr algn="ctr" indent="0" marL="0">
              <a:buNone/>
            </a:pPr>
            <a:r>
              <a:rPr lang="en-US" sz="1547" dirty="0">
                <a:solidFill>
                  <a:srgbClr val="D4A017"/>
                </a:solidFill>
                <a:latin typeface="Segoe UI Symbol" pitchFamily="34" charset="0"/>
                <a:ea typeface="Segoe UI Symbol" pitchFamily="34" charset="-122"/>
                <a:cs typeface="Segoe UI Symbol" pitchFamily="34" charset="-120"/>
              </a:rPr>
              <a:t>✓</a:t>
            </a:r>
            <a:endParaRPr lang="en-US" sz="1547" dirty="0"/>
          </a:p>
        </p:txBody>
      </p:sp>
      <p:sp>
        <p:nvSpPr>
          <p:cNvPr id="7" name="Text 5"/>
          <p:cNvSpPr/>
          <p:nvPr/>
        </p:nvSpPr>
        <p:spPr>
          <a:xfrm>
            <a:off x="828675" y="1364456"/>
            <a:ext cx="5465080" cy="154510"/>
          </a:xfrm>
          <a:prstGeom prst="rect">
            <a:avLst/>
          </a:prstGeom>
          <a:noFill/>
          <a:ln/>
        </p:spPr>
        <p:txBody>
          <a:bodyPr wrap="square" lIns="0" tIns="0" rIns="0" bIns="0" rtlCol="0" anchor="t">
            <a:normAutofit/>
          </a:bodyPr>
          <a:lstStyle/>
          <a:p>
            <a:pPr algn="l" indent="0" marL="0">
              <a:lnSpc>
                <a:spcPts val="1264"/>
              </a:lnSpc>
              <a:buNone/>
            </a:pPr>
            <a:r>
              <a:rPr lang="en-US" sz="872" dirty="0">
                <a:solidFill>
                  <a:srgbClr val="F2F5F9"/>
                </a:solidFill>
                <a:latin typeface="Carlito" pitchFamily="34" charset="0"/>
                <a:ea typeface="Carlito" pitchFamily="34" charset="-122"/>
                <a:cs typeface="Carlito" pitchFamily="34" charset="-120"/>
              </a:rPr>
              <a:t>Circular value chains require systemic redesign rather than incremental improvements to existing linear models.</a:t>
            </a:r>
            <a:endParaRPr lang="en-US" sz="872" dirty="0"/>
          </a:p>
        </p:txBody>
      </p:sp>
      <p:sp>
        <p:nvSpPr>
          <p:cNvPr id="8" name="Text 6"/>
          <p:cNvSpPr/>
          <p:nvPr/>
        </p:nvSpPr>
        <p:spPr>
          <a:xfrm>
            <a:off x="828675" y="1546399"/>
            <a:ext cx="5902287" cy="128588"/>
          </a:xfrm>
          <a:prstGeom prst="rect">
            <a:avLst/>
          </a:prstGeom>
          <a:noFill/>
          <a:ln/>
        </p:spPr>
        <p:txBody>
          <a:bodyPr wrap="square" lIns="0" tIns="0" rIns="0" bIns="0" rtlCol="0" anchor="t"/>
          <a:lstStyle/>
          <a:p>
            <a:pPr algn="l" indent="0" marL="0">
              <a:lnSpc>
                <a:spcPts val="1013"/>
              </a:lnSpc>
              <a:buNone/>
            </a:pPr>
            <a:r>
              <a:rPr lang="en-US" sz="800" dirty="0">
                <a:solidFill>
                  <a:srgbClr val="9FB3CE"/>
                </a:solidFill>
                <a:latin typeface="Carlito" pitchFamily="34" charset="0"/>
                <a:ea typeface="Carlito" pitchFamily="34" charset="-122"/>
                <a:cs typeface="Carlito" pitchFamily="34" charset="-120"/>
              </a:rPr>
              <a:t>From Linear to Circular Value Chains</a:t>
            </a:r>
            <a:endParaRPr lang="en-US" sz="800" dirty="0"/>
          </a:p>
        </p:txBody>
      </p:sp>
      <p:sp>
        <p:nvSpPr>
          <p:cNvPr id="9" name="Shape 7"/>
          <p:cNvSpPr/>
          <p:nvPr/>
        </p:nvSpPr>
        <p:spPr>
          <a:xfrm>
            <a:off x="571500" y="2231975"/>
            <a:ext cx="7715250" cy="0"/>
          </a:xfrm>
          <a:prstGeom prst="line">
            <a:avLst/>
          </a:prstGeom>
          <a:noFill/>
          <a:ln w="7144">
            <a:solidFill>
              <a:srgbClr val="9FB3CE"/>
            </a:solidFill>
            <a:prstDash val="solid"/>
          </a:ln>
        </p:spPr>
      </p:sp>
      <p:sp>
        <p:nvSpPr>
          <p:cNvPr id="10" name="Text 8"/>
          <p:cNvSpPr/>
          <p:nvPr/>
        </p:nvSpPr>
        <p:spPr>
          <a:xfrm>
            <a:off x="571500" y="1846436"/>
            <a:ext cx="157163" cy="157163"/>
          </a:xfrm>
          <a:prstGeom prst="rect">
            <a:avLst/>
          </a:prstGeom>
          <a:noFill/>
          <a:ln/>
        </p:spPr>
        <p:txBody>
          <a:bodyPr wrap="none" lIns="0" tIns="0" rIns="0" bIns="0" rtlCol="0" anchor="ctr"/>
          <a:lstStyle/>
          <a:p>
            <a:pPr algn="ctr" indent="0" marL="0">
              <a:buNone/>
            </a:pPr>
            <a:r>
              <a:rPr lang="en-US" sz="1547" dirty="0">
                <a:solidFill>
                  <a:srgbClr val="D4A017"/>
                </a:solidFill>
                <a:latin typeface="Segoe UI Symbol" pitchFamily="34" charset="0"/>
                <a:ea typeface="Segoe UI Symbol" pitchFamily="34" charset="-122"/>
                <a:cs typeface="Segoe UI Symbol" pitchFamily="34" charset="-120"/>
              </a:rPr>
              <a:t>✓</a:t>
            </a:r>
            <a:endParaRPr lang="en-US" sz="1547" dirty="0"/>
          </a:p>
        </p:txBody>
      </p:sp>
      <p:sp>
        <p:nvSpPr>
          <p:cNvPr id="11" name="Text 9"/>
          <p:cNvSpPr/>
          <p:nvPr/>
        </p:nvSpPr>
        <p:spPr>
          <a:xfrm>
            <a:off x="828675" y="1839292"/>
            <a:ext cx="6458843" cy="154510"/>
          </a:xfrm>
          <a:prstGeom prst="rect">
            <a:avLst/>
          </a:prstGeom>
          <a:noFill/>
          <a:ln/>
        </p:spPr>
        <p:txBody>
          <a:bodyPr wrap="square" lIns="0" tIns="0" rIns="0" bIns="0" rtlCol="0" anchor="t">
            <a:normAutofit/>
          </a:bodyPr>
          <a:lstStyle/>
          <a:p>
            <a:pPr algn="l" indent="0" marL="0">
              <a:lnSpc>
                <a:spcPts val="1264"/>
              </a:lnSpc>
              <a:buNone/>
            </a:pPr>
            <a:r>
              <a:rPr lang="en-US" sz="872" dirty="0">
                <a:solidFill>
                  <a:srgbClr val="F2F5F9"/>
                </a:solidFill>
                <a:latin typeface="Carlito" pitchFamily="34" charset="0"/>
                <a:ea typeface="Carlito" pitchFamily="34" charset="-122"/>
                <a:cs typeface="Carlito" pitchFamily="34" charset="-120"/>
              </a:rPr>
              <a:t>Circular business models create economic value while reducing environmental impact across Africa's rapidly developing economies.</a:t>
            </a:r>
            <a:endParaRPr lang="en-US" sz="872" dirty="0"/>
          </a:p>
        </p:txBody>
      </p:sp>
      <p:sp>
        <p:nvSpPr>
          <p:cNvPr id="12" name="Text 10"/>
          <p:cNvSpPr/>
          <p:nvPr/>
        </p:nvSpPr>
        <p:spPr>
          <a:xfrm>
            <a:off x="828675" y="2021235"/>
            <a:ext cx="6975550" cy="128588"/>
          </a:xfrm>
          <a:prstGeom prst="rect">
            <a:avLst/>
          </a:prstGeom>
          <a:noFill/>
          <a:ln/>
        </p:spPr>
        <p:txBody>
          <a:bodyPr wrap="square" lIns="0" tIns="0" rIns="0" bIns="0" rtlCol="0" anchor="t"/>
          <a:lstStyle/>
          <a:p>
            <a:pPr algn="l" indent="0" marL="0">
              <a:lnSpc>
                <a:spcPts val="1013"/>
              </a:lnSpc>
              <a:buNone/>
            </a:pPr>
            <a:r>
              <a:rPr lang="en-US" sz="800" dirty="0">
                <a:solidFill>
                  <a:srgbClr val="9FB3CE"/>
                </a:solidFill>
                <a:latin typeface="Carlito" pitchFamily="34" charset="0"/>
                <a:ea typeface="Carlito" pitchFamily="34" charset="-122"/>
                <a:cs typeface="Carlito" pitchFamily="34" charset="-120"/>
              </a:rPr>
              <a:t>Five Circular Business Models</a:t>
            </a:r>
            <a:endParaRPr lang="en-US" sz="800" dirty="0"/>
          </a:p>
        </p:txBody>
      </p:sp>
      <p:sp>
        <p:nvSpPr>
          <p:cNvPr id="13" name="Shape 11"/>
          <p:cNvSpPr/>
          <p:nvPr/>
        </p:nvSpPr>
        <p:spPr>
          <a:xfrm>
            <a:off x="571500" y="2706812"/>
            <a:ext cx="7715250" cy="0"/>
          </a:xfrm>
          <a:prstGeom prst="line">
            <a:avLst/>
          </a:prstGeom>
          <a:noFill/>
          <a:ln w="7144">
            <a:solidFill>
              <a:srgbClr val="9FB3CE"/>
            </a:solidFill>
            <a:prstDash val="solid"/>
          </a:ln>
        </p:spPr>
      </p:sp>
      <p:sp>
        <p:nvSpPr>
          <p:cNvPr id="14" name="Text 12"/>
          <p:cNvSpPr/>
          <p:nvPr/>
        </p:nvSpPr>
        <p:spPr>
          <a:xfrm>
            <a:off x="571500" y="2321272"/>
            <a:ext cx="157163" cy="157163"/>
          </a:xfrm>
          <a:prstGeom prst="rect">
            <a:avLst/>
          </a:prstGeom>
          <a:noFill/>
          <a:ln/>
        </p:spPr>
        <p:txBody>
          <a:bodyPr wrap="none" lIns="0" tIns="0" rIns="0" bIns="0" rtlCol="0" anchor="ctr"/>
          <a:lstStyle/>
          <a:p>
            <a:pPr algn="ctr" indent="0" marL="0">
              <a:buNone/>
            </a:pPr>
            <a:r>
              <a:rPr lang="en-US" sz="1547" dirty="0">
                <a:solidFill>
                  <a:srgbClr val="D4A017"/>
                </a:solidFill>
                <a:latin typeface="Segoe UI Symbol" pitchFamily="34" charset="0"/>
                <a:ea typeface="Segoe UI Symbol" pitchFamily="34" charset="-122"/>
                <a:cs typeface="Segoe UI Symbol" pitchFamily="34" charset="-120"/>
              </a:rPr>
              <a:t>✓</a:t>
            </a:r>
            <a:endParaRPr lang="en-US" sz="1547" dirty="0"/>
          </a:p>
        </p:txBody>
      </p:sp>
      <p:sp>
        <p:nvSpPr>
          <p:cNvPr id="15" name="Text 13"/>
          <p:cNvSpPr/>
          <p:nvPr/>
        </p:nvSpPr>
        <p:spPr>
          <a:xfrm>
            <a:off x="828675" y="2314129"/>
            <a:ext cx="7336073" cy="154510"/>
          </a:xfrm>
          <a:prstGeom prst="rect">
            <a:avLst/>
          </a:prstGeom>
          <a:noFill/>
          <a:ln/>
        </p:spPr>
        <p:txBody>
          <a:bodyPr wrap="square" lIns="0" tIns="0" rIns="0" bIns="0" rtlCol="0" anchor="t">
            <a:normAutofit/>
          </a:bodyPr>
          <a:lstStyle/>
          <a:p>
            <a:pPr algn="l" indent="0" marL="0">
              <a:lnSpc>
                <a:spcPts val="1264"/>
              </a:lnSpc>
              <a:buNone/>
            </a:pPr>
            <a:r>
              <a:rPr lang="en-US" sz="872" dirty="0">
                <a:solidFill>
                  <a:srgbClr val="F2F5F9"/>
                </a:solidFill>
                <a:latin typeface="Carlito" pitchFamily="34" charset="0"/>
                <a:ea typeface="Carlito" pitchFamily="34" charset="-122"/>
                <a:cs typeface="Carlito" pitchFamily="34" charset="-120"/>
              </a:rPr>
              <a:t>Product-as-a-Service models transform manufacturer incentives by linking revenue to product performance rather than unit sales, driving circular de…</a:t>
            </a:r>
            <a:endParaRPr lang="en-US" sz="872" dirty="0"/>
          </a:p>
        </p:txBody>
      </p:sp>
      <p:sp>
        <p:nvSpPr>
          <p:cNvPr id="16" name="Text 14"/>
          <p:cNvSpPr/>
          <p:nvPr/>
        </p:nvSpPr>
        <p:spPr>
          <a:xfrm>
            <a:off x="828675" y="2496071"/>
            <a:ext cx="7567803" cy="128588"/>
          </a:xfrm>
          <a:prstGeom prst="rect">
            <a:avLst/>
          </a:prstGeom>
          <a:noFill/>
          <a:ln/>
        </p:spPr>
        <p:txBody>
          <a:bodyPr wrap="square" lIns="0" tIns="0" rIns="0" bIns="0" rtlCol="0" anchor="t"/>
          <a:lstStyle/>
          <a:p>
            <a:pPr algn="l" indent="0" marL="0">
              <a:lnSpc>
                <a:spcPts val="1013"/>
              </a:lnSpc>
              <a:buNone/>
            </a:pPr>
            <a:r>
              <a:rPr lang="en-US" sz="800" dirty="0">
                <a:solidFill>
                  <a:srgbClr val="9FB3CE"/>
                </a:solidFill>
                <a:latin typeface="Carlito" pitchFamily="34" charset="0"/>
                <a:ea typeface="Carlito" pitchFamily="34" charset="-122"/>
                <a:cs typeface="Carlito" pitchFamily="34" charset="-120"/>
              </a:rPr>
              <a:t>Product-as-a-Service and the Sharing Economy</a:t>
            </a:r>
            <a:endParaRPr lang="en-US" sz="800" dirty="0"/>
          </a:p>
        </p:txBody>
      </p:sp>
      <p:sp>
        <p:nvSpPr>
          <p:cNvPr id="17" name="Shape 15"/>
          <p:cNvSpPr/>
          <p:nvPr/>
        </p:nvSpPr>
        <p:spPr>
          <a:xfrm>
            <a:off x="571500" y="3181648"/>
            <a:ext cx="7715250" cy="0"/>
          </a:xfrm>
          <a:prstGeom prst="line">
            <a:avLst/>
          </a:prstGeom>
          <a:noFill/>
          <a:ln w="7144">
            <a:solidFill>
              <a:srgbClr val="9FB3CE"/>
            </a:solidFill>
            <a:prstDash val="solid"/>
          </a:ln>
        </p:spPr>
      </p:sp>
      <p:sp>
        <p:nvSpPr>
          <p:cNvPr id="18" name="Text 16"/>
          <p:cNvSpPr/>
          <p:nvPr/>
        </p:nvSpPr>
        <p:spPr>
          <a:xfrm>
            <a:off x="571500" y="2796108"/>
            <a:ext cx="157163" cy="157163"/>
          </a:xfrm>
          <a:prstGeom prst="rect">
            <a:avLst/>
          </a:prstGeom>
          <a:noFill/>
          <a:ln/>
        </p:spPr>
        <p:txBody>
          <a:bodyPr wrap="none" lIns="0" tIns="0" rIns="0" bIns="0" rtlCol="0" anchor="ctr"/>
          <a:lstStyle/>
          <a:p>
            <a:pPr algn="ctr" indent="0" marL="0">
              <a:buNone/>
            </a:pPr>
            <a:r>
              <a:rPr lang="en-US" sz="1547" dirty="0">
                <a:solidFill>
                  <a:srgbClr val="D4A017"/>
                </a:solidFill>
                <a:latin typeface="Segoe UI Symbol" pitchFamily="34" charset="0"/>
                <a:ea typeface="Segoe UI Symbol" pitchFamily="34" charset="-122"/>
                <a:cs typeface="Segoe UI Symbol" pitchFamily="34" charset="-120"/>
              </a:rPr>
              <a:t>✓</a:t>
            </a:r>
            <a:endParaRPr lang="en-US" sz="1547" dirty="0"/>
          </a:p>
        </p:txBody>
      </p:sp>
      <p:sp>
        <p:nvSpPr>
          <p:cNvPr id="19" name="Text 17"/>
          <p:cNvSpPr/>
          <p:nvPr/>
        </p:nvSpPr>
        <p:spPr>
          <a:xfrm>
            <a:off x="828675" y="2788965"/>
            <a:ext cx="6171307" cy="154510"/>
          </a:xfrm>
          <a:prstGeom prst="rect">
            <a:avLst/>
          </a:prstGeom>
          <a:noFill/>
          <a:ln/>
        </p:spPr>
        <p:txBody>
          <a:bodyPr wrap="square" lIns="0" tIns="0" rIns="0" bIns="0" rtlCol="0" anchor="t">
            <a:normAutofit/>
          </a:bodyPr>
          <a:lstStyle/>
          <a:p>
            <a:pPr algn="l" indent="0" marL="0">
              <a:lnSpc>
                <a:spcPts val="1264"/>
              </a:lnSpc>
              <a:buNone/>
            </a:pPr>
            <a:r>
              <a:rPr lang="en-US" sz="872" dirty="0">
                <a:solidFill>
                  <a:srgbClr val="F2F5F9"/>
                </a:solidFill>
                <a:latin typeface="Carlito" pitchFamily="34" charset="0"/>
                <a:ea typeface="Carlito" pitchFamily="34" charset="-122"/>
                <a:cs typeface="Carlito" pitchFamily="34" charset="-120"/>
              </a:rPr>
              <a:t>Effective reverse logistics is the backbone of circular value chains, requiring integrated systems and stakeholder collaboration.</a:t>
            </a:r>
            <a:endParaRPr lang="en-US" sz="872" dirty="0"/>
          </a:p>
        </p:txBody>
      </p:sp>
      <p:sp>
        <p:nvSpPr>
          <p:cNvPr id="20" name="Text 18"/>
          <p:cNvSpPr/>
          <p:nvPr/>
        </p:nvSpPr>
        <p:spPr>
          <a:xfrm>
            <a:off x="828675" y="2970907"/>
            <a:ext cx="6171307" cy="128588"/>
          </a:xfrm>
          <a:prstGeom prst="rect">
            <a:avLst/>
          </a:prstGeom>
          <a:noFill/>
          <a:ln/>
        </p:spPr>
        <p:txBody>
          <a:bodyPr wrap="square" lIns="0" tIns="0" rIns="0" bIns="0" rtlCol="0" anchor="t"/>
          <a:lstStyle/>
          <a:p>
            <a:pPr algn="l" indent="0" marL="0">
              <a:lnSpc>
                <a:spcPts val="1013"/>
              </a:lnSpc>
              <a:buNone/>
            </a:pPr>
            <a:r>
              <a:rPr lang="en-US" sz="800" dirty="0">
                <a:solidFill>
                  <a:srgbClr val="9FB3CE"/>
                </a:solidFill>
                <a:latin typeface="Carlito" pitchFamily="34" charset="0"/>
                <a:ea typeface="Carlito" pitchFamily="34" charset="-122"/>
                <a:cs typeface="Carlito" pitchFamily="34" charset="-120"/>
              </a:rPr>
              <a:t>Reverse Logistics: getting products and materials back</a:t>
            </a:r>
            <a:endParaRPr lang="en-US" sz="800" dirty="0"/>
          </a:p>
        </p:txBody>
      </p:sp>
      <p:sp>
        <p:nvSpPr>
          <p:cNvPr id="21" name="Shape 19"/>
          <p:cNvSpPr/>
          <p:nvPr/>
        </p:nvSpPr>
        <p:spPr>
          <a:xfrm>
            <a:off x="571500" y="3656484"/>
            <a:ext cx="7715250" cy="0"/>
          </a:xfrm>
          <a:prstGeom prst="line">
            <a:avLst/>
          </a:prstGeom>
          <a:noFill/>
          <a:ln w="7144">
            <a:solidFill>
              <a:srgbClr val="9FB3CE"/>
            </a:solidFill>
            <a:prstDash val="solid"/>
          </a:ln>
        </p:spPr>
      </p:sp>
      <p:sp>
        <p:nvSpPr>
          <p:cNvPr id="22" name="Text 20"/>
          <p:cNvSpPr/>
          <p:nvPr/>
        </p:nvSpPr>
        <p:spPr>
          <a:xfrm>
            <a:off x="571500" y="3270945"/>
            <a:ext cx="157163" cy="157163"/>
          </a:xfrm>
          <a:prstGeom prst="rect">
            <a:avLst/>
          </a:prstGeom>
          <a:noFill/>
          <a:ln/>
        </p:spPr>
        <p:txBody>
          <a:bodyPr wrap="none" lIns="0" tIns="0" rIns="0" bIns="0" rtlCol="0" anchor="ctr"/>
          <a:lstStyle/>
          <a:p>
            <a:pPr algn="ctr" indent="0" marL="0">
              <a:buNone/>
            </a:pPr>
            <a:r>
              <a:rPr lang="en-US" sz="1547" dirty="0">
                <a:solidFill>
                  <a:srgbClr val="D4A017"/>
                </a:solidFill>
                <a:latin typeface="Segoe UI Symbol" pitchFamily="34" charset="0"/>
                <a:ea typeface="Segoe UI Symbol" pitchFamily="34" charset="-122"/>
                <a:cs typeface="Segoe UI Symbol" pitchFamily="34" charset="-120"/>
              </a:rPr>
              <a:t>✓</a:t>
            </a:r>
            <a:endParaRPr lang="en-US" sz="1547" dirty="0"/>
          </a:p>
        </p:txBody>
      </p:sp>
      <p:sp>
        <p:nvSpPr>
          <p:cNvPr id="23" name="Text 21"/>
          <p:cNvSpPr/>
          <p:nvPr/>
        </p:nvSpPr>
        <p:spPr>
          <a:xfrm>
            <a:off x="828675" y="3263801"/>
            <a:ext cx="7355160" cy="154510"/>
          </a:xfrm>
          <a:prstGeom prst="rect">
            <a:avLst/>
          </a:prstGeom>
          <a:noFill/>
          <a:ln/>
        </p:spPr>
        <p:txBody>
          <a:bodyPr wrap="square" lIns="0" tIns="0" rIns="0" bIns="0" rtlCol="0" anchor="t">
            <a:normAutofit/>
          </a:bodyPr>
          <a:lstStyle/>
          <a:p>
            <a:pPr algn="l" indent="0" marL="0">
              <a:lnSpc>
                <a:spcPts val="1264"/>
              </a:lnSpc>
              <a:buNone/>
            </a:pPr>
            <a:r>
              <a:rPr lang="en-US" sz="872" dirty="0">
                <a:solidFill>
                  <a:srgbClr val="F2F5F9"/>
                </a:solidFill>
                <a:latin typeface="Carlito" pitchFamily="34" charset="0"/>
                <a:ea typeface="Carlito" pitchFamily="34" charset="-122"/>
                <a:cs typeface="Carlito" pitchFamily="34" charset="-120"/>
              </a:rPr>
              <a:t>A robust circular business case quantifies economic, environmental, and social value to demonstrate competitive advantage beyond mere compliance.</a:t>
            </a:r>
            <a:endParaRPr lang="en-US" sz="872" dirty="0"/>
          </a:p>
        </p:txBody>
      </p:sp>
      <p:sp>
        <p:nvSpPr>
          <p:cNvPr id="24" name="Text 22"/>
          <p:cNvSpPr/>
          <p:nvPr/>
        </p:nvSpPr>
        <p:spPr>
          <a:xfrm>
            <a:off x="828675" y="3445743"/>
            <a:ext cx="7567803" cy="128588"/>
          </a:xfrm>
          <a:prstGeom prst="rect">
            <a:avLst/>
          </a:prstGeom>
          <a:noFill/>
          <a:ln/>
        </p:spPr>
        <p:txBody>
          <a:bodyPr wrap="square" lIns="0" tIns="0" rIns="0" bIns="0" rtlCol="0" anchor="t"/>
          <a:lstStyle/>
          <a:p>
            <a:pPr algn="l" indent="0" marL="0">
              <a:lnSpc>
                <a:spcPts val="1013"/>
              </a:lnSpc>
              <a:buNone/>
            </a:pPr>
            <a:r>
              <a:rPr lang="en-US" sz="800" dirty="0">
                <a:solidFill>
                  <a:srgbClr val="9FB3CE"/>
                </a:solidFill>
                <a:latin typeface="Carlito" pitchFamily="34" charset="0"/>
                <a:ea typeface="Carlito" pitchFamily="34" charset="-122"/>
                <a:cs typeface="Carlito" pitchFamily="34" charset="-120"/>
              </a:rPr>
              <a:t>Building the Business Case for Circularity</a:t>
            </a:r>
            <a:endParaRPr lang="en-US" sz="800" dirty="0"/>
          </a:p>
        </p:txBody>
      </p:sp>
      <p:sp>
        <p:nvSpPr>
          <p:cNvPr id="25" name="Shape 23"/>
          <p:cNvSpPr/>
          <p:nvPr/>
        </p:nvSpPr>
        <p:spPr>
          <a:xfrm>
            <a:off x="571500" y="4131320"/>
            <a:ext cx="7715250" cy="0"/>
          </a:xfrm>
          <a:prstGeom prst="line">
            <a:avLst/>
          </a:prstGeom>
          <a:noFill/>
          <a:ln w="7144">
            <a:solidFill>
              <a:srgbClr val="9FB3CE"/>
            </a:solidFill>
            <a:prstDash val="solid"/>
          </a:ln>
        </p:spPr>
      </p:sp>
      <p:sp>
        <p:nvSpPr>
          <p:cNvPr id="26" name="Text 24"/>
          <p:cNvSpPr/>
          <p:nvPr/>
        </p:nvSpPr>
        <p:spPr>
          <a:xfrm>
            <a:off x="571500" y="3745781"/>
            <a:ext cx="157163" cy="157163"/>
          </a:xfrm>
          <a:prstGeom prst="rect">
            <a:avLst/>
          </a:prstGeom>
          <a:noFill/>
          <a:ln/>
        </p:spPr>
        <p:txBody>
          <a:bodyPr wrap="none" lIns="0" tIns="0" rIns="0" bIns="0" rtlCol="0" anchor="ctr"/>
          <a:lstStyle/>
          <a:p>
            <a:pPr algn="ctr" indent="0" marL="0">
              <a:buNone/>
            </a:pPr>
            <a:r>
              <a:rPr lang="en-US" sz="1547" dirty="0">
                <a:solidFill>
                  <a:srgbClr val="D4A017"/>
                </a:solidFill>
                <a:latin typeface="Segoe UI Symbol" pitchFamily="34" charset="0"/>
                <a:ea typeface="Segoe UI Symbol" pitchFamily="34" charset="-122"/>
                <a:cs typeface="Segoe UI Symbol" pitchFamily="34" charset="-120"/>
              </a:rPr>
              <a:t>✓</a:t>
            </a:r>
            <a:endParaRPr lang="en-US" sz="1547" dirty="0"/>
          </a:p>
        </p:txBody>
      </p:sp>
      <p:sp>
        <p:nvSpPr>
          <p:cNvPr id="27" name="Text 25"/>
          <p:cNvSpPr/>
          <p:nvPr/>
        </p:nvSpPr>
        <p:spPr>
          <a:xfrm>
            <a:off x="828675" y="3738637"/>
            <a:ext cx="5655952" cy="154510"/>
          </a:xfrm>
          <a:prstGeom prst="rect">
            <a:avLst/>
          </a:prstGeom>
          <a:noFill/>
          <a:ln/>
        </p:spPr>
        <p:txBody>
          <a:bodyPr wrap="square" lIns="0" tIns="0" rIns="0" bIns="0" rtlCol="0" anchor="t">
            <a:normAutofit/>
          </a:bodyPr>
          <a:lstStyle/>
          <a:p>
            <a:pPr algn="l" indent="0" marL="0">
              <a:lnSpc>
                <a:spcPts val="1264"/>
              </a:lnSpc>
              <a:buNone/>
            </a:pPr>
            <a:r>
              <a:rPr lang="en-US" sz="872" dirty="0">
                <a:solidFill>
                  <a:srgbClr val="F2F5F9"/>
                </a:solidFill>
                <a:latin typeface="Carlito" pitchFamily="34" charset="0"/>
                <a:ea typeface="Carlito" pitchFamily="34" charset="-122"/>
                <a:cs typeface="Carlito" pitchFamily="34" charset="-120"/>
              </a:rPr>
              <a:t>Circular business models create economic value while reducing environmental impacts across African value chains.</a:t>
            </a:r>
            <a:endParaRPr lang="en-US" sz="872" dirty="0"/>
          </a:p>
        </p:txBody>
      </p:sp>
      <p:sp>
        <p:nvSpPr>
          <p:cNvPr id="28" name="Text 26"/>
          <p:cNvSpPr/>
          <p:nvPr/>
        </p:nvSpPr>
        <p:spPr>
          <a:xfrm>
            <a:off x="828675" y="3920579"/>
            <a:ext cx="5655952" cy="128588"/>
          </a:xfrm>
          <a:prstGeom prst="rect">
            <a:avLst/>
          </a:prstGeom>
          <a:noFill/>
          <a:ln/>
        </p:spPr>
        <p:txBody>
          <a:bodyPr wrap="square" lIns="0" tIns="0" rIns="0" bIns="0" rtlCol="0" anchor="t"/>
          <a:lstStyle/>
          <a:p>
            <a:pPr algn="l" indent="0" marL="0">
              <a:lnSpc>
                <a:spcPts val="1013"/>
              </a:lnSpc>
              <a:buNone/>
            </a:pPr>
            <a:r>
              <a:rPr lang="en-US" sz="800" dirty="0">
                <a:solidFill>
                  <a:srgbClr val="9FB3CE"/>
                </a:solidFill>
                <a:latin typeface="Carlito" pitchFamily="34" charset="0"/>
                <a:ea typeface="Carlito" pitchFamily="34" charset="-122"/>
                <a:cs typeface="Carlito" pitchFamily="34" charset="-120"/>
              </a:rPr>
              <a:t>Infographic — Five Circular Business Models at a Glance</a:t>
            </a:r>
            <a:endParaRPr lang="en-US" sz="800" dirty="0"/>
          </a:p>
        </p:txBody>
      </p:sp>
    </p:spTree>
  </p:cSld>
  <p:clrMapOvr>
    <a:masterClrMapping/>
  </p:clrMapOvr>
  <p:transition spd="med" advTm="12000">
    <p:fade/>
  </p:transition>
</p:sld>
</file>

<file path=ppt/slides/slide16.xml><?xml version="1.0" encoding="utf-8"?>
<p:sld xmlns:a="http://schemas.openxmlformats.org/drawingml/2006/main" xmlns:r="http://schemas.openxmlformats.org/officeDocument/2006/relationships" xmlns:p="http://schemas.openxmlformats.org/presentationml/2006/main">
  <p:cSld name="Slide 16">
    <p:bg>
      <p:bgPr>
        <a:solidFill>
          <a:srgbClr val="0A192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6643688" y="-642937"/>
            <a:ext cx="3000375" cy="3000375"/>
          </a:xfrm>
          <a:prstGeom prst="rect">
            <a:avLst/>
          </a:prstGeom>
        </p:spPr>
      </p:pic>
      <p:sp>
        <p:nvSpPr>
          <p:cNvPr id="3" name="Text 0"/>
          <p:cNvSpPr/>
          <p:nvPr/>
        </p:nvSpPr>
        <p:spPr>
          <a:xfrm>
            <a:off x="6643688" y="-642937"/>
            <a:ext cx="3000375" cy="3000375"/>
          </a:xfrm>
          <a:prstGeom prst="roundRect">
            <a:avLst>
              <a:gd name="adj" fmla="val 66667"/>
            </a:avLst>
          </a:prstGeom>
          <a:solidFill>
            <a:srgbClr val="FFFFFF">
              <a:alpha val="0"/>
            </a:srgbClr>
          </a:solidFill>
          <a:ln/>
        </p:spPr>
        <p:txBody>
          <a:bodyPr wrap="square" rtlCol="0" anchor="ctr"/>
          <a:lstStyle/>
          <a:p>
            <a:pPr indent="0" marL="0">
              <a:buNone/>
            </a:pPr>
            <a:endParaRPr lang="en-US" dirty="0"/>
          </a:p>
        </p:txBody>
      </p:sp>
      <p:sp>
        <p:nvSpPr>
          <p:cNvPr id="4" name="Text 1"/>
          <p:cNvSpPr/>
          <p:nvPr/>
        </p:nvSpPr>
        <p:spPr>
          <a:xfrm>
            <a:off x="571500" y="700088"/>
            <a:ext cx="2537299" cy="125403"/>
          </a:xfrm>
          <a:prstGeom prst="rect">
            <a:avLst/>
          </a:prstGeom>
          <a:noFill/>
          <a:ln/>
        </p:spPr>
        <p:txBody>
          <a:bodyPr wrap="none" lIns="0" tIns="0" rIns="0" bIns="0" rtlCol="0" anchor="t"/>
          <a:lstStyle/>
          <a:p>
            <a:pPr algn="l" indent="0" marL="0">
              <a:lnSpc>
                <a:spcPts val="1181"/>
              </a:lnSpc>
              <a:buNone/>
            </a:pPr>
            <a:r>
              <a:rPr lang="en-US" sz="800" spc="225" kern="0" dirty="0">
                <a:solidFill>
                  <a:srgbClr val="D4A017"/>
                </a:solidFill>
                <a:latin typeface="Liberation Sans Narrow" pitchFamily="34" charset="0"/>
                <a:ea typeface="Liberation Sans Narrow" pitchFamily="34" charset="-122"/>
                <a:cs typeface="Liberation Sans Narrow" pitchFamily="34" charset="-120"/>
              </a:rPr>
              <a:t>MODULE 04 · 6 LESSONS</a:t>
            </a:r>
            <a:endParaRPr lang="en-US" sz="800" dirty="0"/>
          </a:p>
        </p:txBody>
      </p:sp>
      <p:sp>
        <p:nvSpPr>
          <p:cNvPr id="5" name="Text 2"/>
          <p:cNvSpPr/>
          <p:nvPr/>
        </p:nvSpPr>
        <p:spPr>
          <a:xfrm>
            <a:off x="571500" y="1143000"/>
            <a:ext cx="7560945" cy="390343"/>
          </a:xfrm>
          <a:prstGeom prst="rect">
            <a:avLst/>
          </a:prstGeom>
          <a:noFill/>
          <a:ln/>
        </p:spPr>
        <p:txBody>
          <a:bodyPr wrap="square" lIns="0" tIns="0" rIns="0" bIns="0" rtlCol="0" anchor="t"/>
          <a:lstStyle/>
          <a:p>
            <a:pPr algn="l" indent="0" marL="0">
              <a:lnSpc>
                <a:spcPts val="2846"/>
              </a:lnSpc>
              <a:buNone/>
            </a:pPr>
            <a:r>
              <a:rPr lang="en-US" sz="2475" b="1" dirty="0">
                <a:solidFill>
                  <a:srgbClr val="F2F5F9"/>
                </a:solidFill>
                <a:latin typeface="Tinos" pitchFamily="34" charset="0"/>
                <a:ea typeface="Tinos" pitchFamily="34" charset="-122"/>
                <a:cs typeface="Tinos" pitchFamily="34" charset="-120"/>
              </a:rPr>
              <a:t>Circular Design Strategies</a:t>
            </a:r>
            <a:endParaRPr lang="en-US" sz="2475" dirty="0"/>
          </a:p>
        </p:txBody>
      </p:sp>
      <p:sp>
        <p:nvSpPr>
          <p:cNvPr id="6" name="Text 3"/>
          <p:cNvSpPr/>
          <p:nvPr/>
        </p:nvSpPr>
        <p:spPr>
          <a:xfrm>
            <a:off x="571500" y="2286000"/>
            <a:ext cx="6143625" cy="209758"/>
          </a:xfrm>
          <a:prstGeom prst="rect">
            <a:avLst/>
          </a:prstGeom>
          <a:noFill/>
          <a:ln/>
        </p:spPr>
        <p:txBody>
          <a:bodyPr wrap="square" lIns="0" tIns="0" rIns="0" bIns="0" rtlCol="0" anchor="t"/>
          <a:lstStyle/>
          <a:p>
            <a:pPr algn="l" indent="0" marL="0">
              <a:lnSpc>
                <a:spcPts val="1530"/>
              </a:lnSpc>
              <a:buNone/>
            </a:pPr>
            <a:r>
              <a:rPr lang="en-US" sz="956" dirty="0">
                <a:solidFill>
                  <a:srgbClr val="9FB3CE"/>
                </a:solidFill>
                <a:latin typeface="Carlito" pitchFamily="34" charset="0"/>
                <a:ea typeface="Carlito" pitchFamily="34" charset="-122"/>
                <a:cs typeface="Carlito" pitchFamily="34" charset="-120"/>
              </a:rPr>
              <a:t>Design determines up to 80% of a product's environmental impact.</a:t>
            </a:r>
            <a:endParaRPr lang="en-US" sz="956" dirty="0"/>
          </a:p>
        </p:txBody>
      </p:sp>
      <p:sp>
        <p:nvSpPr>
          <p:cNvPr id="7" name="Text 4"/>
          <p:cNvSpPr/>
          <p:nvPr/>
        </p:nvSpPr>
        <p:spPr>
          <a:xfrm>
            <a:off x="571500" y="4643438"/>
            <a:ext cx="371475" cy="42863"/>
          </a:xfrm>
          <a:prstGeom prst="roundRect">
            <a:avLst>
              <a:gd name="adj" fmla="val 66666"/>
            </a:avLst>
          </a:prstGeom>
          <a:solidFill>
            <a:srgbClr val="D4A017"/>
          </a:solidFill>
          <a:ln/>
        </p:spPr>
        <p:txBody>
          <a:bodyPr wrap="square" rtlCol="0" anchor="ctr"/>
          <a:lstStyle/>
          <a:p>
            <a:pPr indent="0" marL="0">
              <a:buNone/>
            </a:pPr>
            <a:endParaRPr lang="en-US" dirty="0"/>
          </a:p>
        </p:txBody>
      </p:sp>
      <p:sp>
        <p:nvSpPr>
          <p:cNvPr id="8" name="Text 5"/>
          <p:cNvSpPr/>
          <p:nvPr/>
        </p:nvSpPr>
        <p:spPr>
          <a:xfrm>
            <a:off x="1042988" y="4643438"/>
            <a:ext cx="371475" cy="42863"/>
          </a:xfrm>
          <a:prstGeom prst="roundRect">
            <a:avLst>
              <a:gd name="adj" fmla="val 66666"/>
            </a:avLst>
          </a:prstGeom>
          <a:solidFill>
            <a:srgbClr val="9FB3CE">
              <a:alpha val="25000"/>
            </a:srgbClr>
          </a:solidFill>
          <a:ln/>
        </p:spPr>
        <p:txBody>
          <a:bodyPr wrap="square" rtlCol="0" anchor="ctr"/>
          <a:lstStyle/>
          <a:p>
            <a:pPr indent="0" marL="0">
              <a:buNone/>
            </a:pPr>
            <a:endParaRPr lang="en-US" dirty="0"/>
          </a:p>
        </p:txBody>
      </p:sp>
    </p:spTree>
  </p:cSld>
  <p:clrMapOvr>
    <a:masterClrMapping/>
  </p:clrMapOvr>
  <p:transition spd="med" advTm="14000">
    <p:fade/>
  </p:transition>
</p:sld>
</file>

<file path=ppt/slides/slide17.xml><?xml version="1.0" encoding="utf-8"?>
<p:sld xmlns:a="http://schemas.openxmlformats.org/drawingml/2006/main" xmlns:r="http://schemas.openxmlformats.org/officeDocument/2006/relationships" xmlns:p="http://schemas.openxmlformats.org/presentationml/2006/main">
  <p:cSld name="Slide 17">
    <p:bg>
      <p:bgPr>
        <a:solidFill>
          <a:srgbClr val="F7F9FC"/>
        </a:solidFill>
      </p:bgPr>
    </p:bg>
    <p:spTree>
      <p:nvGrpSpPr>
        <p:cNvPr id="1" name=""/>
        <p:cNvGrpSpPr/>
        <p:nvPr/>
      </p:nvGrpSpPr>
      <p:grpSpPr>
        <a:xfrm>
          <a:off x="0" y="0"/>
          <a:ext cx="0" cy="0"/>
          <a:chOff x="0" y="0"/>
          <a:chExt cx="0" cy="0"/>
        </a:xfrm>
      </p:grpSpPr>
      <p:sp>
        <p:nvSpPr>
          <p:cNvPr id="2" name="Text 0"/>
          <p:cNvSpPr/>
          <p:nvPr/>
        </p:nvSpPr>
        <p:spPr>
          <a:xfrm>
            <a:off x="571500" y="442913"/>
            <a:ext cx="1244352" cy="125403"/>
          </a:xfrm>
          <a:prstGeom prst="rect">
            <a:avLst/>
          </a:prstGeom>
          <a:noFill/>
          <a:ln/>
        </p:spPr>
        <p:txBody>
          <a:bodyPr wrap="none" lIns="0" tIns="0" rIns="0" bIns="0" rtlCol="0" anchor="t"/>
          <a:lstStyle/>
          <a:p>
            <a:pPr algn="l" indent="0" marL="0">
              <a:lnSpc>
                <a:spcPts val="1181"/>
              </a:lnSpc>
              <a:buNone/>
            </a:pPr>
            <a:r>
              <a:rPr lang="en-US" sz="800" spc="225" kern="0" dirty="0">
                <a:solidFill>
                  <a:srgbClr val="3AA0C2"/>
                </a:solidFill>
                <a:latin typeface="Liberation Sans Narrow" pitchFamily="34" charset="0"/>
                <a:ea typeface="Liberation Sans Narrow" pitchFamily="34" charset="-122"/>
                <a:cs typeface="Liberation Sans Narrow" pitchFamily="34" charset="-120"/>
              </a:rPr>
              <a:t>MODULE 04</a:t>
            </a:r>
            <a:endParaRPr lang="en-US" sz="800" dirty="0"/>
          </a:p>
        </p:txBody>
      </p:sp>
      <p:sp>
        <p:nvSpPr>
          <p:cNvPr id="3" name="Text 1"/>
          <p:cNvSpPr/>
          <p:nvPr/>
        </p:nvSpPr>
        <p:spPr>
          <a:xfrm>
            <a:off x="571500" y="742950"/>
            <a:ext cx="2314274" cy="370332"/>
          </a:xfrm>
          <a:prstGeom prst="rect">
            <a:avLst/>
          </a:prstGeom>
          <a:noFill/>
          <a:ln/>
        </p:spPr>
        <p:txBody>
          <a:bodyPr wrap="none" lIns="0" tIns="0" rIns="0" bIns="0" rtlCol="0" anchor="t"/>
          <a:lstStyle/>
          <a:p>
            <a:pPr algn="l" indent="0" marL="0">
              <a:lnSpc>
                <a:spcPts val="2700"/>
              </a:lnSpc>
              <a:buNone/>
            </a:pPr>
            <a:r>
              <a:rPr lang="en-US" sz="1800" b="1" dirty="0">
                <a:solidFill>
                  <a:srgbClr val="152238"/>
                </a:solidFill>
                <a:latin typeface="Tinos" pitchFamily="34" charset="0"/>
                <a:ea typeface="Tinos" pitchFamily="34" charset="-122"/>
                <a:cs typeface="Tinos" pitchFamily="34" charset="-120"/>
              </a:rPr>
              <a:t>Lessons in this module</a:t>
            </a:r>
            <a:endParaRPr lang="en-US" sz="1800" dirty="0"/>
          </a:p>
        </p:txBody>
      </p:sp>
      <p:sp>
        <p:nvSpPr>
          <p:cNvPr id="4" name="Text 2"/>
          <p:cNvSpPr/>
          <p:nvPr/>
        </p:nvSpPr>
        <p:spPr>
          <a:xfrm>
            <a:off x="575072" y="1232297"/>
            <a:ext cx="3979069" cy="350044"/>
          </a:xfrm>
          <a:prstGeom prst="roundRect">
            <a:avLst>
              <a:gd name="adj" fmla="val 32653"/>
            </a:avLst>
          </a:prstGeom>
          <a:solidFill>
            <a:srgbClr val="FFFFFF"/>
          </a:solidFill>
          <a:ln w="7144">
            <a:solidFill>
              <a:srgbClr val="E2E8F2"/>
            </a:solidFill>
            <a:prstDash val="solid"/>
          </a:ln>
        </p:spPr>
        <p:txBody>
          <a:bodyPr wrap="square" rtlCol="0" anchor="ctr"/>
          <a:lstStyle/>
          <a:p>
            <a:pPr indent="0" marL="0">
              <a:buNone/>
            </a:pPr>
            <a:endParaRPr lang="en-US" dirty="0"/>
          </a:p>
        </p:txBody>
      </p:sp>
      <p:sp>
        <p:nvSpPr>
          <p:cNvPr id="5" name="Text 3"/>
          <p:cNvSpPr/>
          <p:nvPr/>
        </p:nvSpPr>
        <p:spPr>
          <a:xfrm>
            <a:off x="692944" y="1328738"/>
            <a:ext cx="157163" cy="157163"/>
          </a:xfrm>
          <a:prstGeom prst="rect">
            <a:avLst/>
          </a:prstGeom>
          <a:noFill/>
          <a:ln/>
        </p:spPr>
        <p:txBody>
          <a:bodyPr wrap="none" lIns="0" tIns="0" rIns="0" bIns="0" rtlCol="0" anchor="ctr"/>
          <a:lstStyle/>
          <a:p>
            <a:pPr algn="ctr" indent="0" marL="0">
              <a:buNone/>
            </a:pPr>
            <a:r>
              <a:rPr lang="en-US" sz="1547" dirty="0">
                <a:solidFill>
                  <a:srgbClr val="3AA0C2"/>
                </a:solidFill>
                <a:latin typeface="Segoe UI Symbol" pitchFamily="34" charset="0"/>
                <a:ea typeface="Segoe UI Symbol" pitchFamily="34" charset="-122"/>
                <a:cs typeface="Segoe UI Symbol" pitchFamily="34" charset="-120"/>
              </a:rPr>
              <a:t>▶</a:t>
            </a:r>
            <a:endParaRPr lang="en-US" sz="1547" dirty="0"/>
          </a:p>
        </p:txBody>
      </p:sp>
      <p:sp>
        <p:nvSpPr>
          <p:cNvPr id="6" name="Text 4"/>
          <p:cNvSpPr/>
          <p:nvPr/>
        </p:nvSpPr>
        <p:spPr>
          <a:xfrm>
            <a:off x="935831" y="1337332"/>
            <a:ext cx="3409899" cy="148568"/>
          </a:xfrm>
          <a:prstGeom prst="rect">
            <a:avLst/>
          </a:prstGeom>
          <a:noFill/>
          <a:ln/>
        </p:spPr>
        <p:txBody>
          <a:bodyPr wrap="square" lIns="0" tIns="0" rIns="0" bIns="0" rtlCol="0" anchor="t"/>
          <a:lstStyle/>
          <a:p>
            <a:pPr algn="l" indent="0" marL="0">
              <a:lnSpc>
                <a:spcPts val="1103"/>
              </a:lnSpc>
              <a:buNone/>
            </a:pPr>
            <a:r>
              <a:rPr lang="en-US" sz="800" dirty="0">
                <a:solidFill>
                  <a:srgbClr val="33425C"/>
                </a:solidFill>
                <a:latin typeface="Liberation Sans Narrow" pitchFamily="34" charset="0"/>
                <a:ea typeface="Liberation Sans Narrow" pitchFamily="34" charset="-122"/>
                <a:cs typeface="Liberation Sans Narrow" pitchFamily="34" charset="-120"/>
              </a:rPr>
              <a:t>Why Design Matters: the 80% rule</a:t>
            </a:r>
            <a:endParaRPr lang="en-US" sz="800" dirty="0"/>
          </a:p>
        </p:txBody>
      </p:sp>
      <p:sp>
        <p:nvSpPr>
          <p:cNvPr id="7" name="Text 5"/>
          <p:cNvSpPr/>
          <p:nvPr/>
        </p:nvSpPr>
        <p:spPr>
          <a:xfrm>
            <a:off x="4136788" y="1343025"/>
            <a:ext cx="341563" cy="142875"/>
          </a:xfrm>
          <a:prstGeom prst="rect">
            <a:avLst/>
          </a:prstGeom>
          <a:noFill/>
          <a:ln/>
        </p:spPr>
        <p:txBody>
          <a:bodyPr wrap="none" lIns="0" tIns="0" rIns="0" bIns="0" rtlCol="0" anchor="t"/>
          <a:lstStyle/>
          <a:p>
            <a:pPr algn="l" indent="0" marL="0">
              <a:lnSpc>
                <a:spcPts val="1013"/>
              </a:lnSpc>
              <a:buNone/>
            </a:pPr>
            <a:r>
              <a:rPr lang="en-US" sz="675" dirty="0">
                <a:solidFill>
                  <a:srgbClr val="5B6B85"/>
                </a:solidFill>
                <a:latin typeface="Liberation Sans Narrow" pitchFamily="34" charset="0"/>
                <a:ea typeface="Liberation Sans Narrow" pitchFamily="34" charset="-122"/>
                <a:cs typeface="Liberation Sans Narrow" pitchFamily="34" charset="-120"/>
              </a:rPr>
              <a:t>10 min</a:t>
            </a:r>
            <a:endParaRPr lang="en-US" sz="675" dirty="0"/>
          </a:p>
        </p:txBody>
      </p:sp>
      <p:sp>
        <p:nvSpPr>
          <p:cNvPr id="8" name="Text 6"/>
          <p:cNvSpPr/>
          <p:nvPr/>
        </p:nvSpPr>
        <p:spPr>
          <a:xfrm>
            <a:off x="4647009" y="1232297"/>
            <a:ext cx="3979069" cy="350044"/>
          </a:xfrm>
          <a:prstGeom prst="roundRect">
            <a:avLst>
              <a:gd name="adj" fmla="val 32653"/>
            </a:avLst>
          </a:prstGeom>
          <a:solidFill>
            <a:srgbClr val="FFFFFF"/>
          </a:solidFill>
          <a:ln w="7144">
            <a:solidFill>
              <a:srgbClr val="E2E8F2"/>
            </a:solidFill>
            <a:prstDash val="solid"/>
          </a:ln>
        </p:spPr>
        <p:txBody>
          <a:bodyPr wrap="square" rtlCol="0" anchor="ctr"/>
          <a:lstStyle/>
          <a:p>
            <a:pPr indent="0" marL="0">
              <a:buNone/>
            </a:pPr>
            <a:endParaRPr lang="en-US" dirty="0"/>
          </a:p>
        </p:txBody>
      </p:sp>
      <p:sp>
        <p:nvSpPr>
          <p:cNvPr id="9" name="Text 7"/>
          <p:cNvSpPr/>
          <p:nvPr/>
        </p:nvSpPr>
        <p:spPr>
          <a:xfrm>
            <a:off x="4764881" y="1328738"/>
            <a:ext cx="157163" cy="157163"/>
          </a:xfrm>
          <a:prstGeom prst="rect">
            <a:avLst/>
          </a:prstGeom>
          <a:noFill/>
          <a:ln/>
        </p:spPr>
        <p:txBody>
          <a:bodyPr wrap="none" lIns="0" tIns="0" rIns="0" bIns="0" rtlCol="0" anchor="ctr"/>
          <a:lstStyle/>
          <a:p>
            <a:pPr algn="ctr" indent="0" marL="0">
              <a:buNone/>
            </a:pPr>
            <a:r>
              <a:rPr lang="en-US" sz="1547" dirty="0">
                <a:solidFill>
                  <a:srgbClr val="3AA0C2"/>
                </a:solidFill>
                <a:latin typeface="Segoe UI Symbol" pitchFamily="34" charset="0"/>
                <a:ea typeface="Segoe UI Symbol" pitchFamily="34" charset="-122"/>
                <a:cs typeface="Segoe UI Symbol" pitchFamily="34" charset="-120"/>
              </a:rPr>
              <a:t>▤</a:t>
            </a:r>
            <a:endParaRPr lang="en-US" sz="1547" dirty="0"/>
          </a:p>
        </p:txBody>
      </p:sp>
      <p:sp>
        <p:nvSpPr>
          <p:cNvPr id="10" name="Text 8"/>
          <p:cNvSpPr/>
          <p:nvPr/>
        </p:nvSpPr>
        <p:spPr>
          <a:xfrm>
            <a:off x="5007769" y="1337332"/>
            <a:ext cx="3461495" cy="148568"/>
          </a:xfrm>
          <a:prstGeom prst="rect">
            <a:avLst/>
          </a:prstGeom>
          <a:noFill/>
          <a:ln/>
        </p:spPr>
        <p:txBody>
          <a:bodyPr wrap="square" lIns="0" tIns="0" rIns="0" bIns="0" rtlCol="0" anchor="t"/>
          <a:lstStyle/>
          <a:p>
            <a:pPr algn="l" indent="0" marL="0">
              <a:lnSpc>
                <a:spcPts val="1103"/>
              </a:lnSpc>
              <a:buNone/>
            </a:pPr>
            <a:r>
              <a:rPr lang="en-US" sz="800" dirty="0">
                <a:solidFill>
                  <a:srgbClr val="33425C"/>
                </a:solidFill>
                <a:latin typeface="Liberation Sans Narrow" pitchFamily="34" charset="0"/>
                <a:ea typeface="Liberation Sans Narrow" pitchFamily="34" charset="-122"/>
                <a:cs typeface="Liberation Sans Narrow" pitchFamily="34" charset="-120"/>
              </a:rPr>
              <a:t>The 9R Framework: Refuse to Recover</a:t>
            </a:r>
            <a:endParaRPr lang="en-US" sz="800" dirty="0"/>
          </a:p>
        </p:txBody>
      </p:sp>
      <p:sp>
        <p:nvSpPr>
          <p:cNvPr id="11" name="Text 9"/>
          <p:cNvSpPr/>
          <p:nvPr/>
        </p:nvSpPr>
        <p:spPr>
          <a:xfrm>
            <a:off x="8263971" y="1343025"/>
            <a:ext cx="278846" cy="142875"/>
          </a:xfrm>
          <a:prstGeom prst="rect">
            <a:avLst/>
          </a:prstGeom>
          <a:noFill/>
          <a:ln/>
        </p:spPr>
        <p:txBody>
          <a:bodyPr wrap="none" lIns="0" tIns="0" rIns="0" bIns="0" rtlCol="0" anchor="t"/>
          <a:lstStyle/>
          <a:p>
            <a:pPr algn="l" indent="0" marL="0">
              <a:lnSpc>
                <a:spcPts val="1013"/>
              </a:lnSpc>
              <a:buNone/>
            </a:pPr>
            <a:r>
              <a:rPr lang="en-US" sz="675" dirty="0">
                <a:solidFill>
                  <a:srgbClr val="5B6B85"/>
                </a:solidFill>
                <a:latin typeface="Liberation Sans Narrow" pitchFamily="34" charset="0"/>
                <a:ea typeface="Liberation Sans Narrow" pitchFamily="34" charset="-122"/>
                <a:cs typeface="Liberation Sans Narrow" pitchFamily="34" charset="-120"/>
              </a:rPr>
              <a:t>9 min</a:t>
            </a:r>
            <a:endParaRPr lang="en-US" sz="675" dirty="0"/>
          </a:p>
        </p:txBody>
      </p:sp>
      <p:sp>
        <p:nvSpPr>
          <p:cNvPr id="12" name="Text 10"/>
          <p:cNvSpPr/>
          <p:nvPr/>
        </p:nvSpPr>
        <p:spPr>
          <a:xfrm>
            <a:off x="575072" y="1675209"/>
            <a:ext cx="3979069" cy="350044"/>
          </a:xfrm>
          <a:prstGeom prst="roundRect">
            <a:avLst>
              <a:gd name="adj" fmla="val 32653"/>
            </a:avLst>
          </a:prstGeom>
          <a:solidFill>
            <a:srgbClr val="FFFFFF"/>
          </a:solidFill>
          <a:ln w="7144">
            <a:solidFill>
              <a:srgbClr val="E2E8F2"/>
            </a:solidFill>
            <a:prstDash val="solid"/>
          </a:ln>
        </p:spPr>
        <p:txBody>
          <a:bodyPr wrap="square" rtlCol="0" anchor="ctr"/>
          <a:lstStyle/>
          <a:p>
            <a:pPr indent="0" marL="0">
              <a:buNone/>
            </a:pPr>
            <a:endParaRPr lang="en-US" dirty="0"/>
          </a:p>
        </p:txBody>
      </p:sp>
      <p:sp>
        <p:nvSpPr>
          <p:cNvPr id="13" name="Text 11"/>
          <p:cNvSpPr/>
          <p:nvPr/>
        </p:nvSpPr>
        <p:spPr>
          <a:xfrm>
            <a:off x="692944" y="1771650"/>
            <a:ext cx="157163" cy="157163"/>
          </a:xfrm>
          <a:prstGeom prst="rect">
            <a:avLst/>
          </a:prstGeom>
          <a:noFill/>
          <a:ln/>
        </p:spPr>
        <p:txBody>
          <a:bodyPr wrap="none" lIns="0" tIns="0" rIns="0" bIns="0" rtlCol="0" anchor="ctr"/>
          <a:lstStyle/>
          <a:p>
            <a:pPr algn="ctr" indent="0" marL="0">
              <a:buNone/>
            </a:pPr>
            <a:r>
              <a:rPr lang="en-US" sz="1547" dirty="0">
                <a:solidFill>
                  <a:srgbClr val="3AA0C2"/>
                </a:solidFill>
                <a:latin typeface="Segoe UI Symbol" pitchFamily="34" charset="0"/>
                <a:ea typeface="Segoe UI Symbol" pitchFamily="34" charset="-122"/>
                <a:cs typeface="Segoe UI Symbol" pitchFamily="34" charset="-120"/>
              </a:rPr>
              <a:t>▤</a:t>
            </a:r>
            <a:endParaRPr lang="en-US" sz="1547" dirty="0"/>
          </a:p>
        </p:txBody>
      </p:sp>
      <p:sp>
        <p:nvSpPr>
          <p:cNvPr id="14" name="Text 12"/>
          <p:cNvSpPr/>
          <p:nvPr/>
        </p:nvSpPr>
        <p:spPr>
          <a:xfrm>
            <a:off x="935831" y="1780245"/>
            <a:ext cx="3461495" cy="148568"/>
          </a:xfrm>
          <a:prstGeom prst="rect">
            <a:avLst/>
          </a:prstGeom>
          <a:noFill/>
          <a:ln/>
        </p:spPr>
        <p:txBody>
          <a:bodyPr wrap="square" lIns="0" tIns="0" rIns="0" bIns="0" rtlCol="0" anchor="t"/>
          <a:lstStyle/>
          <a:p>
            <a:pPr algn="l" indent="0" marL="0">
              <a:lnSpc>
                <a:spcPts val="1103"/>
              </a:lnSpc>
              <a:buNone/>
            </a:pPr>
            <a:r>
              <a:rPr lang="en-US" sz="800" dirty="0">
                <a:solidFill>
                  <a:srgbClr val="33425C"/>
                </a:solidFill>
                <a:latin typeface="Carlito" pitchFamily="34" charset="0"/>
                <a:ea typeface="Carlito" pitchFamily="34" charset="-122"/>
                <a:cs typeface="Carlito" pitchFamily="34" charset="-120"/>
              </a:rPr>
              <a:t>Design for Durability and Repairability</a:t>
            </a:r>
            <a:endParaRPr lang="en-US" sz="800" dirty="0"/>
          </a:p>
        </p:txBody>
      </p:sp>
      <p:sp>
        <p:nvSpPr>
          <p:cNvPr id="15" name="Text 13"/>
          <p:cNvSpPr/>
          <p:nvPr/>
        </p:nvSpPr>
        <p:spPr>
          <a:xfrm>
            <a:off x="4192033" y="1785938"/>
            <a:ext cx="278846" cy="142875"/>
          </a:xfrm>
          <a:prstGeom prst="rect">
            <a:avLst/>
          </a:prstGeom>
          <a:noFill/>
          <a:ln/>
        </p:spPr>
        <p:txBody>
          <a:bodyPr wrap="none" lIns="0" tIns="0" rIns="0" bIns="0" rtlCol="0" anchor="t"/>
          <a:lstStyle/>
          <a:p>
            <a:pPr algn="l" indent="0" marL="0">
              <a:lnSpc>
                <a:spcPts val="1013"/>
              </a:lnSpc>
              <a:buNone/>
            </a:pPr>
            <a:r>
              <a:rPr lang="en-US" sz="675" dirty="0">
                <a:solidFill>
                  <a:srgbClr val="5B6B85"/>
                </a:solidFill>
                <a:latin typeface="Liberation Sans Narrow" pitchFamily="34" charset="0"/>
                <a:ea typeface="Liberation Sans Narrow" pitchFamily="34" charset="-122"/>
                <a:cs typeface="Liberation Sans Narrow" pitchFamily="34" charset="-120"/>
              </a:rPr>
              <a:t>9 min</a:t>
            </a:r>
            <a:endParaRPr lang="en-US" sz="675" dirty="0"/>
          </a:p>
        </p:txBody>
      </p:sp>
      <p:sp>
        <p:nvSpPr>
          <p:cNvPr id="16" name="Text 14"/>
          <p:cNvSpPr/>
          <p:nvPr/>
        </p:nvSpPr>
        <p:spPr>
          <a:xfrm>
            <a:off x="4647009" y="1675209"/>
            <a:ext cx="3979069" cy="350044"/>
          </a:xfrm>
          <a:prstGeom prst="roundRect">
            <a:avLst>
              <a:gd name="adj" fmla="val 32653"/>
            </a:avLst>
          </a:prstGeom>
          <a:solidFill>
            <a:srgbClr val="FFFFFF"/>
          </a:solidFill>
          <a:ln w="7144">
            <a:solidFill>
              <a:srgbClr val="E2E8F2"/>
            </a:solidFill>
            <a:prstDash val="solid"/>
          </a:ln>
        </p:spPr>
        <p:txBody>
          <a:bodyPr wrap="square" rtlCol="0" anchor="ctr"/>
          <a:lstStyle/>
          <a:p>
            <a:pPr indent="0" marL="0">
              <a:buNone/>
            </a:pPr>
            <a:endParaRPr lang="en-US" dirty="0"/>
          </a:p>
        </p:txBody>
      </p:sp>
      <p:sp>
        <p:nvSpPr>
          <p:cNvPr id="17" name="Text 15"/>
          <p:cNvSpPr/>
          <p:nvPr/>
        </p:nvSpPr>
        <p:spPr>
          <a:xfrm>
            <a:off x="4764881" y="1771650"/>
            <a:ext cx="157163" cy="157163"/>
          </a:xfrm>
          <a:prstGeom prst="rect">
            <a:avLst/>
          </a:prstGeom>
          <a:noFill/>
          <a:ln/>
        </p:spPr>
        <p:txBody>
          <a:bodyPr wrap="none" lIns="0" tIns="0" rIns="0" bIns="0" rtlCol="0" anchor="ctr"/>
          <a:lstStyle/>
          <a:p>
            <a:pPr algn="ctr" indent="0" marL="0">
              <a:buNone/>
            </a:pPr>
            <a:r>
              <a:rPr lang="en-US" sz="1547" dirty="0">
                <a:solidFill>
                  <a:srgbClr val="3AA0C2"/>
                </a:solidFill>
                <a:latin typeface="Segoe UI Symbol" pitchFamily="34" charset="0"/>
                <a:ea typeface="Segoe UI Symbol" pitchFamily="34" charset="-122"/>
                <a:cs typeface="Segoe UI Symbol" pitchFamily="34" charset="-120"/>
              </a:rPr>
              <a:t>▤</a:t>
            </a:r>
            <a:endParaRPr lang="en-US" sz="1547" dirty="0"/>
          </a:p>
        </p:txBody>
      </p:sp>
      <p:sp>
        <p:nvSpPr>
          <p:cNvPr id="18" name="Text 16"/>
          <p:cNvSpPr/>
          <p:nvPr/>
        </p:nvSpPr>
        <p:spPr>
          <a:xfrm>
            <a:off x="5007769" y="1780245"/>
            <a:ext cx="3416771" cy="148568"/>
          </a:xfrm>
          <a:prstGeom prst="rect">
            <a:avLst/>
          </a:prstGeom>
          <a:noFill/>
          <a:ln/>
        </p:spPr>
        <p:txBody>
          <a:bodyPr wrap="square" lIns="0" tIns="0" rIns="0" bIns="0" rtlCol="0" anchor="t"/>
          <a:lstStyle/>
          <a:p>
            <a:pPr algn="l" indent="0" marL="0">
              <a:lnSpc>
                <a:spcPts val="1103"/>
              </a:lnSpc>
              <a:buNone/>
            </a:pPr>
            <a:r>
              <a:rPr lang="en-US" sz="800" dirty="0">
                <a:solidFill>
                  <a:srgbClr val="33425C"/>
                </a:solidFill>
                <a:latin typeface="Carlito" pitchFamily="34" charset="0"/>
                <a:ea typeface="Carlito" pitchFamily="34" charset="-122"/>
                <a:cs typeface="Carlito" pitchFamily="34" charset="-120"/>
              </a:rPr>
              <a:t>Design for Disassembly and Recyclability</a:t>
            </a:r>
            <a:endParaRPr lang="en-US" sz="800" dirty="0"/>
          </a:p>
        </p:txBody>
      </p:sp>
      <p:sp>
        <p:nvSpPr>
          <p:cNvPr id="19" name="Text 17"/>
          <p:cNvSpPr/>
          <p:nvPr/>
        </p:nvSpPr>
        <p:spPr>
          <a:xfrm>
            <a:off x="8211907" y="1785938"/>
            <a:ext cx="341563" cy="142875"/>
          </a:xfrm>
          <a:prstGeom prst="rect">
            <a:avLst/>
          </a:prstGeom>
          <a:noFill/>
          <a:ln/>
        </p:spPr>
        <p:txBody>
          <a:bodyPr wrap="none" lIns="0" tIns="0" rIns="0" bIns="0" rtlCol="0" anchor="t"/>
          <a:lstStyle/>
          <a:p>
            <a:pPr algn="l" indent="0" marL="0">
              <a:lnSpc>
                <a:spcPts val="1013"/>
              </a:lnSpc>
              <a:buNone/>
            </a:pPr>
            <a:r>
              <a:rPr lang="en-US" sz="675" dirty="0">
                <a:solidFill>
                  <a:srgbClr val="5B6B85"/>
                </a:solidFill>
                <a:latin typeface="Liberation Sans Narrow" pitchFamily="34" charset="0"/>
                <a:ea typeface="Liberation Sans Narrow" pitchFamily="34" charset="-122"/>
                <a:cs typeface="Liberation Sans Narrow" pitchFamily="34" charset="-120"/>
              </a:rPr>
              <a:t>11 min</a:t>
            </a:r>
            <a:endParaRPr lang="en-US" sz="675" dirty="0"/>
          </a:p>
        </p:txBody>
      </p:sp>
      <p:sp>
        <p:nvSpPr>
          <p:cNvPr id="20" name="Text 18"/>
          <p:cNvSpPr/>
          <p:nvPr/>
        </p:nvSpPr>
        <p:spPr>
          <a:xfrm>
            <a:off x="575072" y="2118122"/>
            <a:ext cx="3979069" cy="350044"/>
          </a:xfrm>
          <a:prstGeom prst="roundRect">
            <a:avLst>
              <a:gd name="adj" fmla="val 32653"/>
            </a:avLst>
          </a:prstGeom>
          <a:solidFill>
            <a:srgbClr val="FFFFFF"/>
          </a:solidFill>
          <a:ln w="7144">
            <a:solidFill>
              <a:srgbClr val="E2E8F2"/>
            </a:solidFill>
            <a:prstDash val="solid"/>
          </a:ln>
        </p:spPr>
        <p:txBody>
          <a:bodyPr wrap="square" rtlCol="0" anchor="ctr"/>
          <a:lstStyle/>
          <a:p>
            <a:pPr indent="0" marL="0">
              <a:buNone/>
            </a:pPr>
            <a:endParaRPr lang="en-US" dirty="0"/>
          </a:p>
        </p:txBody>
      </p:sp>
      <p:sp>
        <p:nvSpPr>
          <p:cNvPr id="21" name="Text 19"/>
          <p:cNvSpPr/>
          <p:nvPr/>
        </p:nvSpPr>
        <p:spPr>
          <a:xfrm>
            <a:off x="692944" y="2214563"/>
            <a:ext cx="157163" cy="157163"/>
          </a:xfrm>
          <a:prstGeom prst="rect">
            <a:avLst/>
          </a:prstGeom>
          <a:noFill/>
          <a:ln/>
        </p:spPr>
        <p:txBody>
          <a:bodyPr wrap="none" lIns="0" tIns="0" rIns="0" bIns="0" rtlCol="0" anchor="ctr"/>
          <a:lstStyle/>
          <a:p>
            <a:pPr algn="ctr" indent="0" marL="0">
              <a:buNone/>
            </a:pPr>
            <a:r>
              <a:rPr lang="en-US" sz="1547" dirty="0">
                <a:solidFill>
                  <a:srgbClr val="3AA0C2"/>
                </a:solidFill>
                <a:latin typeface="Segoe UI Symbol" pitchFamily="34" charset="0"/>
                <a:ea typeface="Segoe UI Symbol" pitchFamily="34" charset="-122"/>
                <a:cs typeface="Segoe UI Symbol" pitchFamily="34" charset="-120"/>
              </a:rPr>
              <a:t>▤</a:t>
            </a:r>
            <a:endParaRPr lang="en-US" sz="1547" dirty="0"/>
          </a:p>
        </p:txBody>
      </p:sp>
      <p:sp>
        <p:nvSpPr>
          <p:cNvPr id="22" name="Text 20"/>
          <p:cNvSpPr/>
          <p:nvPr/>
        </p:nvSpPr>
        <p:spPr>
          <a:xfrm>
            <a:off x="935831" y="2223157"/>
            <a:ext cx="3500438" cy="148568"/>
          </a:xfrm>
          <a:prstGeom prst="rect">
            <a:avLst/>
          </a:prstGeom>
          <a:noFill/>
          <a:ln/>
        </p:spPr>
        <p:txBody>
          <a:bodyPr wrap="none" lIns="0" tIns="0" rIns="0" bIns="0" rtlCol="0" anchor="t"/>
          <a:lstStyle/>
          <a:p>
            <a:pPr algn="l" indent="0" marL="0">
              <a:lnSpc>
                <a:spcPts val="1103"/>
              </a:lnSpc>
              <a:buNone/>
            </a:pPr>
            <a:r>
              <a:rPr lang="en-US" sz="800" dirty="0">
                <a:solidFill>
                  <a:srgbClr val="33425C"/>
                </a:solidFill>
                <a:latin typeface="Liberation Sans Narrow" pitchFamily="34" charset="0"/>
                <a:ea typeface="Liberation Sans Narrow" pitchFamily="34" charset="-122"/>
                <a:cs typeface="Liberation Sans Narrow" pitchFamily="34" charset="-120"/>
              </a:rPr>
              <a:t>Case Study: 1</a:t>
            </a:r>
            <a:endParaRPr lang="en-US" sz="800" dirty="0"/>
          </a:p>
        </p:txBody>
      </p:sp>
      <p:sp>
        <p:nvSpPr>
          <p:cNvPr id="23" name="Text 21"/>
          <p:cNvSpPr/>
          <p:nvPr/>
        </p:nvSpPr>
        <p:spPr>
          <a:xfrm>
            <a:off x="4136788" y="2228850"/>
            <a:ext cx="341563" cy="142875"/>
          </a:xfrm>
          <a:prstGeom prst="rect">
            <a:avLst/>
          </a:prstGeom>
          <a:noFill/>
          <a:ln/>
        </p:spPr>
        <p:txBody>
          <a:bodyPr wrap="none" lIns="0" tIns="0" rIns="0" bIns="0" rtlCol="0" anchor="t"/>
          <a:lstStyle/>
          <a:p>
            <a:pPr algn="l" indent="0" marL="0">
              <a:lnSpc>
                <a:spcPts val="1013"/>
              </a:lnSpc>
              <a:buNone/>
            </a:pPr>
            <a:r>
              <a:rPr lang="en-US" sz="675" dirty="0">
                <a:solidFill>
                  <a:srgbClr val="5B6B85"/>
                </a:solidFill>
                <a:latin typeface="Liberation Sans Narrow" pitchFamily="34" charset="0"/>
                <a:ea typeface="Liberation Sans Narrow" pitchFamily="34" charset="-122"/>
                <a:cs typeface="Liberation Sans Narrow" pitchFamily="34" charset="-120"/>
              </a:rPr>
              <a:t>10 min</a:t>
            </a:r>
            <a:endParaRPr lang="en-US" sz="675" dirty="0"/>
          </a:p>
        </p:txBody>
      </p:sp>
      <p:sp>
        <p:nvSpPr>
          <p:cNvPr id="24" name="Text 22"/>
          <p:cNvSpPr/>
          <p:nvPr/>
        </p:nvSpPr>
        <p:spPr>
          <a:xfrm>
            <a:off x="4647009" y="2118122"/>
            <a:ext cx="3979069" cy="350044"/>
          </a:xfrm>
          <a:prstGeom prst="roundRect">
            <a:avLst>
              <a:gd name="adj" fmla="val 32653"/>
            </a:avLst>
          </a:prstGeom>
          <a:solidFill>
            <a:srgbClr val="FFFFFF"/>
          </a:solidFill>
          <a:ln w="7144">
            <a:solidFill>
              <a:srgbClr val="E2E8F2"/>
            </a:solidFill>
            <a:prstDash val="solid"/>
          </a:ln>
        </p:spPr>
        <p:txBody>
          <a:bodyPr wrap="square" rtlCol="0" anchor="ctr"/>
          <a:lstStyle/>
          <a:p>
            <a:pPr indent="0" marL="0">
              <a:buNone/>
            </a:pPr>
            <a:endParaRPr lang="en-US" dirty="0"/>
          </a:p>
        </p:txBody>
      </p:sp>
      <p:sp>
        <p:nvSpPr>
          <p:cNvPr id="25" name="Text 23"/>
          <p:cNvSpPr/>
          <p:nvPr/>
        </p:nvSpPr>
        <p:spPr>
          <a:xfrm>
            <a:off x="4764881" y="2214563"/>
            <a:ext cx="157163" cy="157163"/>
          </a:xfrm>
          <a:prstGeom prst="rect">
            <a:avLst/>
          </a:prstGeom>
          <a:noFill/>
          <a:ln/>
        </p:spPr>
        <p:txBody>
          <a:bodyPr wrap="none" lIns="0" tIns="0" rIns="0" bIns="0" rtlCol="0" anchor="ctr"/>
          <a:lstStyle/>
          <a:p>
            <a:pPr algn="ctr" indent="0" marL="0">
              <a:buNone/>
            </a:pPr>
            <a:r>
              <a:rPr lang="en-US" sz="1547" dirty="0">
                <a:solidFill>
                  <a:srgbClr val="3AA0C2"/>
                </a:solidFill>
                <a:latin typeface="Segoe UI Symbol" pitchFamily="34" charset="0"/>
                <a:ea typeface="Segoe UI Symbol" pitchFamily="34" charset="-122"/>
                <a:cs typeface="Segoe UI Symbol" pitchFamily="34" charset="-120"/>
              </a:rPr>
              <a:t>▤</a:t>
            </a:r>
            <a:endParaRPr lang="en-US" sz="1547" dirty="0"/>
          </a:p>
        </p:txBody>
      </p:sp>
      <p:sp>
        <p:nvSpPr>
          <p:cNvPr id="26" name="Text 24"/>
          <p:cNvSpPr/>
          <p:nvPr/>
        </p:nvSpPr>
        <p:spPr>
          <a:xfrm>
            <a:off x="5007769" y="2223157"/>
            <a:ext cx="3365342" cy="148568"/>
          </a:xfrm>
          <a:prstGeom prst="rect">
            <a:avLst/>
          </a:prstGeom>
          <a:noFill/>
          <a:ln/>
        </p:spPr>
        <p:txBody>
          <a:bodyPr wrap="none" lIns="0" tIns="0" rIns="0" bIns="0" rtlCol="0" anchor="t"/>
          <a:lstStyle/>
          <a:p>
            <a:pPr algn="l" indent="0" marL="0">
              <a:lnSpc>
                <a:spcPts val="1103"/>
              </a:lnSpc>
              <a:buNone/>
            </a:pPr>
            <a:r>
              <a:rPr lang="en-US" sz="800" dirty="0">
                <a:solidFill>
                  <a:srgbClr val="33425C"/>
                </a:solidFill>
                <a:latin typeface="Carlito" pitchFamily="34" charset="0"/>
                <a:ea typeface="Carlito" pitchFamily="34" charset="-122"/>
                <a:cs typeface="Carlito" pitchFamily="34" charset="-120"/>
              </a:rPr>
              <a:t>Hands-On Activity</a:t>
            </a:r>
            <a:endParaRPr lang="en-US" sz="800" dirty="0"/>
          </a:p>
        </p:txBody>
      </p:sp>
      <p:sp>
        <p:nvSpPr>
          <p:cNvPr id="27" name="Text 25"/>
          <p:cNvSpPr/>
          <p:nvPr/>
        </p:nvSpPr>
        <p:spPr>
          <a:xfrm>
            <a:off x="8263971" y="2228850"/>
            <a:ext cx="278846" cy="142875"/>
          </a:xfrm>
          <a:prstGeom prst="rect">
            <a:avLst/>
          </a:prstGeom>
          <a:noFill/>
          <a:ln/>
        </p:spPr>
        <p:txBody>
          <a:bodyPr wrap="none" lIns="0" tIns="0" rIns="0" bIns="0" rtlCol="0" anchor="t"/>
          <a:lstStyle/>
          <a:p>
            <a:pPr algn="l" indent="0" marL="0">
              <a:lnSpc>
                <a:spcPts val="1013"/>
              </a:lnSpc>
              <a:buNone/>
            </a:pPr>
            <a:r>
              <a:rPr lang="en-US" sz="675" dirty="0">
                <a:solidFill>
                  <a:srgbClr val="5B6B85"/>
                </a:solidFill>
                <a:latin typeface="Liberation Sans Narrow" pitchFamily="34" charset="0"/>
                <a:ea typeface="Liberation Sans Narrow" pitchFamily="34" charset="-122"/>
                <a:cs typeface="Liberation Sans Narrow" pitchFamily="34" charset="-120"/>
              </a:rPr>
              <a:t>7 min</a:t>
            </a:r>
            <a:endParaRPr lang="en-US" sz="675" dirty="0"/>
          </a:p>
        </p:txBody>
      </p:sp>
    </p:spTree>
  </p:cSld>
  <p:clrMapOvr>
    <a:masterClrMapping/>
  </p:clrMapOvr>
  <p:transition spd="med" advTm="12000">
    <p:fade/>
  </p:transition>
</p:sld>
</file>

<file path=ppt/slides/slide18.xml><?xml version="1.0" encoding="utf-8"?>
<p:sld xmlns:a="http://schemas.openxmlformats.org/drawingml/2006/main" xmlns:r="http://schemas.openxmlformats.org/officeDocument/2006/relationships" xmlns:p="http://schemas.openxmlformats.org/presentationml/2006/main">
  <p:cSld name="Slide 18">
    <p:bg>
      <p:bgPr>
        <a:solidFill>
          <a:srgbClr val="0A192F"/>
        </a:solidFill>
      </p:bgPr>
    </p:bg>
    <p:spTree>
      <p:nvGrpSpPr>
        <p:cNvPr id="1" name=""/>
        <p:cNvGrpSpPr/>
        <p:nvPr/>
      </p:nvGrpSpPr>
      <p:grpSpPr>
        <a:xfrm>
          <a:off x="0" y="0"/>
          <a:ext cx="0" cy="0"/>
          <a:chOff x="0" y="0"/>
          <a:chExt cx="0" cy="0"/>
        </a:xfrm>
      </p:grpSpPr>
      <p:sp>
        <p:nvSpPr>
          <p:cNvPr id="2" name="Text 0"/>
          <p:cNvSpPr/>
          <p:nvPr/>
        </p:nvSpPr>
        <p:spPr>
          <a:xfrm>
            <a:off x="0" y="0"/>
            <a:ext cx="100013" cy="5143500"/>
          </a:xfrm>
          <a:prstGeom prst="rect">
            <a:avLst/>
          </a:prstGeom>
          <a:solidFill>
            <a:srgbClr val="3AA0C2"/>
          </a:solidFill>
          <a:ln/>
        </p:spPr>
        <p:txBody>
          <a:bodyPr wrap="square" rtlCol="0" anchor="ctr"/>
          <a:lstStyle/>
          <a:p>
            <a:pPr indent="0" marL="0">
              <a:buNone/>
            </a:pPr>
            <a:endParaRPr lang="en-US" dirty="0"/>
          </a:p>
        </p:txBody>
      </p:sp>
      <p:sp>
        <p:nvSpPr>
          <p:cNvPr id="3" name="Text 1"/>
          <p:cNvSpPr/>
          <p:nvPr/>
        </p:nvSpPr>
        <p:spPr>
          <a:xfrm>
            <a:off x="571500" y="442913"/>
            <a:ext cx="2935894" cy="125403"/>
          </a:xfrm>
          <a:prstGeom prst="rect">
            <a:avLst/>
          </a:prstGeom>
          <a:noFill/>
          <a:ln/>
        </p:spPr>
        <p:txBody>
          <a:bodyPr wrap="none" lIns="0" tIns="0" rIns="0" bIns="0" rtlCol="0" anchor="t"/>
          <a:lstStyle/>
          <a:p>
            <a:pPr algn="l" indent="0" marL="0">
              <a:lnSpc>
                <a:spcPts val="1181"/>
              </a:lnSpc>
              <a:buNone/>
            </a:pPr>
            <a:r>
              <a:rPr lang="en-US" sz="800" spc="225" kern="0" dirty="0">
                <a:solidFill>
                  <a:srgbClr val="3AA0C2"/>
                </a:solidFill>
                <a:latin typeface="Liberation Sans Narrow" pitchFamily="34" charset="0"/>
                <a:ea typeface="Liberation Sans Narrow" pitchFamily="34" charset="-122"/>
                <a:cs typeface="Liberation Sans Narrow" pitchFamily="34" charset="-120"/>
              </a:rPr>
              <a:t>MODULE 04 · KEY TAKEAWAYS</a:t>
            </a:r>
            <a:endParaRPr lang="en-US" sz="800" dirty="0"/>
          </a:p>
        </p:txBody>
      </p:sp>
      <p:sp>
        <p:nvSpPr>
          <p:cNvPr id="4" name="Text 2"/>
          <p:cNvSpPr/>
          <p:nvPr/>
        </p:nvSpPr>
        <p:spPr>
          <a:xfrm>
            <a:off x="571500" y="742950"/>
            <a:ext cx="2077408" cy="393478"/>
          </a:xfrm>
          <a:prstGeom prst="rect">
            <a:avLst/>
          </a:prstGeom>
          <a:noFill/>
          <a:ln/>
        </p:spPr>
        <p:txBody>
          <a:bodyPr wrap="none" lIns="0" tIns="0" rIns="0" bIns="0" rtlCol="0" anchor="t"/>
          <a:lstStyle/>
          <a:p>
            <a:pPr algn="l" indent="0" marL="0">
              <a:lnSpc>
                <a:spcPts val="2869"/>
              </a:lnSpc>
              <a:buNone/>
            </a:pPr>
            <a:r>
              <a:rPr lang="en-US" sz="1913" b="1" dirty="0">
                <a:solidFill>
                  <a:srgbClr val="F2F5F9"/>
                </a:solidFill>
                <a:latin typeface="Tinos" pitchFamily="34" charset="0"/>
                <a:ea typeface="Tinos" pitchFamily="34" charset="-122"/>
                <a:cs typeface="Tinos" pitchFamily="34" charset="-120"/>
              </a:rPr>
              <a:t>What to remember</a:t>
            </a:r>
            <a:endParaRPr lang="en-US" sz="1913" dirty="0"/>
          </a:p>
        </p:txBody>
      </p:sp>
      <p:sp>
        <p:nvSpPr>
          <p:cNvPr id="5" name="Shape 3"/>
          <p:cNvSpPr/>
          <p:nvPr/>
        </p:nvSpPr>
        <p:spPr>
          <a:xfrm>
            <a:off x="571500" y="1757139"/>
            <a:ext cx="7715250" cy="0"/>
          </a:xfrm>
          <a:prstGeom prst="line">
            <a:avLst/>
          </a:prstGeom>
          <a:noFill/>
          <a:ln w="7144">
            <a:solidFill>
              <a:srgbClr val="9FB3CE"/>
            </a:solidFill>
            <a:prstDash val="solid"/>
          </a:ln>
        </p:spPr>
      </p:sp>
      <p:sp>
        <p:nvSpPr>
          <p:cNvPr id="6" name="Text 4"/>
          <p:cNvSpPr/>
          <p:nvPr/>
        </p:nvSpPr>
        <p:spPr>
          <a:xfrm>
            <a:off x="571500" y="1371600"/>
            <a:ext cx="157163" cy="157163"/>
          </a:xfrm>
          <a:prstGeom prst="rect">
            <a:avLst/>
          </a:prstGeom>
          <a:noFill/>
          <a:ln/>
        </p:spPr>
        <p:txBody>
          <a:bodyPr wrap="none" lIns="0" tIns="0" rIns="0" bIns="0" rtlCol="0" anchor="ctr"/>
          <a:lstStyle/>
          <a:p>
            <a:pPr algn="ctr" indent="0" marL="0">
              <a:buNone/>
            </a:pPr>
            <a:r>
              <a:rPr lang="en-US" sz="1547" dirty="0">
                <a:solidFill>
                  <a:srgbClr val="D4A017"/>
                </a:solidFill>
                <a:latin typeface="Segoe UI Symbol" pitchFamily="34" charset="0"/>
                <a:ea typeface="Segoe UI Symbol" pitchFamily="34" charset="-122"/>
                <a:cs typeface="Segoe UI Symbol" pitchFamily="34" charset="-120"/>
              </a:rPr>
              <a:t>✓</a:t>
            </a:r>
            <a:endParaRPr lang="en-US" sz="1547" dirty="0"/>
          </a:p>
        </p:txBody>
      </p:sp>
      <p:sp>
        <p:nvSpPr>
          <p:cNvPr id="7" name="Text 5"/>
          <p:cNvSpPr/>
          <p:nvPr/>
        </p:nvSpPr>
        <p:spPr>
          <a:xfrm>
            <a:off x="828675" y="1364456"/>
            <a:ext cx="7338864" cy="154510"/>
          </a:xfrm>
          <a:prstGeom prst="rect">
            <a:avLst/>
          </a:prstGeom>
          <a:noFill/>
          <a:ln/>
        </p:spPr>
        <p:txBody>
          <a:bodyPr wrap="square" lIns="0" tIns="0" rIns="0" bIns="0" rtlCol="0" anchor="t">
            <a:normAutofit/>
          </a:bodyPr>
          <a:lstStyle/>
          <a:p>
            <a:pPr algn="l" indent="0" marL="0">
              <a:lnSpc>
                <a:spcPts val="1264"/>
              </a:lnSpc>
              <a:buNone/>
            </a:pPr>
            <a:r>
              <a:rPr lang="en-US" sz="872" dirty="0">
                <a:solidFill>
                  <a:srgbClr val="F2F5F9"/>
                </a:solidFill>
                <a:latin typeface="Carlito" pitchFamily="34" charset="0"/>
                <a:ea typeface="Carlito" pitchFamily="34" charset="-122"/>
                <a:cs typeface="Carlito" pitchFamily="34" charset="-120"/>
              </a:rPr>
              <a:t>Design decisions made early in product development determine over 80% of a product's lifetime environmental impact, making it the most critical int…</a:t>
            </a:r>
            <a:endParaRPr lang="en-US" sz="872" dirty="0"/>
          </a:p>
        </p:txBody>
      </p:sp>
      <p:sp>
        <p:nvSpPr>
          <p:cNvPr id="8" name="Text 6"/>
          <p:cNvSpPr/>
          <p:nvPr/>
        </p:nvSpPr>
        <p:spPr>
          <a:xfrm>
            <a:off x="828675" y="1546399"/>
            <a:ext cx="7567803" cy="128588"/>
          </a:xfrm>
          <a:prstGeom prst="rect">
            <a:avLst/>
          </a:prstGeom>
          <a:noFill/>
          <a:ln/>
        </p:spPr>
        <p:txBody>
          <a:bodyPr wrap="square" lIns="0" tIns="0" rIns="0" bIns="0" rtlCol="0" anchor="t"/>
          <a:lstStyle/>
          <a:p>
            <a:pPr algn="l" indent="0" marL="0">
              <a:lnSpc>
                <a:spcPts val="1013"/>
              </a:lnSpc>
              <a:buNone/>
            </a:pPr>
            <a:r>
              <a:rPr lang="en-US" sz="800" dirty="0">
                <a:solidFill>
                  <a:srgbClr val="9FB3CE"/>
                </a:solidFill>
                <a:latin typeface="Liberation Sans Narrow" pitchFamily="34" charset="0"/>
                <a:ea typeface="Liberation Sans Narrow" pitchFamily="34" charset="-122"/>
                <a:cs typeface="Liberation Sans Narrow" pitchFamily="34" charset="-120"/>
              </a:rPr>
              <a:t>Why Design Matters: the 80% rule</a:t>
            </a:r>
            <a:endParaRPr lang="en-US" sz="800" dirty="0"/>
          </a:p>
        </p:txBody>
      </p:sp>
      <p:sp>
        <p:nvSpPr>
          <p:cNvPr id="9" name="Shape 7"/>
          <p:cNvSpPr/>
          <p:nvPr/>
        </p:nvSpPr>
        <p:spPr>
          <a:xfrm>
            <a:off x="571500" y="2231975"/>
            <a:ext cx="7715250" cy="0"/>
          </a:xfrm>
          <a:prstGeom prst="line">
            <a:avLst/>
          </a:prstGeom>
          <a:noFill/>
          <a:ln w="7144">
            <a:solidFill>
              <a:srgbClr val="9FB3CE"/>
            </a:solidFill>
            <a:prstDash val="solid"/>
          </a:ln>
        </p:spPr>
      </p:sp>
      <p:sp>
        <p:nvSpPr>
          <p:cNvPr id="10" name="Text 8"/>
          <p:cNvSpPr/>
          <p:nvPr/>
        </p:nvSpPr>
        <p:spPr>
          <a:xfrm>
            <a:off x="571500" y="1846436"/>
            <a:ext cx="157163" cy="157163"/>
          </a:xfrm>
          <a:prstGeom prst="rect">
            <a:avLst/>
          </a:prstGeom>
          <a:noFill/>
          <a:ln/>
        </p:spPr>
        <p:txBody>
          <a:bodyPr wrap="none" lIns="0" tIns="0" rIns="0" bIns="0" rtlCol="0" anchor="ctr"/>
          <a:lstStyle/>
          <a:p>
            <a:pPr algn="ctr" indent="0" marL="0">
              <a:buNone/>
            </a:pPr>
            <a:r>
              <a:rPr lang="en-US" sz="1547" dirty="0">
                <a:solidFill>
                  <a:srgbClr val="D4A017"/>
                </a:solidFill>
                <a:latin typeface="Segoe UI Symbol" pitchFamily="34" charset="0"/>
                <a:ea typeface="Segoe UI Symbol" pitchFamily="34" charset="-122"/>
                <a:cs typeface="Segoe UI Symbol" pitchFamily="34" charset="-120"/>
              </a:rPr>
              <a:t>✓</a:t>
            </a:r>
            <a:endParaRPr lang="en-US" sz="1547" dirty="0"/>
          </a:p>
        </p:txBody>
      </p:sp>
      <p:sp>
        <p:nvSpPr>
          <p:cNvPr id="11" name="Text 9"/>
          <p:cNvSpPr/>
          <p:nvPr/>
        </p:nvSpPr>
        <p:spPr>
          <a:xfrm>
            <a:off x="828675" y="1839292"/>
            <a:ext cx="7262180" cy="154510"/>
          </a:xfrm>
          <a:prstGeom prst="rect">
            <a:avLst/>
          </a:prstGeom>
          <a:noFill/>
          <a:ln/>
        </p:spPr>
        <p:txBody>
          <a:bodyPr wrap="square" lIns="0" tIns="0" rIns="0" bIns="0" rtlCol="0" anchor="t">
            <a:normAutofit/>
          </a:bodyPr>
          <a:lstStyle/>
          <a:p>
            <a:pPr algn="l" indent="0" marL="0">
              <a:lnSpc>
                <a:spcPts val="1264"/>
              </a:lnSpc>
              <a:buNone/>
            </a:pPr>
            <a:r>
              <a:rPr lang="en-US" sz="872" dirty="0">
                <a:solidFill>
                  <a:srgbClr val="F2F5F9"/>
                </a:solidFill>
                <a:latin typeface="Carlito" pitchFamily="34" charset="0"/>
                <a:ea typeface="Carlito" pitchFamily="34" charset="-122"/>
                <a:cs typeface="Carlito" pitchFamily="34" charset="-120"/>
              </a:rPr>
              <a:t>The 9R Framework provides a strategic hierarchy that prioritizes waste prevention over treatment, with Refuse being the most impactful intervention.</a:t>
            </a:r>
            <a:endParaRPr lang="en-US" sz="872" dirty="0"/>
          </a:p>
        </p:txBody>
      </p:sp>
      <p:sp>
        <p:nvSpPr>
          <p:cNvPr id="12" name="Text 10"/>
          <p:cNvSpPr/>
          <p:nvPr/>
        </p:nvSpPr>
        <p:spPr>
          <a:xfrm>
            <a:off x="828675" y="2021235"/>
            <a:ext cx="7567803" cy="128588"/>
          </a:xfrm>
          <a:prstGeom prst="rect">
            <a:avLst/>
          </a:prstGeom>
          <a:noFill/>
          <a:ln/>
        </p:spPr>
        <p:txBody>
          <a:bodyPr wrap="square" lIns="0" tIns="0" rIns="0" bIns="0" rtlCol="0" anchor="t"/>
          <a:lstStyle/>
          <a:p>
            <a:pPr algn="l" indent="0" marL="0">
              <a:lnSpc>
                <a:spcPts val="1013"/>
              </a:lnSpc>
              <a:buNone/>
            </a:pPr>
            <a:r>
              <a:rPr lang="en-US" sz="800" dirty="0">
                <a:solidFill>
                  <a:srgbClr val="9FB3CE"/>
                </a:solidFill>
                <a:latin typeface="Liberation Sans Narrow" pitchFamily="34" charset="0"/>
                <a:ea typeface="Liberation Sans Narrow" pitchFamily="34" charset="-122"/>
                <a:cs typeface="Liberation Sans Narrow" pitchFamily="34" charset="-120"/>
              </a:rPr>
              <a:t>The 9R Framework: Refuse to Recover</a:t>
            </a:r>
            <a:endParaRPr lang="en-US" sz="800" dirty="0"/>
          </a:p>
        </p:txBody>
      </p:sp>
      <p:sp>
        <p:nvSpPr>
          <p:cNvPr id="13" name="Shape 11"/>
          <p:cNvSpPr/>
          <p:nvPr/>
        </p:nvSpPr>
        <p:spPr>
          <a:xfrm>
            <a:off x="571500" y="2706812"/>
            <a:ext cx="7715250" cy="0"/>
          </a:xfrm>
          <a:prstGeom prst="line">
            <a:avLst/>
          </a:prstGeom>
          <a:noFill/>
          <a:ln w="7144">
            <a:solidFill>
              <a:srgbClr val="9FB3CE"/>
            </a:solidFill>
            <a:prstDash val="solid"/>
          </a:ln>
        </p:spPr>
      </p:sp>
      <p:sp>
        <p:nvSpPr>
          <p:cNvPr id="14" name="Text 12"/>
          <p:cNvSpPr/>
          <p:nvPr/>
        </p:nvSpPr>
        <p:spPr>
          <a:xfrm>
            <a:off x="571500" y="2321272"/>
            <a:ext cx="157163" cy="157163"/>
          </a:xfrm>
          <a:prstGeom prst="rect">
            <a:avLst/>
          </a:prstGeom>
          <a:noFill/>
          <a:ln/>
        </p:spPr>
        <p:txBody>
          <a:bodyPr wrap="none" lIns="0" tIns="0" rIns="0" bIns="0" rtlCol="0" anchor="ctr"/>
          <a:lstStyle/>
          <a:p>
            <a:pPr algn="ctr" indent="0" marL="0">
              <a:buNone/>
            </a:pPr>
            <a:r>
              <a:rPr lang="en-US" sz="1547" dirty="0">
                <a:solidFill>
                  <a:srgbClr val="D4A017"/>
                </a:solidFill>
                <a:latin typeface="Segoe UI Symbol" pitchFamily="34" charset="0"/>
                <a:ea typeface="Segoe UI Symbol" pitchFamily="34" charset="-122"/>
                <a:cs typeface="Segoe UI Symbol" pitchFamily="34" charset="-120"/>
              </a:rPr>
              <a:t>✓</a:t>
            </a:r>
            <a:endParaRPr lang="en-US" sz="1547" dirty="0"/>
          </a:p>
        </p:txBody>
      </p:sp>
      <p:sp>
        <p:nvSpPr>
          <p:cNvPr id="15" name="Text 13"/>
          <p:cNvSpPr/>
          <p:nvPr/>
        </p:nvSpPr>
        <p:spPr>
          <a:xfrm>
            <a:off x="828675" y="2314129"/>
            <a:ext cx="5592440" cy="154510"/>
          </a:xfrm>
          <a:prstGeom prst="rect">
            <a:avLst/>
          </a:prstGeom>
          <a:noFill/>
          <a:ln/>
        </p:spPr>
        <p:txBody>
          <a:bodyPr wrap="square" lIns="0" tIns="0" rIns="0" bIns="0" rtlCol="0" anchor="t">
            <a:normAutofit/>
          </a:bodyPr>
          <a:lstStyle/>
          <a:p>
            <a:pPr algn="l" indent="0" marL="0">
              <a:lnSpc>
                <a:spcPts val="1264"/>
              </a:lnSpc>
              <a:buNone/>
            </a:pPr>
            <a:r>
              <a:rPr lang="en-US" sz="872" dirty="0">
                <a:solidFill>
                  <a:srgbClr val="F2F5F9"/>
                </a:solidFill>
                <a:latin typeface="Carlito" pitchFamily="34" charset="0"/>
                <a:ea typeface="Carlito" pitchFamily="34" charset="-122"/>
                <a:cs typeface="Carlito" pitchFamily="34" charset="-120"/>
              </a:rPr>
              <a:t>Durability and repairability directly reduce lifecycle costs and environmental impacts while extending product utility.</a:t>
            </a:r>
            <a:endParaRPr lang="en-US" sz="872" dirty="0"/>
          </a:p>
        </p:txBody>
      </p:sp>
      <p:sp>
        <p:nvSpPr>
          <p:cNvPr id="16" name="Text 14"/>
          <p:cNvSpPr/>
          <p:nvPr/>
        </p:nvSpPr>
        <p:spPr>
          <a:xfrm>
            <a:off x="828675" y="2496071"/>
            <a:ext cx="6039835" cy="128588"/>
          </a:xfrm>
          <a:prstGeom prst="rect">
            <a:avLst/>
          </a:prstGeom>
          <a:noFill/>
          <a:ln/>
        </p:spPr>
        <p:txBody>
          <a:bodyPr wrap="square" lIns="0" tIns="0" rIns="0" bIns="0" rtlCol="0" anchor="t"/>
          <a:lstStyle/>
          <a:p>
            <a:pPr algn="l" indent="0" marL="0">
              <a:lnSpc>
                <a:spcPts val="1013"/>
              </a:lnSpc>
              <a:buNone/>
            </a:pPr>
            <a:r>
              <a:rPr lang="en-US" sz="800" dirty="0">
                <a:solidFill>
                  <a:srgbClr val="9FB3CE"/>
                </a:solidFill>
                <a:latin typeface="Carlito" pitchFamily="34" charset="0"/>
                <a:ea typeface="Carlito" pitchFamily="34" charset="-122"/>
                <a:cs typeface="Carlito" pitchFamily="34" charset="-120"/>
              </a:rPr>
              <a:t>Design for Durability and Repairability</a:t>
            </a:r>
            <a:endParaRPr lang="en-US" sz="800" dirty="0"/>
          </a:p>
        </p:txBody>
      </p:sp>
      <p:sp>
        <p:nvSpPr>
          <p:cNvPr id="17" name="Shape 15"/>
          <p:cNvSpPr/>
          <p:nvPr/>
        </p:nvSpPr>
        <p:spPr>
          <a:xfrm>
            <a:off x="571500" y="3181648"/>
            <a:ext cx="7715250" cy="0"/>
          </a:xfrm>
          <a:prstGeom prst="line">
            <a:avLst/>
          </a:prstGeom>
          <a:noFill/>
          <a:ln w="7144">
            <a:solidFill>
              <a:srgbClr val="9FB3CE"/>
            </a:solidFill>
            <a:prstDash val="solid"/>
          </a:ln>
        </p:spPr>
      </p:sp>
      <p:sp>
        <p:nvSpPr>
          <p:cNvPr id="18" name="Text 16"/>
          <p:cNvSpPr/>
          <p:nvPr/>
        </p:nvSpPr>
        <p:spPr>
          <a:xfrm>
            <a:off x="571500" y="2796108"/>
            <a:ext cx="157163" cy="157163"/>
          </a:xfrm>
          <a:prstGeom prst="rect">
            <a:avLst/>
          </a:prstGeom>
          <a:noFill/>
          <a:ln/>
        </p:spPr>
        <p:txBody>
          <a:bodyPr wrap="none" lIns="0" tIns="0" rIns="0" bIns="0" rtlCol="0" anchor="ctr"/>
          <a:lstStyle/>
          <a:p>
            <a:pPr algn="ctr" indent="0" marL="0">
              <a:buNone/>
            </a:pPr>
            <a:r>
              <a:rPr lang="en-US" sz="1547" dirty="0">
                <a:solidFill>
                  <a:srgbClr val="D4A017"/>
                </a:solidFill>
                <a:latin typeface="Segoe UI Symbol" pitchFamily="34" charset="0"/>
                <a:ea typeface="Segoe UI Symbol" pitchFamily="34" charset="-122"/>
                <a:cs typeface="Segoe UI Symbol" pitchFamily="34" charset="-120"/>
              </a:rPr>
              <a:t>✓</a:t>
            </a:r>
            <a:endParaRPr lang="en-US" sz="1547" dirty="0"/>
          </a:p>
        </p:txBody>
      </p:sp>
      <p:sp>
        <p:nvSpPr>
          <p:cNvPr id="19" name="Text 17"/>
          <p:cNvSpPr/>
          <p:nvPr/>
        </p:nvSpPr>
        <p:spPr>
          <a:xfrm>
            <a:off x="828675" y="2788965"/>
            <a:ext cx="7310847" cy="154510"/>
          </a:xfrm>
          <a:prstGeom prst="rect">
            <a:avLst/>
          </a:prstGeom>
          <a:noFill/>
          <a:ln/>
        </p:spPr>
        <p:txBody>
          <a:bodyPr wrap="square" lIns="0" tIns="0" rIns="0" bIns="0" rtlCol="0" anchor="t">
            <a:normAutofit/>
          </a:bodyPr>
          <a:lstStyle/>
          <a:p>
            <a:pPr algn="l" indent="0" marL="0">
              <a:lnSpc>
                <a:spcPts val="1264"/>
              </a:lnSpc>
              <a:buNone/>
            </a:pPr>
            <a:r>
              <a:rPr lang="en-US" sz="872" dirty="0">
                <a:solidFill>
                  <a:srgbClr val="F2F5F9"/>
                </a:solidFill>
                <a:latin typeface="Carlito" pitchFamily="34" charset="0"/>
                <a:ea typeface="Carlito" pitchFamily="34" charset="-122"/>
                <a:cs typeface="Carlito" pitchFamily="34" charset="-120"/>
              </a:rPr>
              <a:t>Design for Disassembly and Recyclability transforms products from linear waste streams into circular resource flows, with economic benefits includi…</a:t>
            </a:r>
            <a:endParaRPr lang="en-US" sz="872" dirty="0"/>
          </a:p>
        </p:txBody>
      </p:sp>
      <p:sp>
        <p:nvSpPr>
          <p:cNvPr id="20" name="Text 18"/>
          <p:cNvSpPr/>
          <p:nvPr/>
        </p:nvSpPr>
        <p:spPr>
          <a:xfrm>
            <a:off x="828675" y="2970907"/>
            <a:ext cx="7567803" cy="128588"/>
          </a:xfrm>
          <a:prstGeom prst="rect">
            <a:avLst/>
          </a:prstGeom>
          <a:noFill/>
          <a:ln/>
        </p:spPr>
        <p:txBody>
          <a:bodyPr wrap="square" lIns="0" tIns="0" rIns="0" bIns="0" rtlCol="0" anchor="t"/>
          <a:lstStyle/>
          <a:p>
            <a:pPr algn="l" indent="0" marL="0">
              <a:lnSpc>
                <a:spcPts val="1013"/>
              </a:lnSpc>
              <a:buNone/>
            </a:pPr>
            <a:r>
              <a:rPr lang="en-US" sz="800" dirty="0">
                <a:solidFill>
                  <a:srgbClr val="9FB3CE"/>
                </a:solidFill>
                <a:latin typeface="Carlito" pitchFamily="34" charset="0"/>
                <a:ea typeface="Carlito" pitchFamily="34" charset="-122"/>
                <a:cs typeface="Carlito" pitchFamily="34" charset="-120"/>
              </a:rPr>
              <a:t>Design for Disassembly and Recyclability</a:t>
            </a:r>
            <a:endParaRPr lang="en-US" sz="800" dirty="0"/>
          </a:p>
        </p:txBody>
      </p:sp>
      <p:sp>
        <p:nvSpPr>
          <p:cNvPr id="21" name="Shape 19"/>
          <p:cNvSpPr/>
          <p:nvPr/>
        </p:nvSpPr>
        <p:spPr>
          <a:xfrm>
            <a:off x="571500" y="3656484"/>
            <a:ext cx="7715250" cy="0"/>
          </a:xfrm>
          <a:prstGeom prst="line">
            <a:avLst/>
          </a:prstGeom>
          <a:noFill/>
          <a:ln w="7144">
            <a:solidFill>
              <a:srgbClr val="9FB3CE"/>
            </a:solidFill>
            <a:prstDash val="solid"/>
          </a:ln>
        </p:spPr>
      </p:sp>
      <p:sp>
        <p:nvSpPr>
          <p:cNvPr id="22" name="Text 20"/>
          <p:cNvSpPr/>
          <p:nvPr/>
        </p:nvSpPr>
        <p:spPr>
          <a:xfrm>
            <a:off x="571500" y="3270945"/>
            <a:ext cx="157163" cy="157163"/>
          </a:xfrm>
          <a:prstGeom prst="rect">
            <a:avLst/>
          </a:prstGeom>
          <a:noFill/>
          <a:ln/>
        </p:spPr>
        <p:txBody>
          <a:bodyPr wrap="none" lIns="0" tIns="0" rIns="0" bIns="0" rtlCol="0" anchor="ctr"/>
          <a:lstStyle/>
          <a:p>
            <a:pPr algn="ctr" indent="0" marL="0">
              <a:buNone/>
            </a:pPr>
            <a:r>
              <a:rPr lang="en-US" sz="1547" dirty="0">
                <a:solidFill>
                  <a:srgbClr val="D4A017"/>
                </a:solidFill>
                <a:latin typeface="Segoe UI Symbol" pitchFamily="34" charset="0"/>
                <a:ea typeface="Segoe UI Symbol" pitchFamily="34" charset="-122"/>
                <a:cs typeface="Segoe UI Symbol" pitchFamily="34" charset="-120"/>
              </a:rPr>
              <a:t>✓</a:t>
            </a:r>
            <a:endParaRPr lang="en-US" sz="1547" dirty="0"/>
          </a:p>
        </p:txBody>
      </p:sp>
      <p:sp>
        <p:nvSpPr>
          <p:cNvPr id="23" name="Text 21"/>
          <p:cNvSpPr/>
          <p:nvPr/>
        </p:nvSpPr>
        <p:spPr>
          <a:xfrm>
            <a:off x="828675" y="3263801"/>
            <a:ext cx="6278352" cy="154510"/>
          </a:xfrm>
          <a:prstGeom prst="rect">
            <a:avLst/>
          </a:prstGeom>
          <a:noFill/>
          <a:ln/>
        </p:spPr>
        <p:txBody>
          <a:bodyPr wrap="square" lIns="0" tIns="0" rIns="0" bIns="0" rtlCol="0" anchor="t">
            <a:normAutofit/>
          </a:bodyPr>
          <a:lstStyle/>
          <a:p>
            <a:pPr algn="l" indent="0" marL="0">
              <a:lnSpc>
                <a:spcPts val="1264"/>
              </a:lnSpc>
              <a:buNone/>
            </a:pPr>
            <a:r>
              <a:rPr lang="en-US" sz="872" dirty="0">
                <a:solidFill>
                  <a:srgbClr val="F2F5F9"/>
                </a:solidFill>
                <a:latin typeface="Carlito" pitchFamily="34" charset="0"/>
                <a:ea typeface="Carlito" pitchFamily="34" charset="-122"/>
                <a:cs typeface="Carlito" pitchFamily="34" charset="-120"/>
              </a:rPr>
              <a:t>Modular design can extend product lifecycles by up to 300%, significantly reducing resource consumption and waste generation.</a:t>
            </a:r>
            <a:endParaRPr lang="en-US" sz="872" dirty="0"/>
          </a:p>
        </p:txBody>
      </p:sp>
      <p:sp>
        <p:nvSpPr>
          <p:cNvPr id="24" name="Text 22"/>
          <p:cNvSpPr/>
          <p:nvPr/>
        </p:nvSpPr>
        <p:spPr>
          <a:xfrm>
            <a:off x="828675" y="3445743"/>
            <a:ext cx="7358228" cy="128588"/>
          </a:xfrm>
          <a:prstGeom prst="rect">
            <a:avLst/>
          </a:prstGeom>
          <a:noFill/>
          <a:ln/>
        </p:spPr>
        <p:txBody>
          <a:bodyPr wrap="none" lIns="0" tIns="0" rIns="0" bIns="0" rtlCol="0" anchor="t"/>
          <a:lstStyle/>
          <a:p>
            <a:pPr algn="l" indent="0" marL="0">
              <a:lnSpc>
                <a:spcPts val="1013"/>
              </a:lnSpc>
              <a:buNone/>
            </a:pPr>
            <a:r>
              <a:rPr lang="en-US" sz="800" dirty="0">
                <a:solidFill>
                  <a:srgbClr val="9FB3CE"/>
                </a:solidFill>
                <a:latin typeface="Liberation Sans Narrow" pitchFamily="34" charset="0"/>
                <a:ea typeface="Liberation Sans Narrow" pitchFamily="34" charset="-122"/>
                <a:cs typeface="Liberation Sans Narrow" pitchFamily="34" charset="-120"/>
              </a:rPr>
              <a:t>Case Study: 1</a:t>
            </a:r>
            <a:endParaRPr lang="en-US" sz="800" dirty="0"/>
          </a:p>
        </p:txBody>
      </p:sp>
      <p:sp>
        <p:nvSpPr>
          <p:cNvPr id="25" name="Shape 23"/>
          <p:cNvSpPr/>
          <p:nvPr/>
        </p:nvSpPr>
        <p:spPr>
          <a:xfrm>
            <a:off x="571500" y="4131320"/>
            <a:ext cx="7715250" cy="0"/>
          </a:xfrm>
          <a:prstGeom prst="line">
            <a:avLst/>
          </a:prstGeom>
          <a:noFill/>
          <a:ln w="7144">
            <a:solidFill>
              <a:srgbClr val="9FB3CE"/>
            </a:solidFill>
            <a:prstDash val="solid"/>
          </a:ln>
        </p:spPr>
      </p:sp>
      <p:sp>
        <p:nvSpPr>
          <p:cNvPr id="26" name="Text 24"/>
          <p:cNvSpPr/>
          <p:nvPr/>
        </p:nvSpPr>
        <p:spPr>
          <a:xfrm>
            <a:off x="571500" y="3745781"/>
            <a:ext cx="157163" cy="157163"/>
          </a:xfrm>
          <a:prstGeom prst="rect">
            <a:avLst/>
          </a:prstGeom>
          <a:noFill/>
          <a:ln/>
        </p:spPr>
        <p:txBody>
          <a:bodyPr wrap="none" lIns="0" tIns="0" rIns="0" bIns="0" rtlCol="0" anchor="ctr"/>
          <a:lstStyle/>
          <a:p>
            <a:pPr algn="ctr" indent="0" marL="0">
              <a:buNone/>
            </a:pPr>
            <a:r>
              <a:rPr lang="en-US" sz="1547" dirty="0">
                <a:solidFill>
                  <a:srgbClr val="D4A017"/>
                </a:solidFill>
                <a:latin typeface="Segoe UI Symbol" pitchFamily="34" charset="0"/>
                <a:ea typeface="Segoe UI Symbol" pitchFamily="34" charset="-122"/>
                <a:cs typeface="Segoe UI Symbol" pitchFamily="34" charset="-120"/>
              </a:rPr>
              <a:t>✓</a:t>
            </a:r>
            <a:endParaRPr lang="en-US" sz="1547" dirty="0"/>
          </a:p>
        </p:txBody>
      </p:sp>
      <p:sp>
        <p:nvSpPr>
          <p:cNvPr id="27" name="Text 25"/>
          <p:cNvSpPr/>
          <p:nvPr/>
        </p:nvSpPr>
        <p:spPr>
          <a:xfrm>
            <a:off x="828675" y="3738637"/>
            <a:ext cx="4123395" cy="154510"/>
          </a:xfrm>
          <a:prstGeom prst="rect">
            <a:avLst/>
          </a:prstGeom>
          <a:noFill/>
          <a:ln/>
        </p:spPr>
        <p:txBody>
          <a:bodyPr wrap="square" lIns="0" tIns="0" rIns="0" bIns="0" rtlCol="0" anchor="t">
            <a:normAutofit/>
          </a:bodyPr>
          <a:lstStyle/>
          <a:p>
            <a:pPr algn="l" indent="0" marL="0">
              <a:lnSpc>
                <a:spcPts val="1264"/>
              </a:lnSpc>
              <a:buNone/>
            </a:pPr>
            <a:r>
              <a:rPr lang="en-US" sz="872" dirty="0">
                <a:solidFill>
                  <a:srgbClr val="F2F5F9"/>
                </a:solidFill>
                <a:latin typeface="Carlito" pitchFamily="34" charset="0"/>
                <a:ea typeface="Carlito" pitchFamily="34" charset="-122"/>
                <a:cs typeface="Carlito" pitchFamily="34" charset="-120"/>
              </a:rPr>
              <a:t>Circular design transforms waste into value while creating resilient business models.</a:t>
            </a:r>
            <a:endParaRPr lang="en-US" sz="872" dirty="0"/>
          </a:p>
        </p:txBody>
      </p:sp>
      <p:sp>
        <p:nvSpPr>
          <p:cNvPr id="28" name="Text 26"/>
          <p:cNvSpPr/>
          <p:nvPr/>
        </p:nvSpPr>
        <p:spPr>
          <a:xfrm>
            <a:off x="828675" y="3920579"/>
            <a:ext cx="4329565" cy="128588"/>
          </a:xfrm>
          <a:prstGeom prst="rect">
            <a:avLst/>
          </a:prstGeom>
          <a:noFill/>
          <a:ln/>
        </p:spPr>
        <p:txBody>
          <a:bodyPr wrap="none" lIns="0" tIns="0" rIns="0" bIns="0" rtlCol="0" anchor="t"/>
          <a:lstStyle/>
          <a:p>
            <a:pPr algn="l" indent="0" marL="0">
              <a:lnSpc>
                <a:spcPts val="1013"/>
              </a:lnSpc>
              <a:buNone/>
            </a:pPr>
            <a:r>
              <a:rPr lang="en-US" sz="800" dirty="0">
                <a:solidFill>
                  <a:srgbClr val="9FB3CE"/>
                </a:solidFill>
                <a:latin typeface="Carlito" pitchFamily="34" charset="0"/>
                <a:ea typeface="Carlito" pitchFamily="34" charset="-122"/>
                <a:cs typeface="Carlito" pitchFamily="34" charset="-120"/>
              </a:rPr>
              <a:t>Hands-On Activity</a:t>
            </a:r>
            <a:endParaRPr lang="en-US" sz="800" dirty="0"/>
          </a:p>
        </p:txBody>
      </p:sp>
    </p:spTree>
  </p:cSld>
  <p:clrMapOvr>
    <a:masterClrMapping/>
  </p:clrMapOvr>
  <p:transition spd="med" advTm="12000">
    <p:fade/>
  </p:transition>
</p:sld>
</file>

<file path=ppt/slides/slide19.xml><?xml version="1.0" encoding="utf-8"?>
<p:sld xmlns:a="http://schemas.openxmlformats.org/drawingml/2006/main" xmlns:r="http://schemas.openxmlformats.org/officeDocument/2006/relationships" xmlns:p="http://schemas.openxmlformats.org/presentationml/2006/main">
  <p:cSld name="Slide 19">
    <p:bg>
      <p:bgPr>
        <a:solidFill>
          <a:srgbClr val="0A192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6643688" y="-642937"/>
            <a:ext cx="3000375" cy="3000375"/>
          </a:xfrm>
          <a:prstGeom prst="rect">
            <a:avLst/>
          </a:prstGeom>
        </p:spPr>
      </p:pic>
      <p:sp>
        <p:nvSpPr>
          <p:cNvPr id="3" name="Text 0"/>
          <p:cNvSpPr/>
          <p:nvPr/>
        </p:nvSpPr>
        <p:spPr>
          <a:xfrm>
            <a:off x="6643688" y="-642937"/>
            <a:ext cx="3000375" cy="3000375"/>
          </a:xfrm>
          <a:prstGeom prst="roundRect">
            <a:avLst>
              <a:gd name="adj" fmla="val 66667"/>
            </a:avLst>
          </a:prstGeom>
          <a:solidFill>
            <a:srgbClr val="FFFFFF">
              <a:alpha val="0"/>
            </a:srgbClr>
          </a:solidFill>
          <a:ln/>
        </p:spPr>
        <p:txBody>
          <a:bodyPr wrap="square" rtlCol="0" anchor="ctr"/>
          <a:lstStyle/>
          <a:p>
            <a:pPr indent="0" marL="0">
              <a:buNone/>
            </a:pPr>
            <a:endParaRPr lang="en-US" dirty="0"/>
          </a:p>
        </p:txBody>
      </p:sp>
      <p:sp>
        <p:nvSpPr>
          <p:cNvPr id="4" name="Text 1"/>
          <p:cNvSpPr/>
          <p:nvPr/>
        </p:nvSpPr>
        <p:spPr>
          <a:xfrm>
            <a:off x="571500" y="700088"/>
            <a:ext cx="2537299" cy="125403"/>
          </a:xfrm>
          <a:prstGeom prst="rect">
            <a:avLst/>
          </a:prstGeom>
          <a:noFill/>
          <a:ln/>
        </p:spPr>
        <p:txBody>
          <a:bodyPr wrap="none" lIns="0" tIns="0" rIns="0" bIns="0" rtlCol="0" anchor="t"/>
          <a:lstStyle/>
          <a:p>
            <a:pPr algn="l" indent="0" marL="0">
              <a:lnSpc>
                <a:spcPts val="1181"/>
              </a:lnSpc>
              <a:buNone/>
            </a:pPr>
            <a:r>
              <a:rPr lang="en-US" sz="800" spc="225" kern="0" dirty="0">
                <a:solidFill>
                  <a:srgbClr val="D4A017"/>
                </a:solidFill>
                <a:latin typeface="Liberation Sans Narrow" pitchFamily="34" charset="0"/>
                <a:ea typeface="Liberation Sans Narrow" pitchFamily="34" charset="-122"/>
                <a:cs typeface="Liberation Sans Narrow" pitchFamily="34" charset="-120"/>
              </a:rPr>
              <a:t>MODULE 05 · 7 LESSONS</a:t>
            </a:r>
            <a:endParaRPr lang="en-US" sz="800" dirty="0"/>
          </a:p>
        </p:txBody>
      </p:sp>
      <p:sp>
        <p:nvSpPr>
          <p:cNvPr id="5" name="Text 2"/>
          <p:cNvSpPr/>
          <p:nvPr/>
        </p:nvSpPr>
        <p:spPr>
          <a:xfrm>
            <a:off x="571500" y="1143000"/>
            <a:ext cx="7560945" cy="780687"/>
          </a:xfrm>
          <a:prstGeom prst="rect">
            <a:avLst/>
          </a:prstGeom>
          <a:noFill/>
          <a:ln/>
        </p:spPr>
        <p:txBody>
          <a:bodyPr wrap="square" lIns="0" tIns="0" rIns="0" bIns="0" rtlCol="0" anchor="t"/>
          <a:lstStyle/>
          <a:p>
            <a:pPr algn="l" indent="0" marL="0">
              <a:lnSpc>
                <a:spcPts val="2846"/>
              </a:lnSpc>
              <a:buNone/>
            </a:pPr>
            <a:r>
              <a:rPr lang="en-US" sz="2475" b="1" dirty="0">
                <a:solidFill>
                  <a:srgbClr val="F2F5F9"/>
                </a:solidFill>
                <a:latin typeface="Tinos" pitchFamily="34" charset="0"/>
                <a:ea typeface="Tinos" pitchFamily="34" charset="-122"/>
                <a:cs typeface="Tinos" pitchFamily="34" charset="-120"/>
              </a:rPr>
              <a:t>Waste Management, Recycling &amp; Resource Recovery</a:t>
            </a:r>
            <a:endParaRPr lang="en-US" sz="2475" dirty="0"/>
          </a:p>
        </p:txBody>
      </p:sp>
      <p:sp>
        <p:nvSpPr>
          <p:cNvPr id="6" name="Text 3"/>
          <p:cNvSpPr/>
          <p:nvPr/>
        </p:nvSpPr>
        <p:spPr>
          <a:xfrm>
            <a:off x="571500" y="2286000"/>
            <a:ext cx="6143625" cy="629275"/>
          </a:xfrm>
          <a:prstGeom prst="rect">
            <a:avLst/>
          </a:prstGeom>
          <a:noFill/>
          <a:ln/>
        </p:spPr>
        <p:txBody>
          <a:bodyPr wrap="square" lIns="0" tIns="0" rIns="0" bIns="0" rtlCol="0" anchor="t"/>
          <a:lstStyle/>
          <a:p>
            <a:pPr algn="l" indent="0" marL="0">
              <a:lnSpc>
                <a:spcPts val="1530"/>
              </a:lnSpc>
              <a:buNone/>
            </a:pPr>
            <a:r>
              <a:rPr lang="en-US" sz="956" dirty="0">
                <a:solidFill>
                  <a:srgbClr val="9FB3CE"/>
                </a:solidFill>
                <a:latin typeface="Carlito" pitchFamily="34" charset="0"/>
                <a:ea typeface="Carlito" pitchFamily="34" charset="-122"/>
                <a:cs typeface="Carlito" pitchFamily="34" charset="-120"/>
              </a:rPr>
              <a:t>This module covers the waste hierarchy, modern recycling systems (mechanical and chemical/feedstock recycling), organic waste management, and resource recovery, with attention to both formal (municipal) and informal (waste-picker) systems that are especially significant in the Global South.</a:t>
            </a:r>
            <a:endParaRPr lang="en-US" sz="956" dirty="0"/>
          </a:p>
        </p:txBody>
      </p:sp>
      <p:sp>
        <p:nvSpPr>
          <p:cNvPr id="7" name="Text 4"/>
          <p:cNvSpPr/>
          <p:nvPr/>
        </p:nvSpPr>
        <p:spPr>
          <a:xfrm>
            <a:off x="571500" y="4643438"/>
            <a:ext cx="371475" cy="42863"/>
          </a:xfrm>
          <a:prstGeom prst="roundRect">
            <a:avLst>
              <a:gd name="adj" fmla="val 66666"/>
            </a:avLst>
          </a:prstGeom>
          <a:solidFill>
            <a:srgbClr val="D4A017"/>
          </a:solidFill>
          <a:ln/>
        </p:spPr>
        <p:txBody>
          <a:bodyPr wrap="square" rtlCol="0" anchor="ctr"/>
          <a:lstStyle/>
          <a:p>
            <a:pPr indent="0" marL="0">
              <a:buNone/>
            </a:pPr>
            <a:endParaRPr lang="en-US" dirty="0"/>
          </a:p>
        </p:txBody>
      </p:sp>
      <p:sp>
        <p:nvSpPr>
          <p:cNvPr id="8" name="Text 5"/>
          <p:cNvSpPr/>
          <p:nvPr/>
        </p:nvSpPr>
        <p:spPr>
          <a:xfrm>
            <a:off x="1042988" y="4643438"/>
            <a:ext cx="371475" cy="42863"/>
          </a:xfrm>
          <a:prstGeom prst="roundRect">
            <a:avLst>
              <a:gd name="adj" fmla="val 66666"/>
            </a:avLst>
          </a:prstGeom>
          <a:solidFill>
            <a:srgbClr val="9FB3CE">
              <a:alpha val="25000"/>
            </a:srgbClr>
          </a:solidFill>
          <a:ln/>
        </p:spPr>
        <p:txBody>
          <a:bodyPr wrap="square" rtlCol="0" anchor="ctr"/>
          <a:lstStyle/>
          <a:p>
            <a:pPr indent="0" marL="0">
              <a:buNone/>
            </a:pPr>
            <a:endParaRPr lang="en-US" dirty="0"/>
          </a:p>
        </p:txBody>
      </p:sp>
    </p:spTree>
  </p:cSld>
  <p:clrMapOvr>
    <a:masterClrMapping/>
  </p:clrMapOvr>
  <p:transition spd="med" advTm="14000">
    <p:fade/>
  </p:transition>
</p:sld>
</file>

<file path=ppt/slides/slide20.xml><?xml version="1.0" encoding="utf-8"?>
<p:sld xmlns:a="http://schemas.openxmlformats.org/drawingml/2006/main" xmlns:r="http://schemas.openxmlformats.org/officeDocument/2006/relationships" xmlns:p="http://schemas.openxmlformats.org/presentationml/2006/main">
  <p:cSld name="Slide 20">
    <p:bg>
      <p:bgPr>
        <a:solidFill>
          <a:srgbClr val="F7F9FC"/>
        </a:solidFill>
      </p:bgPr>
    </p:bg>
    <p:spTree>
      <p:nvGrpSpPr>
        <p:cNvPr id="1" name=""/>
        <p:cNvGrpSpPr/>
        <p:nvPr/>
      </p:nvGrpSpPr>
      <p:grpSpPr>
        <a:xfrm>
          <a:off x="0" y="0"/>
          <a:ext cx="0" cy="0"/>
          <a:chOff x="0" y="0"/>
          <a:chExt cx="0" cy="0"/>
        </a:xfrm>
      </p:grpSpPr>
      <p:sp>
        <p:nvSpPr>
          <p:cNvPr id="2" name="Text 0"/>
          <p:cNvSpPr/>
          <p:nvPr/>
        </p:nvSpPr>
        <p:spPr>
          <a:xfrm>
            <a:off x="571500" y="442913"/>
            <a:ext cx="1244352" cy="125403"/>
          </a:xfrm>
          <a:prstGeom prst="rect">
            <a:avLst/>
          </a:prstGeom>
          <a:noFill/>
          <a:ln/>
        </p:spPr>
        <p:txBody>
          <a:bodyPr wrap="none" lIns="0" tIns="0" rIns="0" bIns="0" rtlCol="0" anchor="t"/>
          <a:lstStyle/>
          <a:p>
            <a:pPr algn="l" indent="0" marL="0">
              <a:lnSpc>
                <a:spcPts val="1181"/>
              </a:lnSpc>
              <a:buNone/>
            </a:pPr>
            <a:r>
              <a:rPr lang="en-US" sz="800" spc="225" kern="0" dirty="0">
                <a:solidFill>
                  <a:srgbClr val="3AA0C2"/>
                </a:solidFill>
                <a:latin typeface="Liberation Sans Narrow" pitchFamily="34" charset="0"/>
                <a:ea typeface="Liberation Sans Narrow" pitchFamily="34" charset="-122"/>
                <a:cs typeface="Liberation Sans Narrow" pitchFamily="34" charset="-120"/>
              </a:rPr>
              <a:t>MODULE 05</a:t>
            </a:r>
            <a:endParaRPr lang="en-US" sz="800" dirty="0"/>
          </a:p>
        </p:txBody>
      </p:sp>
      <p:sp>
        <p:nvSpPr>
          <p:cNvPr id="3" name="Text 1"/>
          <p:cNvSpPr/>
          <p:nvPr/>
        </p:nvSpPr>
        <p:spPr>
          <a:xfrm>
            <a:off x="571500" y="742950"/>
            <a:ext cx="2314274" cy="370332"/>
          </a:xfrm>
          <a:prstGeom prst="rect">
            <a:avLst/>
          </a:prstGeom>
          <a:noFill/>
          <a:ln/>
        </p:spPr>
        <p:txBody>
          <a:bodyPr wrap="none" lIns="0" tIns="0" rIns="0" bIns="0" rtlCol="0" anchor="t"/>
          <a:lstStyle/>
          <a:p>
            <a:pPr algn="l" indent="0" marL="0">
              <a:lnSpc>
                <a:spcPts val="2700"/>
              </a:lnSpc>
              <a:buNone/>
            </a:pPr>
            <a:r>
              <a:rPr lang="en-US" sz="1800" b="1" dirty="0">
                <a:solidFill>
                  <a:srgbClr val="152238"/>
                </a:solidFill>
                <a:latin typeface="Tinos" pitchFamily="34" charset="0"/>
                <a:ea typeface="Tinos" pitchFamily="34" charset="-122"/>
                <a:cs typeface="Tinos" pitchFamily="34" charset="-120"/>
              </a:rPr>
              <a:t>Lessons in this module</a:t>
            </a:r>
            <a:endParaRPr lang="en-US" sz="1800" dirty="0"/>
          </a:p>
        </p:txBody>
      </p:sp>
      <p:sp>
        <p:nvSpPr>
          <p:cNvPr id="4" name="Text 2"/>
          <p:cNvSpPr/>
          <p:nvPr/>
        </p:nvSpPr>
        <p:spPr>
          <a:xfrm>
            <a:off x="575072" y="1232297"/>
            <a:ext cx="3979069" cy="350044"/>
          </a:xfrm>
          <a:prstGeom prst="roundRect">
            <a:avLst>
              <a:gd name="adj" fmla="val 32653"/>
            </a:avLst>
          </a:prstGeom>
          <a:solidFill>
            <a:srgbClr val="FFFFFF"/>
          </a:solidFill>
          <a:ln w="7144">
            <a:solidFill>
              <a:srgbClr val="E2E8F2"/>
            </a:solidFill>
            <a:prstDash val="solid"/>
          </a:ln>
        </p:spPr>
        <p:txBody>
          <a:bodyPr wrap="square" rtlCol="0" anchor="ctr"/>
          <a:lstStyle/>
          <a:p>
            <a:pPr indent="0" marL="0">
              <a:buNone/>
            </a:pPr>
            <a:endParaRPr lang="en-US" dirty="0"/>
          </a:p>
        </p:txBody>
      </p:sp>
      <p:sp>
        <p:nvSpPr>
          <p:cNvPr id="5" name="Text 3"/>
          <p:cNvSpPr/>
          <p:nvPr/>
        </p:nvSpPr>
        <p:spPr>
          <a:xfrm>
            <a:off x="692944" y="1328738"/>
            <a:ext cx="157163" cy="157163"/>
          </a:xfrm>
          <a:prstGeom prst="rect">
            <a:avLst/>
          </a:prstGeom>
          <a:noFill/>
          <a:ln/>
        </p:spPr>
        <p:txBody>
          <a:bodyPr wrap="none" lIns="0" tIns="0" rIns="0" bIns="0" rtlCol="0" anchor="ctr"/>
          <a:lstStyle/>
          <a:p>
            <a:pPr algn="ctr" indent="0" marL="0">
              <a:buNone/>
            </a:pPr>
            <a:r>
              <a:rPr lang="en-US" sz="1547" dirty="0">
                <a:solidFill>
                  <a:srgbClr val="3AA0C2"/>
                </a:solidFill>
                <a:latin typeface="Segoe UI Symbol" pitchFamily="34" charset="0"/>
                <a:ea typeface="Segoe UI Symbol" pitchFamily="34" charset="-122"/>
                <a:cs typeface="Segoe UI Symbol" pitchFamily="34" charset="-120"/>
              </a:rPr>
              <a:t>▶</a:t>
            </a:r>
            <a:endParaRPr lang="en-US" sz="1547" dirty="0"/>
          </a:p>
        </p:txBody>
      </p:sp>
      <p:sp>
        <p:nvSpPr>
          <p:cNvPr id="6" name="Text 4"/>
          <p:cNvSpPr/>
          <p:nvPr/>
        </p:nvSpPr>
        <p:spPr>
          <a:xfrm>
            <a:off x="935831" y="1337332"/>
            <a:ext cx="3315180" cy="148568"/>
          </a:xfrm>
          <a:prstGeom prst="rect">
            <a:avLst/>
          </a:prstGeom>
          <a:noFill/>
          <a:ln/>
        </p:spPr>
        <p:txBody>
          <a:bodyPr wrap="none" lIns="0" tIns="0" rIns="0" bIns="0" rtlCol="0" anchor="t"/>
          <a:lstStyle/>
          <a:p>
            <a:pPr algn="l" indent="0" marL="0">
              <a:lnSpc>
                <a:spcPts val="1103"/>
              </a:lnSpc>
              <a:buNone/>
            </a:pPr>
            <a:r>
              <a:rPr lang="en-US" sz="800" dirty="0">
                <a:solidFill>
                  <a:srgbClr val="33425C"/>
                </a:solidFill>
                <a:latin typeface="Carlito" pitchFamily="34" charset="0"/>
                <a:ea typeface="Carlito" pitchFamily="34" charset="-122"/>
                <a:cs typeface="Carlito" pitchFamily="34" charset="-120"/>
              </a:rPr>
              <a:t>Lesson Breakdown</a:t>
            </a:r>
            <a:endParaRPr lang="en-US" sz="800" dirty="0"/>
          </a:p>
        </p:txBody>
      </p:sp>
      <p:sp>
        <p:nvSpPr>
          <p:cNvPr id="7" name="Text 5"/>
          <p:cNvSpPr/>
          <p:nvPr/>
        </p:nvSpPr>
        <p:spPr>
          <a:xfrm>
            <a:off x="4136788" y="1343025"/>
            <a:ext cx="341563" cy="142875"/>
          </a:xfrm>
          <a:prstGeom prst="rect">
            <a:avLst/>
          </a:prstGeom>
          <a:noFill/>
          <a:ln/>
        </p:spPr>
        <p:txBody>
          <a:bodyPr wrap="none" lIns="0" tIns="0" rIns="0" bIns="0" rtlCol="0" anchor="t"/>
          <a:lstStyle/>
          <a:p>
            <a:pPr algn="l" indent="0" marL="0">
              <a:lnSpc>
                <a:spcPts val="1013"/>
              </a:lnSpc>
              <a:buNone/>
            </a:pPr>
            <a:r>
              <a:rPr lang="en-US" sz="675" dirty="0">
                <a:solidFill>
                  <a:srgbClr val="5B6B85"/>
                </a:solidFill>
                <a:latin typeface="Liberation Sans Narrow" pitchFamily="34" charset="0"/>
                <a:ea typeface="Liberation Sans Narrow" pitchFamily="34" charset="-122"/>
                <a:cs typeface="Liberation Sans Narrow" pitchFamily="34" charset="-120"/>
              </a:rPr>
              <a:t>10 min</a:t>
            </a:r>
            <a:endParaRPr lang="en-US" sz="675" dirty="0"/>
          </a:p>
        </p:txBody>
      </p:sp>
      <p:sp>
        <p:nvSpPr>
          <p:cNvPr id="8" name="Text 6"/>
          <p:cNvSpPr/>
          <p:nvPr/>
        </p:nvSpPr>
        <p:spPr>
          <a:xfrm>
            <a:off x="4647009" y="1232297"/>
            <a:ext cx="3979069" cy="350044"/>
          </a:xfrm>
          <a:prstGeom prst="roundRect">
            <a:avLst>
              <a:gd name="adj" fmla="val 32653"/>
            </a:avLst>
          </a:prstGeom>
          <a:solidFill>
            <a:srgbClr val="FFFFFF"/>
          </a:solidFill>
          <a:ln w="7144">
            <a:solidFill>
              <a:srgbClr val="E2E8F2"/>
            </a:solidFill>
            <a:prstDash val="solid"/>
          </a:ln>
        </p:spPr>
        <p:txBody>
          <a:bodyPr wrap="square" rtlCol="0" anchor="ctr"/>
          <a:lstStyle/>
          <a:p>
            <a:pPr indent="0" marL="0">
              <a:buNone/>
            </a:pPr>
            <a:endParaRPr lang="en-US" dirty="0"/>
          </a:p>
        </p:txBody>
      </p:sp>
      <p:sp>
        <p:nvSpPr>
          <p:cNvPr id="9" name="Text 7"/>
          <p:cNvSpPr/>
          <p:nvPr/>
        </p:nvSpPr>
        <p:spPr>
          <a:xfrm>
            <a:off x="4764881" y="1328738"/>
            <a:ext cx="157163" cy="157163"/>
          </a:xfrm>
          <a:prstGeom prst="rect">
            <a:avLst/>
          </a:prstGeom>
          <a:noFill/>
          <a:ln/>
        </p:spPr>
        <p:txBody>
          <a:bodyPr wrap="none" lIns="0" tIns="0" rIns="0" bIns="0" rtlCol="0" anchor="ctr"/>
          <a:lstStyle/>
          <a:p>
            <a:pPr algn="ctr" indent="0" marL="0">
              <a:buNone/>
            </a:pPr>
            <a:r>
              <a:rPr lang="en-US" sz="1547" dirty="0">
                <a:solidFill>
                  <a:srgbClr val="3AA0C2"/>
                </a:solidFill>
                <a:latin typeface="Segoe UI Symbol" pitchFamily="34" charset="0"/>
                <a:ea typeface="Segoe UI Symbol" pitchFamily="34" charset="-122"/>
                <a:cs typeface="Segoe UI Symbol" pitchFamily="34" charset="-120"/>
              </a:rPr>
              <a:t>▤</a:t>
            </a:r>
            <a:endParaRPr lang="en-US" sz="1547" dirty="0"/>
          </a:p>
        </p:txBody>
      </p:sp>
      <p:sp>
        <p:nvSpPr>
          <p:cNvPr id="10" name="Text 8"/>
          <p:cNvSpPr/>
          <p:nvPr/>
        </p:nvSpPr>
        <p:spPr>
          <a:xfrm>
            <a:off x="5007769" y="1337332"/>
            <a:ext cx="3206539" cy="148568"/>
          </a:xfrm>
          <a:prstGeom prst="rect">
            <a:avLst/>
          </a:prstGeom>
          <a:noFill/>
          <a:ln/>
        </p:spPr>
        <p:txBody>
          <a:bodyPr wrap="square" lIns="0" tIns="0" rIns="0" bIns="0" rtlCol="0" anchor="t"/>
          <a:lstStyle/>
          <a:p>
            <a:pPr algn="l" indent="0" marL="0">
              <a:lnSpc>
                <a:spcPts val="1103"/>
              </a:lnSpc>
              <a:buNone/>
            </a:pPr>
            <a:r>
              <a:rPr lang="en-US" sz="788" dirty="0">
                <a:solidFill>
                  <a:srgbClr val="33425C"/>
                </a:solidFill>
                <a:latin typeface="Carlito" pitchFamily="34" charset="0"/>
                <a:ea typeface="Carlito" pitchFamily="34" charset="-122"/>
                <a:cs typeface="Carlito" pitchFamily="34" charset="-120"/>
              </a:rPr>
              <a:t>How Recycling Actually Works: mechanical vs feedstock recycling</a:t>
            </a:r>
            <a:endParaRPr lang="en-US" sz="788" dirty="0"/>
          </a:p>
        </p:txBody>
      </p:sp>
      <p:sp>
        <p:nvSpPr>
          <p:cNvPr id="11" name="Text 9"/>
          <p:cNvSpPr/>
          <p:nvPr/>
        </p:nvSpPr>
        <p:spPr>
          <a:xfrm>
            <a:off x="8211907" y="1343025"/>
            <a:ext cx="341563" cy="142875"/>
          </a:xfrm>
          <a:prstGeom prst="rect">
            <a:avLst/>
          </a:prstGeom>
          <a:noFill/>
          <a:ln/>
        </p:spPr>
        <p:txBody>
          <a:bodyPr wrap="none" lIns="0" tIns="0" rIns="0" bIns="0" rtlCol="0" anchor="t"/>
          <a:lstStyle/>
          <a:p>
            <a:pPr algn="l" indent="0" marL="0">
              <a:lnSpc>
                <a:spcPts val="1013"/>
              </a:lnSpc>
              <a:buNone/>
            </a:pPr>
            <a:r>
              <a:rPr lang="en-US" sz="675" dirty="0">
                <a:solidFill>
                  <a:srgbClr val="5B6B85"/>
                </a:solidFill>
                <a:latin typeface="Liberation Sans Narrow" pitchFamily="34" charset="0"/>
                <a:ea typeface="Liberation Sans Narrow" pitchFamily="34" charset="-122"/>
                <a:cs typeface="Liberation Sans Narrow" pitchFamily="34" charset="-120"/>
              </a:rPr>
              <a:t>11 min</a:t>
            </a:r>
            <a:endParaRPr lang="en-US" sz="675" dirty="0"/>
          </a:p>
        </p:txBody>
      </p:sp>
      <p:sp>
        <p:nvSpPr>
          <p:cNvPr id="12" name="Text 10"/>
          <p:cNvSpPr/>
          <p:nvPr/>
        </p:nvSpPr>
        <p:spPr>
          <a:xfrm>
            <a:off x="575072" y="1675209"/>
            <a:ext cx="3979069" cy="350044"/>
          </a:xfrm>
          <a:prstGeom prst="roundRect">
            <a:avLst>
              <a:gd name="adj" fmla="val 32653"/>
            </a:avLst>
          </a:prstGeom>
          <a:solidFill>
            <a:srgbClr val="FFFFFF"/>
          </a:solidFill>
          <a:ln w="7144">
            <a:solidFill>
              <a:srgbClr val="E2E8F2"/>
            </a:solidFill>
            <a:prstDash val="solid"/>
          </a:ln>
        </p:spPr>
        <p:txBody>
          <a:bodyPr wrap="square" rtlCol="0" anchor="ctr"/>
          <a:lstStyle/>
          <a:p>
            <a:pPr indent="0" marL="0">
              <a:buNone/>
            </a:pPr>
            <a:endParaRPr lang="en-US" dirty="0"/>
          </a:p>
        </p:txBody>
      </p:sp>
      <p:sp>
        <p:nvSpPr>
          <p:cNvPr id="13" name="Text 11"/>
          <p:cNvSpPr/>
          <p:nvPr/>
        </p:nvSpPr>
        <p:spPr>
          <a:xfrm>
            <a:off x="692944" y="1771650"/>
            <a:ext cx="157163" cy="157163"/>
          </a:xfrm>
          <a:prstGeom prst="rect">
            <a:avLst/>
          </a:prstGeom>
          <a:noFill/>
          <a:ln/>
        </p:spPr>
        <p:txBody>
          <a:bodyPr wrap="none" lIns="0" tIns="0" rIns="0" bIns="0" rtlCol="0" anchor="ctr"/>
          <a:lstStyle/>
          <a:p>
            <a:pPr algn="ctr" indent="0" marL="0">
              <a:buNone/>
            </a:pPr>
            <a:r>
              <a:rPr lang="en-US" sz="1547" dirty="0">
                <a:solidFill>
                  <a:srgbClr val="3AA0C2"/>
                </a:solidFill>
                <a:latin typeface="Segoe UI Symbol" pitchFamily="34" charset="0"/>
                <a:ea typeface="Segoe UI Symbol" pitchFamily="34" charset="-122"/>
                <a:cs typeface="Segoe UI Symbol" pitchFamily="34" charset="-120"/>
              </a:rPr>
              <a:t>▤</a:t>
            </a:r>
            <a:endParaRPr lang="en-US" sz="1547" dirty="0"/>
          </a:p>
        </p:txBody>
      </p:sp>
      <p:sp>
        <p:nvSpPr>
          <p:cNvPr id="14" name="Text 12"/>
          <p:cNvSpPr/>
          <p:nvPr/>
        </p:nvSpPr>
        <p:spPr>
          <a:xfrm>
            <a:off x="935831" y="1780245"/>
            <a:ext cx="3247951" cy="148568"/>
          </a:xfrm>
          <a:prstGeom prst="rect">
            <a:avLst/>
          </a:prstGeom>
          <a:noFill/>
          <a:ln/>
        </p:spPr>
        <p:txBody>
          <a:bodyPr wrap="square" lIns="0" tIns="0" rIns="0" bIns="0" rtlCol="0" anchor="t"/>
          <a:lstStyle/>
          <a:p>
            <a:pPr algn="l" indent="0" marL="0">
              <a:lnSpc>
                <a:spcPts val="1103"/>
              </a:lnSpc>
              <a:buNone/>
            </a:pPr>
            <a:r>
              <a:rPr lang="en-US" sz="800" dirty="0">
                <a:solidFill>
                  <a:srgbClr val="33425C"/>
                </a:solidFill>
                <a:latin typeface="Carlito" pitchFamily="34" charset="0"/>
                <a:ea typeface="Carlito" pitchFamily="34" charset="-122"/>
                <a:cs typeface="Carlito" pitchFamily="34" charset="-120"/>
              </a:rPr>
              <a:t>Organic Waste: composting and anaerobic digestion</a:t>
            </a:r>
            <a:endParaRPr lang="en-US" sz="800" dirty="0"/>
          </a:p>
        </p:txBody>
      </p:sp>
      <p:sp>
        <p:nvSpPr>
          <p:cNvPr id="15" name="Text 13"/>
          <p:cNvSpPr/>
          <p:nvPr/>
        </p:nvSpPr>
        <p:spPr>
          <a:xfrm>
            <a:off x="4192033" y="1785938"/>
            <a:ext cx="278846" cy="142875"/>
          </a:xfrm>
          <a:prstGeom prst="rect">
            <a:avLst/>
          </a:prstGeom>
          <a:noFill/>
          <a:ln/>
        </p:spPr>
        <p:txBody>
          <a:bodyPr wrap="none" lIns="0" tIns="0" rIns="0" bIns="0" rtlCol="0" anchor="t"/>
          <a:lstStyle/>
          <a:p>
            <a:pPr algn="l" indent="0" marL="0">
              <a:lnSpc>
                <a:spcPts val="1013"/>
              </a:lnSpc>
              <a:buNone/>
            </a:pPr>
            <a:r>
              <a:rPr lang="en-US" sz="675" dirty="0">
                <a:solidFill>
                  <a:srgbClr val="5B6B85"/>
                </a:solidFill>
                <a:latin typeface="Liberation Sans Narrow" pitchFamily="34" charset="0"/>
                <a:ea typeface="Liberation Sans Narrow" pitchFamily="34" charset="-122"/>
                <a:cs typeface="Liberation Sans Narrow" pitchFamily="34" charset="-120"/>
              </a:rPr>
              <a:t>9 min</a:t>
            </a:r>
            <a:endParaRPr lang="en-US" sz="675" dirty="0"/>
          </a:p>
        </p:txBody>
      </p:sp>
      <p:sp>
        <p:nvSpPr>
          <p:cNvPr id="16" name="Text 14"/>
          <p:cNvSpPr/>
          <p:nvPr/>
        </p:nvSpPr>
        <p:spPr>
          <a:xfrm>
            <a:off x="4647009" y="1675209"/>
            <a:ext cx="3979069" cy="350044"/>
          </a:xfrm>
          <a:prstGeom prst="roundRect">
            <a:avLst>
              <a:gd name="adj" fmla="val 32653"/>
            </a:avLst>
          </a:prstGeom>
          <a:solidFill>
            <a:srgbClr val="FFFFFF"/>
          </a:solidFill>
          <a:ln w="7144">
            <a:solidFill>
              <a:srgbClr val="E2E8F2"/>
            </a:solidFill>
            <a:prstDash val="solid"/>
          </a:ln>
        </p:spPr>
        <p:txBody>
          <a:bodyPr wrap="square" rtlCol="0" anchor="ctr"/>
          <a:lstStyle/>
          <a:p>
            <a:pPr indent="0" marL="0">
              <a:buNone/>
            </a:pPr>
            <a:endParaRPr lang="en-US" dirty="0"/>
          </a:p>
        </p:txBody>
      </p:sp>
      <p:sp>
        <p:nvSpPr>
          <p:cNvPr id="17" name="Text 15"/>
          <p:cNvSpPr/>
          <p:nvPr/>
        </p:nvSpPr>
        <p:spPr>
          <a:xfrm>
            <a:off x="4764881" y="1771650"/>
            <a:ext cx="157163" cy="157163"/>
          </a:xfrm>
          <a:prstGeom prst="rect">
            <a:avLst/>
          </a:prstGeom>
          <a:noFill/>
          <a:ln/>
        </p:spPr>
        <p:txBody>
          <a:bodyPr wrap="none" lIns="0" tIns="0" rIns="0" bIns="0" rtlCol="0" anchor="ctr"/>
          <a:lstStyle/>
          <a:p>
            <a:pPr algn="ctr" indent="0" marL="0">
              <a:buNone/>
            </a:pPr>
            <a:r>
              <a:rPr lang="en-US" sz="1547" dirty="0">
                <a:solidFill>
                  <a:srgbClr val="3AA0C2"/>
                </a:solidFill>
                <a:latin typeface="Segoe UI Symbol" pitchFamily="34" charset="0"/>
                <a:ea typeface="Segoe UI Symbol" pitchFamily="34" charset="-122"/>
                <a:cs typeface="Segoe UI Symbol" pitchFamily="34" charset="-120"/>
              </a:rPr>
              <a:t>▤</a:t>
            </a:r>
            <a:endParaRPr lang="en-US" sz="1547" dirty="0"/>
          </a:p>
        </p:txBody>
      </p:sp>
      <p:sp>
        <p:nvSpPr>
          <p:cNvPr id="18" name="Text 16"/>
          <p:cNvSpPr/>
          <p:nvPr/>
        </p:nvSpPr>
        <p:spPr>
          <a:xfrm>
            <a:off x="5007769" y="1780245"/>
            <a:ext cx="3409899" cy="148568"/>
          </a:xfrm>
          <a:prstGeom prst="rect">
            <a:avLst/>
          </a:prstGeom>
          <a:noFill/>
          <a:ln/>
        </p:spPr>
        <p:txBody>
          <a:bodyPr wrap="square" lIns="0" tIns="0" rIns="0" bIns="0" rtlCol="0" anchor="t"/>
          <a:lstStyle/>
          <a:p>
            <a:pPr algn="l" indent="0" marL="0">
              <a:lnSpc>
                <a:spcPts val="1103"/>
              </a:lnSpc>
              <a:buNone/>
            </a:pPr>
            <a:r>
              <a:rPr lang="en-US" sz="800" dirty="0">
                <a:solidFill>
                  <a:srgbClr val="33425C"/>
                </a:solidFill>
                <a:latin typeface="Carlito" pitchFamily="34" charset="0"/>
                <a:ea typeface="Carlito" pitchFamily="34" charset="-122"/>
                <a:cs typeface="Carlito" pitchFamily="34" charset="-120"/>
              </a:rPr>
              <a:t>Formal and Informal Recycling Systems Globally</a:t>
            </a:r>
            <a:endParaRPr lang="en-US" sz="800" dirty="0"/>
          </a:p>
        </p:txBody>
      </p:sp>
      <p:sp>
        <p:nvSpPr>
          <p:cNvPr id="19" name="Text 17"/>
          <p:cNvSpPr/>
          <p:nvPr/>
        </p:nvSpPr>
        <p:spPr>
          <a:xfrm>
            <a:off x="8208726" y="1785938"/>
            <a:ext cx="341563" cy="142875"/>
          </a:xfrm>
          <a:prstGeom prst="rect">
            <a:avLst/>
          </a:prstGeom>
          <a:noFill/>
          <a:ln/>
        </p:spPr>
        <p:txBody>
          <a:bodyPr wrap="none" lIns="0" tIns="0" rIns="0" bIns="0" rtlCol="0" anchor="t"/>
          <a:lstStyle/>
          <a:p>
            <a:pPr algn="l" indent="0" marL="0">
              <a:lnSpc>
                <a:spcPts val="1013"/>
              </a:lnSpc>
              <a:buNone/>
            </a:pPr>
            <a:r>
              <a:rPr lang="en-US" sz="675" dirty="0">
                <a:solidFill>
                  <a:srgbClr val="5B6B85"/>
                </a:solidFill>
                <a:latin typeface="Liberation Sans Narrow" pitchFamily="34" charset="0"/>
                <a:ea typeface="Liberation Sans Narrow" pitchFamily="34" charset="-122"/>
                <a:cs typeface="Liberation Sans Narrow" pitchFamily="34" charset="-120"/>
              </a:rPr>
              <a:t>12 min</a:t>
            </a:r>
            <a:endParaRPr lang="en-US" sz="675" dirty="0"/>
          </a:p>
        </p:txBody>
      </p:sp>
      <p:sp>
        <p:nvSpPr>
          <p:cNvPr id="20" name="Text 18"/>
          <p:cNvSpPr/>
          <p:nvPr/>
        </p:nvSpPr>
        <p:spPr>
          <a:xfrm>
            <a:off x="575072" y="2118122"/>
            <a:ext cx="3979069" cy="472827"/>
          </a:xfrm>
          <a:prstGeom prst="roundRect">
            <a:avLst>
              <a:gd name="adj" fmla="val 24174"/>
            </a:avLst>
          </a:prstGeom>
          <a:solidFill>
            <a:srgbClr val="FFFFFF"/>
          </a:solidFill>
          <a:ln w="7144">
            <a:solidFill>
              <a:srgbClr val="E2E8F2"/>
            </a:solidFill>
            <a:prstDash val="solid"/>
          </a:ln>
        </p:spPr>
        <p:txBody>
          <a:bodyPr wrap="square" rtlCol="0" anchor="ctr"/>
          <a:lstStyle/>
          <a:p>
            <a:pPr indent="0" marL="0">
              <a:buNone/>
            </a:pPr>
            <a:endParaRPr lang="en-US" dirty="0"/>
          </a:p>
        </p:txBody>
      </p:sp>
      <p:sp>
        <p:nvSpPr>
          <p:cNvPr id="21" name="Text 19"/>
          <p:cNvSpPr/>
          <p:nvPr/>
        </p:nvSpPr>
        <p:spPr>
          <a:xfrm>
            <a:off x="692944" y="2275954"/>
            <a:ext cx="157163" cy="157163"/>
          </a:xfrm>
          <a:prstGeom prst="rect">
            <a:avLst/>
          </a:prstGeom>
          <a:noFill/>
          <a:ln/>
        </p:spPr>
        <p:txBody>
          <a:bodyPr wrap="none" lIns="0" tIns="0" rIns="0" bIns="0" rtlCol="0" anchor="ctr"/>
          <a:lstStyle/>
          <a:p>
            <a:pPr algn="ctr" indent="0" marL="0">
              <a:buNone/>
            </a:pPr>
            <a:r>
              <a:rPr lang="en-US" sz="1547" dirty="0">
                <a:solidFill>
                  <a:srgbClr val="3AA0C2"/>
                </a:solidFill>
                <a:latin typeface="Segoe UI Symbol" pitchFamily="34" charset="0"/>
                <a:ea typeface="Segoe UI Symbol" pitchFamily="34" charset="-122"/>
                <a:cs typeface="Segoe UI Symbol" pitchFamily="34" charset="-120"/>
              </a:rPr>
              <a:t>▤</a:t>
            </a:r>
            <a:endParaRPr lang="en-US" sz="1547" dirty="0"/>
          </a:p>
        </p:txBody>
      </p:sp>
      <p:sp>
        <p:nvSpPr>
          <p:cNvPr id="22" name="Text 20"/>
          <p:cNvSpPr/>
          <p:nvPr/>
        </p:nvSpPr>
        <p:spPr>
          <a:xfrm>
            <a:off x="935831" y="2284549"/>
            <a:ext cx="3206539" cy="153570"/>
          </a:xfrm>
          <a:prstGeom prst="rect">
            <a:avLst/>
          </a:prstGeom>
          <a:noFill/>
          <a:ln/>
        </p:spPr>
        <p:txBody>
          <a:bodyPr wrap="square" lIns="0" tIns="0" rIns="0" bIns="0" rtlCol="0" anchor="t"/>
          <a:lstStyle/>
          <a:p>
            <a:pPr algn="l" indent="0" marL="0">
              <a:lnSpc>
                <a:spcPts val="1103"/>
              </a:lnSpc>
              <a:buNone/>
            </a:pPr>
            <a:r>
              <a:rPr lang="en-US" sz="800" dirty="0">
                <a:solidFill>
                  <a:srgbClr val="33425C"/>
                </a:solidFill>
                <a:latin typeface="Carlito" pitchFamily="34" charset="0"/>
                <a:ea typeface="Carlito" pitchFamily="34" charset="-122"/>
                <a:cs typeface="Carlito" pitchFamily="34" charset="-120"/>
              </a:rPr>
              <a:t>E-waste: the world's fastest-growing waste stream</a:t>
            </a:r>
            <a:endParaRPr lang="en-US" sz="800" dirty="0"/>
          </a:p>
        </p:txBody>
      </p:sp>
      <p:sp>
        <p:nvSpPr>
          <p:cNvPr id="23" name="Text 21"/>
          <p:cNvSpPr/>
          <p:nvPr/>
        </p:nvSpPr>
        <p:spPr>
          <a:xfrm>
            <a:off x="4139969" y="2290242"/>
            <a:ext cx="341563" cy="164592"/>
          </a:xfrm>
          <a:prstGeom prst="rect">
            <a:avLst/>
          </a:prstGeom>
          <a:noFill/>
          <a:ln/>
        </p:spPr>
        <p:txBody>
          <a:bodyPr wrap="none" lIns="0" tIns="0" rIns="0" bIns="0" rtlCol="0" anchor="t"/>
          <a:lstStyle/>
          <a:p>
            <a:pPr algn="l" indent="0" marL="0">
              <a:lnSpc>
                <a:spcPts val="1013"/>
              </a:lnSpc>
              <a:buNone/>
            </a:pPr>
            <a:r>
              <a:rPr lang="en-US" sz="675" dirty="0">
                <a:solidFill>
                  <a:srgbClr val="5B6B85"/>
                </a:solidFill>
                <a:latin typeface="Liberation Sans Narrow" pitchFamily="34" charset="0"/>
                <a:ea typeface="Liberation Sans Narrow" pitchFamily="34" charset="-122"/>
                <a:cs typeface="Liberation Sans Narrow" pitchFamily="34" charset="-120"/>
              </a:rPr>
              <a:t>11 min</a:t>
            </a:r>
            <a:endParaRPr lang="en-US" sz="675" dirty="0"/>
          </a:p>
        </p:txBody>
      </p:sp>
      <p:sp>
        <p:nvSpPr>
          <p:cNvPr id="24" name="Text 22"/>
          <p:cNvSpPr/>
          <p:nvPr/>
        </p:nvSpPr>
        <p:spPr>
          <a:xfrm>
            <a:off x="4647009" y="2118122"/>
            <a:ext cx="3979069" cy="472827"/>
          </a:xfrm>
          <a:prstGeom prst="roundRect">
            <a:avLst>
              <a:gd name="adj" fmla="val 24174"/>
            </a:avLst>
          </a:prstGeom>
          <a:solidFill>
            <a:srgbClr val="FFFFFF"/>
          </a:solidFill>
          <a:ln w="7144">
            <a:solidFill>
              <a:srgbClr val="E2E8F2"/>
            </a:solidFill>
            <a:prstDash val="solid"/>
          </a:ln>
        </p:spPr>
        <p:txBody>
          <a:bodyPr wrap="square" rtlCol="0" anchor="ctr"/>
          <a:lstStyle/>
          <a:p>
            <a:pPr indent="0" marL="0">
              <a:buNone/>
            </a:pPr>
            <a:endParaRPr lang="en-US" dirty="0"/>
          </a:p>
        </p:txBody>
      </p:sp>
      <p:sp>
        <p:nvSpPr>
          <p:cNvPr id="25" name="Text 23"/>
          <p:cNvSpPr/>
          <p:nvPr/>
        </p:nvSpPr>
        <p:spPr>
          <a:xfrm>
            <a:off x="4764881" y="2275954"/>
            <a:ext cx="157163" cy="157163"/>
          </a:xfrm>
          <a:prstGeom prst="rect">
            <a:avLst/>
          </a:prstGeom>
          <a:noFill/>
          <a:ln/>
        </p:spPr>
        <p:txBody>
          <a:bodyPr wrap="none" lIns="0" tIns="0" rIns="0" bIns="0" rtlCol="0" anchor="ctr"/>
          <a:lstStyle/>
          <a:p>
            <a:pPr algn="ctr" indent="0" marL="0">
              <a:buNone/>
            </a:pPr>
            <a:r>
              <a:rPr lang="en-US" sz="1547" dirty="0">
                <a:solidFill>
                  <a:srgbClr val="3AA0C2"/>
                </a:solidFill>
                <a:latin typeface="Segoe UI Symbol" pitchFamily="34" charset="0"/>
                <a:ea typeface="Segoe UI Symbol" pitchFamily="34" charset="-122"/>
                <a:cs typeface="Segoe UI Symbol" pitchFamily="34" charset="-120"/>
              </a:rPr>
              <a:t>▤</a:t>
            </a:r>
            <a:endParaRPr lang="en-US" sz="1547" dirty="0"/>
          </a:p>
        </p:txBody>
      </p:sp>
      <p:sp>
        <p:nvSpPr>
          <p:cNvPr id="26" name="Text 24"/>
          <p:cNvSpPr/>
          <p:nvPr/>
        </p:nvSpPr>
        <p:spPr>
          <a:xfrm>
            <a:off x="5007769" y="2214563"/>
            <a:ext cx="3247951" cy="279946"/>
          </a:xfrm>
          <a:prstGeom prst="rect">
            <a:avLst/>
          </a:prstGeom>
          <a:noFill/>
          <a:ln/>
        </p:spPr>
        <p:txBody>
          <a:bodyPr wrap="square" lIns="0" tIns="0" rIns="0" bIns="0" rtlCol="0" anchor="t"/>
          <a:lstStyle/>
          <a:p>
            <a:pPr algn="l" indent="0" marL="0">
              <a:lnSpc>
                <a:spcPts val="1103"/>
              </a:lnSpc>
              <a:buNone/>
            </a:pPr>
            <a:r>
              <a:rPr lang="en-US" sz="800" dirty="0">
                <a:solidFill>
                  <a:srgbClr val="33425C"/>
                </a:solidFill>
                <a:latin typeface="Carlito" pitchFamily="34" charset="0"/>
                <a:ea typeface="Carlito" pitchFamily="34" charset="-122"/>
                <a:cs typeface="Carlito" pitchFamily="34" charset="-120"/>
              </a:rPr>
              <a:t>Case Study: Agbogbloshie, in Accra, became one of Ghana's best-known centres for i</a:t>
            </a:r>
            <a:endParaRPr lang="en-US" sz="800" dirty="0"/>
          </a:p>
        </p:txBody>
      </p:sp>
      <p:sp>
        <p:nvSpPr>
          <p:cNvPr id="27" name="Text 25"/>
          <p:cNvSpPr/>
          <p:nvPr/>
        </p:nvSpPr>
        <p:spPr>
          <a:xfrm>
            <a:off x="8263971" y="2290242"/>
            <a:ext cx="278846" cy="164592"/>
          </a:xfrm>
          <a:prstGeom prst="rect">
            <a:avLst/>
          </a:prstGeom>
          <a:noFill/>
          <a:ln/>
        </p:spPr>
        <p:txBody>
          <a:bodyPr wrap="none" lIns="0" tIns="0" rIns="0" bIns="0" rtlCol="0" anchor="t"/>
          <a:lstStyle/>
          <a:p>
            <a:pPr algn="l" indent="0" marL="0">
              <a:lnSpc>
                <a:spcPts val="1013"/>
              </a:lnSpc>
              <a:buNone/>
            </a:pPr>
            <a:r>
              <a:rPr lang="en-US" sz="675" dirty="0">
                <a:solidFill>
                  <a:srgbClr val="5B6B85"/>
                </a:solidFill>
                <a:latin typeface="Liberation Sans Narrow" pitchFamily="34" charset="0"/>
                <a:ea typeface="Liberation Sans Narrow" pitchFamily="34" charset="-122"/>
                <a:cs typeface="Liberation Sans Narrow" pitchFamily="34" charset="-120"/>
              </a:rPr>
              <a:t>9 min</a:t>
            </a:r>
            <a:endParaRPr lang="en-US" sz="675" dirty="0"/>
          </a:p>
        </p:txBody>
      </p:sp>
      <p:sp>
        <p:nvSpPr>
          <p:cNvPr id="28" name="Text 26"/>
          <p:cNvSpPr/>
          <p:nvPr/>
        </p:nvSpPr>
        <p:spPr>
          <a:xfrm>
            <a:off x="575072" y="2683818"/>
            <a:ext cx="3979069" cy="350044"/>
          </a:xfrm>
          <a:prstGeom prst="roundRect">
            <a:avLst>
              <a:gd name="adj" fmla="val 32653"/>
            </a:avLst>
          </a:prstGeom>
          <a:solidFill>
            <a:srgbClr val="FFFFFF"/>
          </a:solidFill>
          <a:ln w="7144">
            <a:solidFill>
              <a:srgbClr val="E2E8F2"/>
            </a:solidFill>
            <a:prstDash val="solid"/>
          </a:ln>
        </p:spPr>
        <p:txBody>
          <a:bodyPr wrap="square" rtlCol="0" anchor="ctr"/>
          <a:lstStyle/>
          <a:p>
            <a:pPr indent="0" marL="0">
              <a:buNone/>
            </a:pPr>
            <a:endParaRPr lang="en-US" dirty="0"/>
          </a:p>
        </p:txBody>
      </p:sp>
      <p:sp>
        <p:nvSpPr>
          <p:cNvPr id="29" name="Text 27"/>
          <p:cNvSpPr/>
          <p:nvPr/>
        </p:nvSpPr>
        <p:spPr>
          <a:xfrm>
            <a:off x="692944" y="2780258"/>
            <a:ext cx="157163" cy="157163"/>
          </a:xfrm>
          <a:prstGeom prst="rect">
            <a:avLst/>
          </a:prstGeom>
          <a:noFill/>
          <a:ln/>
        </p:spPr>
        <p:txBody>
          <a:bodyPr wrap="none" lIns="0" tIns="0" rIns="0" bIns="0" rtlCol="0" anchor="ctr"/>
          <a:lstStyle/>
          <a:p>
            <a:pPr algn="ctr" indent="0" marL="0">
              <a:buNone/>
            </a:pPr>
            <a:r>
              <a:rPr lang="en-US" sz="1547" dirty="0">
                <a:solidFill>
                  <a:srgbClr val="3AA0C2"/>
                </a:solidFill>
                <a:latin typeface="Segoe UI Symbol" pitchFamily="34" charset="0"/>
                <a:ea typeface="Segoe UI Symbol" pitchFamily="34" charset="-122"/>
                <a:cs typeface="Segoe UI Symbol" pitchFamily="34" charset="-120"/>
              </a:rPr>
              <a:t>▤</a:t>
            </a:r>
            <a:endParaRPr lang="en-US" sz="1547" dirty="0"/>
          </a:p>
        </p:txBody>
      </p:sp>
      <p:sp>
        <p:nvSpPr>
          <p:cNvPr id="30" name="Text 28"/>
          <p:cNvSpPr/>
          <p:nvPr/>
        </p:nvSpPr>
        <p:spPr>
          <a:xfrm>
            <a:off x="935831" y="2788853"/>
            <a:ext cx="3365342" cy="148568"/>
          </a:xfrm>
          <a:prstGeom prst="rect">
            <a:avLst/>
          </a:prstGeom>
          <a:noFill/>
          <a:ln/>
        </p:spPr>
        <p:txBody>
          <a:bodyPr wrap="none" lIns="0" tIns="0" rIns="0" bIns="0" rtlCol="0" anchor="t"/>
          <a:lstStyle/>
          <a:p>
            <a:pPr algn="l" indent="0" marL="0">
              <a:lnSpc>
                <a:spcPts val="1103"/>
              </a:lnSpc>
              <a:buNone/>
            </a:pPr>
            <a:r>
              <a:rPr lang="en-US" sz="800" dirty="0">
                <a:solidFill>
                  <a:srgbClr val="33425C"/>
                </a:solidFill>
                <a:latin typeface="Carlito" pitchFamily="34" charset="0"/>
                <a:ea typeface="Carlito" pitchFamily="34" charset="-122"/>
                <a:cs typeface="Carlito" pitchFamily="34" charset="-120"/>
              </a:rPr>
              <a:t>Hands-On Activity</a:t>
            </a:r>
            <a:endParaRPr lang="en-US" sz="800" dirty="0"/>
          </a:p>
        </p:txBody>
      </p:sp>
      <p:sp>
        <p:nvSpPr>
          <p:cNvPr id="31" name="Text 29"/>
          <p:cNvSpPr/>
          <p:nvPr/>
        </p:nvSpPr>
        <p:spPr>
          <a:xfrm>
            <a:off x="4192033" y="2794546"/>
            <a:ext cx="278846" cy="142875"/>
          </a:xfrm>
          <a:prstGeom prst="rect">
            <a:avLst/>
          </a:prstGeom>
          <a:noFill/>
          <a:ln/>
        </p:spPr>
        <p:txBody>
          <a:bodyPr wrap="none" lIns="0" tIns="0" rIns="0" bIns="0" rtlCol="0" anchor="t"/>
          <a:lstStyle/>
          <a:p>
            <a:pPr algn="l" indent="0" marL="0">
              <a:lnSpc>
                <a:spcPts val="1013"/>
              </a:lnSpc>
              <a:buNone/>
            </a:pPr>
            <a:r>
              <a:rPr lang="en-US" sz="675" dirty="0">
                <a:solidFill>
                  <a:srgbClr val="5B6B85"/>
                </a:solidFill>
                <a:latin typeface="Liberation Sans Narrow" pitchFamily="34" charset="0"/>
                <a:ea typeface="Liberation Sans Narrow" pitchFamily="34" charset="-122"/>
                <a:cs typeface="Liberation Sans Narrow" pitchFamily="34" charset="-120"/>
              </a:rPr>
              <a:t>8 min</a:t>
            </a:r>
            <a:endParaRPr lang="en-US" sz="675" dirty="0"/>
          </a:p>
        </p:txBody>
      </p:sp>
    </p:spTree>
  </p:cSld>
  <p:clrMapOvr>
    <a:masterClrMapping/>
  </p:clrMapOvr>
  <p:transition spd="med" advTm="12000">
    <p:fade/>
  </p:transition>
</p:sld>
</file>

<file path=ppt/slides/slide21.xml><?xml version="1.0" encoding="utf-8"?>
<p:sld xmlns:a="http://schemas.openxmlformats.org/drawingml/2006/main" xmlns:r="http://schemas.openxmlformats.org/officeDocument/2006/relationships" xmlns:p="http://schemas.openxmlformats.org/presentationml/2006/main">
  <p:cSld name="Slide 21">
    <p:bg>
      <p:bgPr>
        <a:solidFill>
          <a:srgbClr val="0A192F"/>
        </a:solidFill>
      </p:bgPr>
    </p:bg>
    <p:spTree>
      <p:nvGrpSpPr>
        <p:cNvPr id="1" name=""/>
        <p:cNvGrpSpPr/>
        <p:nvPr/>
      </p:nvGrpSpPr>
      <p:grpSpPr>
        <a:xfrm>
          <a:off x="0" y="0"/>
          <a:ext cx="0" cy="0"/>
          <a:chOff x="0" y="0"/>
          <a:chExt cx="0" cy="0"/>
        </a:xfrm>
      </p:grpSpPr>
      <p:sp>
        <p:nvSpPr>
          <p:cNvPr id="2" name="Text 0"/>
          <p:cNvSpPr/>
          <p:nvPr/>
        </p:nvSpPr>
        <p:spPr>
          <a:xfrm>
            <a:off x="0" y="0"/>
            <a:ext cx="100013" cy="5143500"/>
          </a:xfrm>
          <a:prstGeom prst="rect">
            <a:avLst/>
          </a:prstGeom>
          <a:solidFill>
            <a:srgbClr val="3AA0C2"/>
          </a:solidFill>
          <a:ln/>
        </p:spPr>
        <p:txBody>
          <a:bodyPr wrap="square" rtlCol="0" anchor="ctr"/>
          <a:lstStyle/>
          <a:p>
            <a:pPr indent="0" marL="0">
              <a:buNone/>
            </a:pPr>
            <a:endParaRPr lang="en-US" dirty="0"/>
          </a:p>
        </p:txBody>
      </p:sp>
      <p:sp>
        <p:nvSpPr>
          <p:cNvPr id="3" name="Text 1"/>
          <p:cNvSpPr/>
          <p:nvPr/>
        </p:nvSpPr>
        <p:spPr>
          <a:xfrm>
            <a:off x="571500" y="442913"/>
            <a:ext cx="2935894" cy="125403"/>
          </a:xfrm>
          <a:prstGeom prst="rect">
            <a:avLst/>
          </a:prstGeom>
          <a:noFill/>
          <a:ln/>
        </p:spPr>
        <p:txBody>
          <a:bodyPr wrap="none" lIns="0" tIns="0" rIns="0" bIns="0" rtlCol="0" anchor="t"/>
          <a:lstStyle/>
          <a:p>
            <a:pPr algn="l" indent="0" marL="0">
              <a:lnSpc>
                <a:spcPts val="1181"/>
              </a:lnSpc>
              <a:buNone/>
            </a:pPr>
            <a:r>
              <a:rPr lang="en-US" sz="800" spc="225" kern="0" dirty="0">
                <a:solidFill>
                  <a:srgbClr val="3AA0C2"/>
                </a:solidFill>
                <a:latin typeface="Liberation Sans Narrow" pitchFamily="34" charset="0"/>
                <a:ea typeface="Liberation Sans Narrow" pitchFamily="34" charset="-122"/>
                <a:cs typeface="Liberation Sans Narrow" pitchFamily="34" charset="-120"/>
              </a:rPr>
              <a:t>MODULE 05 · KEY TAKEAWAYS</a:t>
            </a:r>
            <a:endParaRPr lang="en-US" sz="800" dirty="0"/>
          </a:p>
        </p:txBody>
      </p:sp>
      <p:sp>
        <p:nvSpPr>
          <p:cNvPr id="4" name="Text 2"/>
          <p:cNvSpPr/>
          <p:nvPr/>
        </p:nvSpPr>
        <p:spPr>
          <a:xfrm>
            <a:off x="571500" y="742950"/>
            <a:ext cx="2077408" cy="393478"/>
          </a:xfrm>
          <a:prstGeom prst="rect">
            <a:avLst/>
          </a:prstGeom>
          <a:noFill/>
          <a:ln/>
        </p:spPr>
        <p:txBody>
          <a:bodyPr wrap="none" lIns="0" tIns="0" rIns="0" bIns="0" rtlCol="0" anchor="t"/>
          <a:lstStyle/>
          <a:p>
            <a:pPr algn="l" indent="0" marL="0">
              <a:lnSpc>
                <a:spcPts val="2869"/>
              </a:lnSpc>
              <a:buNone/>
            </a:pPr>
            <a:r>
              <a:rPr lang="en-US" sz="1913" b="1" dirty="0">
                <a:solidFill>
                  <a:srgbClr val="F2F5F9"/>
                </a:solidFill>
                <a:latin typeface="Tinos" pitchFamily="34" charset="0"/>
                <a:ea typeface="Tinos" pitchFamily="34" charset="-122"/>
                <a:cs typeface="Tinos" pitchFamily="34" charset="-120"/>
              </a:rPr>
              <a:t>What to remember</a:t>
            </a:r>
            <a:endParaRPr lang="en-US" sz="1913" dirty="0"/>
          </a:p>
        </p:txBody>
      </p:sp>
      <p:sp>
        <p:nvSpPr>
          <p:cNvPr id="5" name="Shape 3"/>
          <p:cNvSpPr/>
          <p:nvPr/>
        </p:nvSpPr>
        <p:spPr>
          <a:xfrm>
            <a:off x="571500" y="1757139"/>
            <a:ext cx="7715250" cy="0"/>
          </a:xfrm>
          <a:prstGeom prst="line">
            <a:avLst/>
          </a:prstGeom>
          <a:noFill/>
          <a:ln w="7144">
            <a:solidFill>
              <a:srgbClr val="9FB3CE"/>
            </a:solidFill>
            <a:prstDash val="solid"/>
          </a:ln>
        </p:spPr>
      </p:sp>
      <p:sp>
        <p:nvSpPr>
          <p:cNvPr id="6" name="Text 4"/>
          <p:cNvSpPr/>
          <p:nvPr/>
        </p:nvSpPr>
        <p:spPr>
          <a:xfrm>
            <a:off x="571500" y="1371600"/>
            <a:ext cx="157163" cy="157163"/>
          </a:xfrm>
          <a:prstGeom prst="rect">
            <a:avLst/>
          </a:prstGeom>
          <a:noFill/>
          <a:ln/>
        </p:spPr>
        <p:txBody>
          <a:bodyPr wrap="none" lIns="0" tIns="0" rIns="0" bIns="0" rtlCol="0" anchor="ctr"/>
          <a:lstStyle/>
          <a:p>
            <a:pPr algn="ctr" indent="0" marL="0">
              <a:buNone/>
            </a:pPr>
            <a:r>
              <a:rPr lang="en-US" sz="1547" dirty="0">
                <a:solidFill>
                  <a:srgbClr val="D4A017"/>
                </a:solidFill>
                <a:latin typeface="Segoe UI Symbol" pitchFamily="34" charset="0"/>
                <a:ea typeface="Segoe UI Symbol" pitchFamily="34" charset="-122"/>
                <a:cs typeface="Segoe UI Symbol" pitchFamily="34" charset="-120"/>
              </a:rPr>
              <a:t>✓</a:t>
            </a:r>
            <a:endParaRPr lang="en-US" sz="1547" dirty="0"/>
          </a:p>
        </p:txBody>
      </p:sp>
      <p:sp>
        <p:nvSpPr>
          <p:cNvPr id="7" name="Text 5"/>
          <p:cNvSpPr/>
          <p:nvPr/>
        </p:nvSpPr>
        <p:spPr>
          <a:xfrm>
            <a:off x="828675" y="1364456"/>
            <a:ext cx="7405501" cy="154510"/>
          </a:xfrm>
          <a:prstGeom prst="rect">
            <a:avLst/>
          </a:prstGeom>
          <a:noFill/>
          <a:ln/>
        </p:spPr>
        <p:txBody>
          <a:bodyPr wrap="square" lIns="0" tIns="0" rIns="0" bIns="0" rtlCol="0" anchor="t">
            <a:normAutofit/>
          </a:bodyPr>
          <a:lstStyle/>
          <a:p>
            <a:pPr algn="l" indent="0" marL="0">
              <a:lnSpc>
                <a:spcPts val="1264"/>
              </a:lnSpc>
              <a:buNone/>
            </a:pPr>
            <a:r>
              <a:rPr lang="en-US" sz="872" dirty="0">
                <a:solidFill>
                  <a:srgbClr val="F2F5F9"/>
                </a:solidFill>
                <a:latin typeface="Carlito" pitchFamily="34" charset="0"/>
                <a:ea typeface="Carlito" pitchFamily="34" charset="-122"/>
                <a:cs typeface="Carlito" pitchFamily="34" charset="-120"/>
              </a:rPr>
              <a:t>The Waste Hierarchy provides a strategic framework for prioritizing waste management options from prevention (most desirable) to disposal (least de…</a:t>
            </a:r>
            <a:endParaRPr lang="en-US" sz="872" dirty="0"/>
          </a:p>
        </p:txBody>
      </p:sp>
      <p:sp>
        <p:nvSpPr>
          <p:cNvPr id="8" name="Text 6"/>
          <p:cNvSpPr/>
          <p:nvPr/>
        </p:nvSpPr>
        <p:spPr>
          <a:xfrm>
            <a:off x="828675" y="1546399"/>
            <a:ext cx="7458075" cy="128588"/>
          </a:xfrm>
          <a:prstGeom prst="rect">
            <a:avLst/>
          </a:prstGeom>
          <a:noFill/>
          <a:ln/>
        </p:spPr>
        <p:txBody>
          <a:bodyPr wrap="none" lIns="0" tIns="0" rIns="0" bIns="0" rtlCol="0" anchor="t"/>
          <a:lstStyle/>
          <a:p>
            <a:pPr algn="l" indent="0" marL="0">
              <a:lnSpc>
                <a:spcPts val="1013"/>
              </a:lnSpc>
              <a:buNone/>
            </a:pPr>
            <a:r>
              <a:rPr lang="en-US" sz="800" dirty="0">
                <a:solidFill>
                  <a:srgbClr val="9FB3CE"/>
                </a:solidFill>
                <a:latin typeface="Carlito" pitchFamily="34" charset="0"/>
                <a:ea typeface="Carlito" pitchFamily="34" charset="-122"/>
                <a:cs typeface="Carlito" pitchFamily="34" charset="-120"/>
              </a:rPr>
              <a:t>Lesson Breakdown</a:t>
            </a:r>
            <a:endParaRPr lang="en-US" sz="800" dirty="0"/>
          </a:p>
        </p:txBody>
      </p:sp>
      <p:sp>
        <p:nvSpPr>
          <p:cNvPr id="9" name="Shape 7"/>
          <p:cNvSpPr/>
          <p:nvPr/>
        </p:nvSpPr>
        <p:spPr>
          <a:xfrm>
            <a:off x="571500" y="2231975"/>
            <a:ext cx="7715250" cy="0"/>
          </a:xfrm>
          <a:prstGeom prst="line">
            <a:avLst/>
          </a:prstGeom>
          <a:noFill/>
          <a:ln w="7144">
            <a:solidFill>
              <a:srgbClr val="9FB3CE"/>
            </a:solidFill>
            <a:prstDash val="solid"/>
          </a:ln>
        </p:spPr>
      </p:sp>
      <p:sp>
        <p:nvSpPr>
          <p:cNvPr id="10" name="Text 8"/>
          <p:cNvSpPr/>
          <p:nvPr/>
        </p:nvSpPr>
        <p:spPr>
          <a:xfrm>
            <a:off x="571500" y="1846436"/>
            <a:ext cx="157163" cy="157163"/>
          </a:xfrm>
          <a:prstGeom prst="rect">
            <a:avLst/>
          </a:prstGeom>
          <a:noFill/>
          <a:ln/>
        </p:spPr>
        <p:txBody>
          <a:bodyPr wrap="none" lIns="0" tIns="0" rIns="0" bIns="0" rtlCol="0" anchor="ctr"/>
          <a:lstStyle/>
          <a:p>
            <a:pPr algn="ctr" indent="0" marL="0">
              <a:buNone/>
            </a:pPr>
            <a:r>
              <a:rPr lang="en-US" sz="1547" dirty="0">
                <a:solidFill>
                  <a:srgbClr val="D4A017"/>
                </a:solidFill>
                <a:latin typeface="Segoe UI Symbol" pitchFamily="34" charset="0"/>
                <a:ea typeface="Segoe UI Symbol" pitchFamily="34" charset="-122"/>
                <a:cs typeface="Segoe UI Symbol" pitchFamily="34" charset="-120"/>
              </a:rPr>
              <a:t>✓</a:t>
            </a:r>
            <a:endParaRPr lang="en-US" sz="1547" dirty="0"/>
          </a:p>
        </p:txBody>
      </p:sp>
      <p:sp>
        <p:nvSpPr>
          <p:cNvPr id="11" name="Text 9"/>
          <p:cNvSpPr/>
          <p:nvPr/>
        </p:nvSpPr>
        <p:spPr>
          <a:xfrm>
            <a:off x="828675" y="1839292"/>
            <a:ext cx="7090060" cy="154510"/>
          </a:xfrm>
          <a:prstGeom prst="rect">
            <a:avLst/>
          </a:prstGeom>
          <a:noFill/>
          <a:ln/>
        </p:spPr>
        <p:txBody>
          <a:bodyPr wrap="square" lIns="0" tIns="0" rIns="0" bIns="0" rtlCol="0" anchor="t">
            <a:normAutofit/>
          </a:bodyPr>
          <a:lstStyle/>
          <a:p>
            <a:pPr algn="l" indent="0" marL="0">
              <a:lnSpc>
                <a:spcPts val="1264"/>
              </a:lnSpc>
              <a:buNone/>
            </a:pPr>
            <a:r>
              <a:rPr lang="en-US" sz="872" dirty="0">
                <a:solidFill>
                  <a:srgbClr val="F2F5F9"/>
                </a:solidFill>
                <a:latin typeface="Carlito" pitchFamily="34" charset="0"/>
                <a:ea typeface="Carlito" pitchFamily="34" charset="-122"/>
                <a:cs typeface="Carlito" pitchFamily="34" charset="-120"/>
              </a:rPr>
              <a:t>Mechanical recycling should be the first choice for clean, single-polymer streams in African contexts due to lower energy requirements and costs.</a:t>
            </a:r>
            <a:endParaRPr lang="en-US" sz="872" dirty="0"/>
          </a:p>
        </p:txBody>
      </p:sp>
      <p:sp>
        <p:nvSpPr>
          <p:cNvPr id="12" name="Text 10"/>
          <p:cNvSpPr/>
          <p:nvPr/>
        </p:nvSpPr>
        <p:spPr>
          <a:xfrm>
            <a:off x="828675" y="2021235"/>
            <a:ext cx="7090060" cy="128588"/>
          </a:xfrm>
          <a:prstGeom prst="rect">
            <a:avLst/>
          </a:prstGeom>
          <a:noFill/>
          <a:ln/>
        </p:spPr>
        <p:txBody>
          <a:bodyPr wrap="square" lIns="0" tIns="0" rIns="0" bIns="0" rtlCol="0" anchor="t"/>
          <a:lstStyle/>
          <a:p>
            <a:pPr algn="l" indent="0" marL="0">
              <a:lnSpc>
                <a:spcPts val="1013"/>
              </a:lnSpc>
              <a:buNone/>
            </a:pPr>
            <a:r>
              <a:rPr lang="en-US" sz="800" dirty="0">
                <a:solidFill>
                  <a:srgbClr val="9FB3CE"/>
                </a:solidFill>
                <a:latin typeface="Carlito" pitchFamily="34" charset="0"/>
                <a:ea typeface="Carlito" pitchFamily="34" charset="-122"/>
                <a:cs typeface="Carlito" pitchFamily="34" charset="-120"/>
              </a:rPr>
              <a:t>How Recycling Actually Works: mechanical vs feedstock recycling</a:t>
            </a:r>
            <a:endParaRPr lang="en-US" sz="800" dirty="0"/>
          </a:p>
        </p:txBody>
      </p:sp>
      <p:sp>
        <p:nvSpPr>
          <p:cNvPr id="13" name="Shape 11"/>
          <p:cNvSpPr/>
          <p:nvPr/>
        </p:nvSpPr>
        <p:spPr>
          <a:xfrm>
            <a:off x="571500" y="2867323"/>
            <a:ext cx="7715250" cy="0"/>
          </a:xfrm>
          <a:prstGeom prst="line">
            <a:avLst/>
          </a:prstGeom>
          <a:noFill/>
          <a:ln w="7144">
            <a:solidFill>
              <a:srgbClr val="9FB3CE"/>
            </a:solidFill>
            <a:prstDash val="solid"/>
          </a:ln>
        </p:spPr>
      </p:sp>
      <p:sp>
        <p:nvSpPr>
          <p:cNvPr id="14" name="Text 12"/>
          <p:cNvSpPr/>
          <p:nvPr/>
        </p:nvSpPr>
        <p:spPr>
          <a:xfrm>
            <a:off x="571500" y="2321272"/>
            <a:ext cx="157163" cy="157163"/>
          </a:xfrm>
          <a:prstGeom prst="rect">
            <a:avLst/>
          </a:prstGeom>
          <a:noFill/>
          <a:ln/>
        </p:spPr>
        <p:txBody>
          <a:bodyPr wrap="none" lIns="0" tIns="0" rIns="0" bIns="0" rtlCol="0" anchor="ctr"/>
          <a:lstStyle/>
          <a:p>
            <a:pPr algn="ctr" indent="0" marL="0">
              <a:buNone/>
            </a:pPr>
            <a:r>
              <a:rPr lang="en-US" sz="1547" dirty="0">
                <a:solidFill>
                  <a:srgbClr val="D4A017"/>
                </a:solidFill>
                <a:latin typeface="Segoe UI Symbol" pitchFamily="34" charset="0"/>
                <a:ea typeface="Segoe UI Symbol" pitchFamily="34" charset="-122"/>
                <a:cs typeface="Segoe UI Symbol" pitchFamily="34" charset="-120"/>
              </a:rPr>
              <a:t>✓</a:t>
            </a:r>
            <a:endParaRPr lang="en-US" sz="1547" dirty="0"/>
          </a:p>
        </p:txBody>
      </p:sp>
      <p:sp>
        <p:nvSpPr>
          <p:cNvPr id="15" name="Text 13"/>
          <p:cNvSpPr/>
          <p:nvPr/>
        </p:nvSpPr>
        <p:spPr>
          <a:xfrm>
            <a:off x="828675" y="2314129"/>
            <a:ext cx="7458075" cy="315022"/>
          </a:xfrm>
          <a:prstGeom prst="rect">
            <a:avLst/>
          </a:prstGeom>
          <a:noFill/>
          <a:ln/>
        </p:spPr>
        <p:txBody>
          <a:bodyPr wrap="square" lIns="0" tIns="0" rIns="0" bIns="0" rtlCol="0" anchor="t">
            <a:normAutofit/>
          </a:bodyPr>
          <a:lstStyle/>
          <a:p>
            <a:pPr algn="l" indent="0" marL="0">
              <a:lnSpc>
                <a:spcPts val="1264"/>
              </a:lnSpc>
              <a:buNone/>
            </a:pPr>
            <a:r>
              <a:rPr lang="en-US" sz="872" dirty="0">
                <a:solidFill>
                  <a:srgbClr val="F2F5F9"/>
                </a:solidFill>
                <a:latin typeface="Carlito" pitchFamily="34" charset="0"/>
                <a:ea typeface="Carlito" pitchFamily="34" charset="-122"/>
                <a:cs typeface="Carlito" pitchFamily="34" charset="-120"/>
              </a:rPr>
              <a:t>Organic waste constitutes 50-70% of municipal solid waste in Africa and represents untapped resources for soil amendment, renewable energy, and job…</a:t>
            </a:r>
            <a:endParaRPr lang="en-US" sz="872" dirty="0"/>
          </a:p>
        </p:txBody>
      </p:sp>
      <p:sp>
        <p:nvSpPr>
          <p:cNvPr id="16" name="Text 14"/>
          <p:cNvSpPr/>
          <p:nvPr/>
        </p:nvSpPr>
        <p:spPr>
          <a:xfrm>
            <a:off x="828675" y="2656582"/>
            <a:ext cx="7458075" cy="128588"/>
          </a:xfrm>
          <a:prstGeom prst="rect">
            <a:avLst/>
          </a:prstGeom>
          <a:noFill/>
          <a:ln/>
        </p:spPr>
        <p:txBody>
          <a:bodyPr wrap="square" lIns="0" tIns="0" rIns="0" bIns="0" rtlCol="0" anchor="t"/>
          <a:lstStyle/>
          <a:p>
            <a:pPr algn="l" indent="0" marL="0">
              <a:lnSpc>
                <a:spcPts val="1013"/>
              </a:lnSpc>
              <a:buNone/>
            </a:pPr>
            <a:r>
              <a:rPr lang="en-US" sz="800" dirty="0">
                <a:solidFill>
                  <a:srgbClr val="9FB3CE"/>
                </a:solidFill>
                <a:latin typeface="Carlito" pitchFamily="34" charset="0"/>
                <a:ea typeface="Carlito" pitchFamily="34" charset="-122"/>
                <a:cs typeface="Carlito" pitchFamily="34" charset="-120"/>
              </a:rPr>
              <a:t>Organic Waste: composting and anaerobic digestion</a:t>
            </a:r>
            <a:endParaRPr lang="en-US" sz="800" dirty="0"/>
          </a:p>
        </p:txBody>
      </p:sp>
      <p:sp>
        <p:nvSpPr>
          <p:cNvPr id="17" name="Shape 15"/>
          <p:cNvSpPr/>
          <p:nvPr/>
        </p:nvSpPr>
        <p:spPr>
          <a:xfrm>
            <a:off x="571500" y="3502670"/>
            <a:ext cx="7715250" cy="0"/>
          </a:xfrm>
          <a:prstGeom prst="line">
            <a:avLst/>
          </a:prstGeom>
          <a:noFill/>
          <a:ln w="7144">
            <a:solidFill>
              <a:srgbClr val="9FB3CE"/>
            </a:solidFill>
            <a:prstDash val="solid"/>
          </a:ln>
        </p:spPr>
      </p:sp>
      <p:sp>
        <p:nvSpPr>
          <p:cNvPr id="18" name="Text 16"/>
          <p:cNvSpPr/>
          <p:nvPr/>
        </p:nvSpPr>
        <p:spPr>
          <a:xfrm>
            <a:off x="571500" y="2956620"/>
            <a:ext cx="157163" cy="157163"/>
          </a:xfrm>
          <a:prstGeom prst="rect">
            <a:avLst/>
          </a:prstGeom>
          <a:noFill/>
          <a:ln/>
        </p:spPr>
        <p:txBody>
          <a:bodyPr wrap="none" lIns="0" tIns="0" rIns="0" bIns="0" rtlCol="0" anchor="ctr"/>
          <a:lstStyle/>
          <a:p>
            <a:pPr algn="ctr" indent="0" marL="0">
              <a:buNone/>
            </a:pPr>
            <a:r>
              <a:rPr lang="en-US" sz="1547" dirty="0">
                <a:solidFill>
                  <a:srgbClr val="D4A017"/>
                </a:solidFill>
                <a:latin typeface="Segoe UI Symbol" pitchFamily="34" charset="0"/>
                <a:ea typeface="Segoe UI Symbol" pitchFamily="34" charset="-122"/>
                <a:cs typeface="Segoe UI Symbol" pitchFamily="34" charset="-120"/>
              </a:rPr>
              <a:t>✓</a:t>
            </a:r>
            <a:endParaRPr lang="en-US" sz="1547" dirty="0"/>
          </a:p>
        </p:txBody>
      </p:sp>
      <p:sp>
        <p:nvSpPr>
          <p:cNvPr id="19" name="Text 17"/>
          <p:cNvSpPr/>
          <p:nvPr/>
        </p:nvSpPr>
        <p:spPr>
          <a:xfrm>
            <a:off x="828675" y="2949476"/>
            <a:ext cx="7458075" cy="315022"/>
          </a:xfrm>
          <a:prstGeom prst="rect">
            <a:avLst/>
          </a:prstGeom>
          <a:noFill/>
          <a:ln/>
        </p:spPr>
        <p:txBody>
          <a:bodyPr wrap="square" lIns="0" tIns="0" rIns="0" bIns="0" rtlCol="0" anchor="t">
            <a:normAutofit/>
          </a:bodyPr>
          <a:lstStyle/>
          <a:p>
            <a:pPr algn="l" indent="0" marL="0">
              <a:lnSpc>
                <a:spcPts val="1264"/>
              </a:lnSpc>
              <a:buNone/>
            </a:pPr>
            <a:r>
              <a:rPr lang="en-US" sz="872" dirty="0">
                <a:solidFill>
                  <a:srgbClr val="F2F5F9"/>
                </a:solidFill>
                <a:latin typeface="Carlito" pitchFamily="34" charset="0"/>
                <a:ea typeface="Carlito" pitchFamily="34" charset="-122"/>
                <a:cs typeface="Carlito" pitchFamily="34" charset="-120"/>
              </a:rPr>
              <a:t>Formal recycling systems provide structure and environmental controls but often fail to reach low-income areas without complementary informal netwo…</a:t>
            </a:r>
            <a:endParaRPr lang="en-US" sz="872" dirty="0"/>
          </a:p>
        </p:txBody>
      </p:sp>
      <p:sp>
        <p:nvSpPr>
          <p:cNvPr id="20" name="Text 18"/>
          <p:cNvSpPr/>
          <p:nvPr/>
        </p:nvSpPr>
        <p:spPr>
          <a:xfrm>
            <a:off x="828675" y="3291929"/>
            <a:ext cx="7567803" cy="128588"/>
          </a:xfrm>
          <a:prstGeom prst="rect">
            <a:avLst/>
          </a:prstGeom>
          <a:noFill/>
          <a:ln/>
        </p:spPr>
        <p:txBody>
          <a:bodyPr wrap="square" lIns="0" tIns="0" rIns="0" bIns="0" rtlCol="0" anchor="t"/>
          <a:lstStyle/>
          <a:p>
            <a:pPr algn="l" indent="0" marL="0">
              <a:lnSpc>
                <a:spcPts val="1013"/>
              </a:lnSpc>
              <a:buNone/>
            </a:pPr>
            <a:r>
              <a:rPr lang="en-US" sz="800" dirty="0">
                <a:solidFill>
                  <a:srgbClr val="9FB3CE"/>
                </a:solidFill>
                <a:latin typeface="Carlito" pitchFamily="34" charset="0"/>
                <a:ea typeface="Carlito" pitchFamily="34" charset="-122"/>
                <a:cs typeface="Carlito" pitchFamily="34" charset="-120"/>
              </a:rPr>
              <a:t>Formal and Informal Recycling Systems Globally</a:t>
            </a:r>
            <a:endParaRPr lang="en-US" sz="800" dirty="0"/>
          </a:p>
        </p:txBody>
      </p:sp>
      <p:sp>
        <p:nvSpPr>
          <p:cNvPr id="21" name="Shape 19"/>
          <p:cNvSpPr/>
          <p:nvPr/>
        </p:nvSpPr>
        <p:spPr>
          <a:xfrm>
            <a:off x="571500" y="3977506"/>
            <a:ext cx="7715250" cy="0"/>
          </a:xfrm>
          <a:prstGeom prst="line">
            <a:avLst/>
          </a:prstGeom>
          <a:noFill/>
          <a:ln w="7144">
            <a:solidFill>
              <a:srgbClr val="9FB3CE"/>
            </a:solidFill>
            <a:prstDash val="solid"/>
          </a:ln>
        </p:spPr>
      </p:sp>
      <p:sp>
        <p:nvSpPr>
          <p:cNvPr id="22" name="Text 20"/>
          <p:cNvSpPr/>
          <p:nvPr/>
        </p:nvSpPr>
        <p:spPr>
          <a:xfrm>
            <a:off x="571500" y="3591967"/>
            <a:ext cx="157163" cy="157163"/>
          </a:xfrm>
          <a:prstGeom prst="rect">
            <a:avLst/>
          </a:prstGeom>
          <a:noFill/>
          <a:ln/>
        </p:spPr>
        <p:txBody>
          <a:bodyPr wrap="none" lIns="0" tIns="0" rIns="0" bIns="0" rtlCol="0" anchor="ctr"/>
          <a:lstStyle/>
          <a:p>
            <a:pPr algn="ctr" indent="0" marL="0">
              <a:buNone/>
            </a:pPr>
            <a:r>
              <a:rPr lang="en-US" sz="1547" dirty="0">
                <a:solidFill>
                  <a:srgbClr val="D4A017"/>
                </a:solidFill>
                <a:latin typeface="Segoe UI Symbol" pitchFamily="34" charset="0"/>
                <a:ea typeface="Segoe UI Symbol" pitchFamily="34" charset="-122"/>
                <a:cs typeface="Segoe UI Symbol" pitchFamily="34" charset="-120"/>
              </a:rPr>
              <a:t>✓</a:t>
            </a:r>
            <a:endParaRPr lang="en-US" sz="1547" dirty="0"/>
          </a:p>
        </p:txBody>
      </p:sp>
      <p:sp>
        <p:nvSpPr>
          <p:cNvPr id="23" name="Text 21"/>
          <p:cNvSpPr/>
          <p:nvPr/>
        </p:nvSpPr>
        <p:spPr>
          <a:xfrm>
            <a:off x="828675" y="3584823"/>
            <a:ext cx="5841020" cy="154510"/>
          </a:xfrm>
          <a:prstGeom prst="rect">
            <a:avLst/>
          </a:prstGeom>
          <a:noFill/>
          <a:ln/>
        </p:spPr>
        <p:txBody>
          <a:bodyPr wrap="square" lIns="0" tIns="0" rIns="0" bIns="0" rtlCol="0" anchor="t">
            <a:normAutofit/>
          </a:bodyPr>
          <a:lstStyle/>
          <a:p>
            <a:pPr algn="l" indent="0" marL="0">
              <a:lnSpc>
                <a:spcPts val="1264"/>
              </a:lnSpc>
              <a:buNone/>
            </a:pPr>
            <a:r>
              <a:rPr lang="en-US" sz="872" dirty="0">
                <a:solidFill>
                  <a:srgbClr val="F2F5F9"/>
                </a:solidFill>
                <a:latin typeface="Carlito" pitchFamily="34" charset="0"/>
                <a:ea typeface="Carlito" pitchFamily="34" charset="-122"/>
                <a:cs typeface="Carlito" pitchFamily="34" charset="-120"/>
              </a:rPr>
              <a:t>E-waste contains valuable resources worth billions that can be recovered through proper circular economy approaches.</a:t>
            </a:r>
            <a:endParaRPr lang="en-US" sz="872" dirty="0"/>
          </a:p>
        </p:txBody>
      </p:sp>
      <p:sp>
        <p:nvSpPr>
          <p:cNvPr id="24" name="Text 22"/>
          <p:cNvSpPr/>
          <p:nvPr/>
        </p:nvSpPr>
        <p:spPr>
          <a:xfrm>
            <a:off x="828675" y="3766765"/>
            <a:ext cx="5841020" cy="128588"/>
          </a:xfrm>
          <a:prstGeom prst="rect">
            <a:avLst/>
          </a:prstGeom>
          <a:noFill/>
          <a:ln/>
        </p:spPr>
        <p:txBody>
          <a:bodyPr wrap="square" lIns="0" tIns="0" rIns="0" bIns="0" rtlCol="0" anchor="t"/>
          <a:lstStyle/>
          <a:p>
            <a:pPr algn="l" indent="0" marL="0">
              <a:lnSpc>
                <a:spcPts val="1013"/>
              </a:lnSpc>
              <a:buNone/>
            </a:pPr>
            <a:r>
              <a:rPr lang="en-US" sz="800" dirty="0">
                <a:solidFill>
                  <a:srgbClr val="9FB3CE"/>
                </a:solidFill>
                <a:latin typeface="Carlito" pitchFamily="34" charset="0"/>
                <a:ea typeface="Carlito" pitchFamily="34" charset="-122"/>
                <a:cs typeface="Carlito" pitchFamily="34" charset="-120"/>
              </a:rPr>
              <a:t>E-waste: the world's fastest-growing waste stream</a:t>
            </a:r>
            <a:endParaRPr lang="en-US" sz="800" dirty="0"/>
          </a:p>
        </p:txBody>
      </p:sp>
      <p:sp>
        <p:nvSpPr>
          <p:cNvPr id="25" name="Shape 23"/>
          <p:cNvSpPr/>
          <p:nvPr/>
        </p:nvSpPr>
        <p:spPr>
          <a:xfrm>
            <a:off x="571500" y="4452342"/>
            <a:ext cx="7715250" cy="0"/>
          </a:xfrm>
          <a:prstGeom prst="line">
            <a:avLst/>
          </a:prstGeom>
          <a:noFill/>
          <a:ln w="7144">
            <a:solidFill>
              <a:srgbClr val="9FB3CE"/>
            </a:solidFill>
            <a:prstDash val="solid"/>
          </a:ln>
        </p:spPr>
      </p:sp>
      <p:sp>
        <p:nvSpPr>
          <p:cNvPr id="26" name="Text 24"/>
          <p:cNvSpPr/>
          <p:nvPr/>
        </p:nvSpPr>
        <p:spPr>
          <a:xfrm>
            <a:off x="571500" y="4066803"/>
            <a:ext cx="157163" cy="157163"/>
          </a:xfrm>
          <a:prstGeom prst="rect">
            <a:avLst/>
          </a:prstGeom>
          <a:noFill/>
          <a:ln/>
        </p:spPr>
        <p:txBody>
          <a:bodyPr wrap="none" lIns="0" tIns="0" rIns="0" bIns="0" rtlCol="0" anchor="ctr"/>
          <a:lstStyle/>
          <a:p>
            <a:pPr algn="ctr" indent="0" marL="0">
              <a:buNone/>
            </a:pPr>
            <a:r>
              <a:rPr lang="en-US" sz="1547" dirty="0">
                <a:solidFill>
                  <a:srgbClr val="D4A017"/>
                </a:solidFill>
                <a:latin typeface="Segoe UI Symbol" pitchFamily="34" charset="0"/>
                <a:ea typeface="Segoe UI Symbol" pitchFamily="34" charset="-122"/>
                <a:cs typeface="Segoe UI Symbol" pitchFamily="34" charset="-120"/>
              </a:rPr>
              <a:t>✓</a:t>
            </a:r>
            <a:endParaRPr lang="en-US" sz="1547" dirty="0"/>
          </a:p>
        </p:txBody>
      </p:sp>
      <p:sp>
        <p:nvSpPr>
          <p:cNvPr id="27" name="Text 25"/>
          <p:cNvSpPr/>
          <p:nvPr/>
        </p:nvSpPr>
        <p:spPr>
          <a:xfrm>
            <a:off x="828675" y="4059659"/>
            <a:ext cx="7194984" cy="154510"/>
          </a:xfrm>
          <a:prstGeom prst="rect">
            <a:avLst/>
          </a:prstGeom>
          <a:noFill/>
          <a:ln/>
        </p:spPr>
        <p:txBody>
          <a:bodyPr wrap="square" lIns="0" tIns="0" rIns="0" bIns="0" rtlCol="0" anchor="t">
            <a:normAutofit/>
          </a:bodyPr>
          <a:lstStyle/>
          <a:p>
            <a:pPr algn="l" indent="0" marL="0">
              <a:lnSpc>
                <a:spcPts val="1264"/>
              </a:lnSpc>
              <a:buNone/>
            </a:pPr>
            <a:r>
              <a:rPr lang="en-US" sz="872" dirty="0">
                <a:solidFill>
                  <a:srgbClr val="F2F5F9"/>
                </a:solidFill>
                <a:latin typeface="Carlito" pitchFamily="34" charset="0"/>
                <a:ea typeface="Carlito" pitchFamily="34" charset="-122"/>
                <a:cs typeface="Carlito" pitchFamily="34" charset="-120"/>
              </a:rPr>
              <a:t>Informal e-waste recycling represents both significant economic opportunity and substantial health risks that require integrated formalization appr…</a:t>
            </a:r>
            <a:endParaRPr lang="en-US" sz="872" dirty="0"/>
          </a:p>
        </p:txBody>
      </p:sp>
      <p:sp>
        <p:nvSpPr>
          <p:cNvPr id="28" name="Text 26"/>
          <p:cNvSpPr/>
          <p:nvPr/>
        </p:nvSpPr>
        <p:spPr>
          <a:xfrm>
            <a:off x="828675" y="4241602"/>
            <a:ext cx="7194984" cy="128588"/>
          </a:xfrm>
          <a:prstGeom prst="rect">
            <a:avLst/>
          </a:prstGeom>
          <a:noFill/>
          <a:ln/>
        </p:spPr>
        <p:txBody>
          <a:bodyPr wrap="square" lIns="0" tIns="0" rIns="0" bIns="0" rtlCol="0" anchor="t"/>
          <a:lstStyle/>
          <a:p>
            <a:pPr algn="l" indent="0" marL="0">
              <a:lnSpc>
                <a:spcPts val="1013"/>
              </a:lnSpc>
              <a:buNone/>
            </a:pPr>
            <a:r>
              <a:rPr lang="en-US" sz="800" dirty="0">
                <a:solidFill>
                  <a:srgbClr val="9FB3CE"/>
                </a:solidFill>
                <a:latin typeface="Carlito" pitchFamily="34" charset="0"/>
                <a:ea typeface="Carlito" pitchFamily="34" charset="-122"/>
                <a:cs typeface="Carlito" pitchFamily="34" charset="-120"/>
              </a:rPr>
              <a:t>Case Study: Agbogbloshie, in Accra, became one of Ghana's best-known c</a:t>
            </a:r>
            <a:endParaRPr lang="en-US" sz="800" dirty="0"/>
          </a:p>
        </p:txBody>
      </p:sp>
    </p:spTree>
  </p:cSld>
  <p:clrMapOvr>
    <a:masterClrMapping/>
  </p:clrMapOvr>
  <p:transition spd="med" advTm="12000">
    <p:fade/>
  </p:transition>
</p:sld>
</file>

<file path=ppt/slides/slide22.xml><?xml version="1.0" encoding="utf-8"?>
<p:sld xmlns:a="http://schemas.openxmlformats.org/drawingml/2006/main" xmlns:r="http://schemas.openxmlformats.org/officeDocument/2006/relationships" xmlns:p="http://schemas.openxmlformats.org/presentationml/2006/main">
  <p:cSld name="Slide 22">
    <p:bg>
      <p:bgPr>
        <a:solidFill>
          <a:srgbClr val="0A192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6643688" y="-642937"/>
            <a:ext cx="3000375" cy="3000375"/>
          </a:xfrm>
          <a:prstGeom prst="rect">
            <a:avLst/>
          </a:prstGeom>
        </p:spPr>
      </p:pic>
      <p:sp>
        <p:nvSpPr>
          <p:cNvPr id="3" name="Text 0"/>
          <p:cNvSpPr/>
          <p:nvPr/>
        </p:nvSpPr>
        <p:spPr>
          <a:xfrm>
            <a:off x="6643688" y="-642937"/>
            <a:ext cx="3000375" cy="3000375"/>
          </a:xfrm>
          <a:prstGeom prst="roundRect">
            <a:avLst>
              <a:gd name="adj" fmla="val 66667"/>
            </a:avLst>
          </a:prstGeom>
          <a:solidFill>
            <a:srgbClr val="FFFFFF">
              <a:alpha val="0"/>
            </a:srgbClr>
          </a:solidFill>
          <a:ln/>
        </p:spPr>
        <p:txBody>
          <a:bodyPr wrap="square" rtlCol="0" anchor="ctr"/>
          <a:lstStyle/>
          <a:p>
            <a:pPr indent="0" marL="0">
              <a:buNone/>
            </a:pPr>
            <a:endParaRPr lang="en-US" dirty="0"/>
          </a:p>
        </p:txBody>
      </p:sp>
      <p:sp>
        <p:nvSpPr>
          <p:cNvPr id="4" name="Text 1"/>
          <p:cNvSpPr/>
          <p:nvPr/>
        </p:nvSpPr>
        <p:spPr>
          <a:xfrm>
            <a:off x="571500" y="700088"/>
            <a:ext cx="2537299" cy="125403"/>
          </a:xfrm>
          <a:prstGeom prst="rect">
            <a:avLst/>
          </a:prstGeom>
          <a:noFill/>
          <a:ln/>
        </p:spPr>
        <p:txBody>
          <a:bodyPr wrap="none" lIns="0" tIns="0" rIns="0" bIns="0" rtlCol="0" anchor="t"/>
          <a:lstStyle/>
          <a:p>
            <a:pPr algn="l" indent="0" marL="0">
              <a:lnSpc>
                <a:spcPts val="1181"/>
              </a:lnSpc>
              <a:buNone/>
            </a:pPr>
            <a:r>
              <a:rPr lang="en-US" sz="800" spc="225" kern="0" dirty="0">
                <a:solidFill>
                  <a:srgbClr val="D4A017"/>
                </a:solidFill>
                <a:latin typeface="Liberation Sans Narrow" pitchFamily="34" charset="0"/>
                <a:ea typeface="Liberation Sans Narrow" pitchFamily="34" charset="-122"/>
                <a:cs typeface="Liberation Sans Narrow" pitchFamily="34" charset="-120"/>
              </a:rPr>
              <a:t>MODULE 06 · 7 LESSONS</a:t>
            </a:r>
            <a:endParaRPr lang="en-US" sz="800" dirty="0"/>
          </a:p>
        </p:txBody>
      </p:sp>
      <p:sp>
        <p:nvSpPr>
          <p:cNvPr id="5" name="Text 2"/>
          <p:cNvSpPr/>
          <p:nvPr/>
        </p:nvSpPr>
        <p:spPr>
          <a:xfrm>
            <a:off x="571500" y="1143000"/>
            <a:ext cx="7000875" cy="780687"/>
          </a:xfrm>
          <a:prstGeom prst="rect">
            <a:avLst/>
          </a:prstGeom>
          <a:noFill/>
          <a:ln/>
        </p:spPr>
        <p:txBody>
          <a:bodyPr wrap="square" lIns="0" tIns="0" rIns="0" bIns="0" rtlCol="0" anchor="t"/>
          <a:lstStyle/>
          <a:p>
            <a:pPr algn="l" indent="0" marL="0">
              <a:lnSpc>
                <a:spcPts val="2846"/>
              </a:lnSpc>
              <a:buNone/>
            </a:pPr>
            <a:r>
              <a:rPr lang="en-US" sz="2475" b="1" dirty="0">
                <a:solidFill>
                  <a:srgbClr val="F2F5F9"/>
                </a:solidFill>
                <a:latin typeface="Tinos" pitchFamily="34" charset="0"/>
                <a:ea typeface="Tinos" pitchFamily="34" charset="-122"/>
                <a:cs typeface="Tinos" pitchFamily="34" charset="-120"/>
              </a:rPr>
              <a:t>Policy, Regulation &amp; Governance for the Circular Economy</a:t>
            </a:r>
            <a:endParaRPr lang="en-US" sz="2475" dirty="0"/>
          </a:p>
        </p:txBody>
      </p:sp>
      <p:sp>
        <p:nvSpPr>
          <p:cNvPr id="6" name="Text 3"/>
          <p:cNvSpPr/>
          <p:nvPr/>
        </p:nvSpPr>
        <p:spPr>
          <a:xfrm>
            <a:off x="571500" y="2286000"/>
            <a:ext cx="6143625" cy="839033"/>
          </a:xfrm>
          <a:prstGeom prst="rect">
            <a:avLst/>
          </a:prstGeom>
          <a:noFill/>
          <a:ln/>
        </p:spPr>
        <p:txBody>
          <a:bodyPr wrap="square" lIns="0" tIns="0" rIns="0" bIns="0" rtlCol="0" anchor="t"/>
          <a:lstStyle/>
          <a:p>
            <a:pPr algn="l" indent="0" marL="0">
              <a:lnSpc>
                <a:spcPts val="1530"/>
              </a:lnSpc>
              <a:buNone/>
            </a:pPr>
            <a:r>
              <a:rPr lang="en-US" sz="956" dirty="0">
                <a:solidFill>
                  <a:srgbClr val="9FB3CE"/>
                </a:solidFill>
                <a:latin typeface="Carlito" pitchFamily="34" charset="0"/>
                <a:ea typeface="Carlito" pitchFamily="34" charset="-122"/>
                <a:cs typeface="Carlito" pitchFamily="34" charset="-120"/>
              </a:rPr>
              <a:t>This module examines how governments and international bodies drive (or hinder) circular economy transitions through policy, regulation, and governance frameworks — including the EU Circular Economy Action Plan, Extended Producer Responsibility (EPR) schemes, and emerging circular economy strategies across Africa, Asia, and Latin America.</a:t>
            </a:r>
            <a:endParaRPr lang="en-US" sz="956" dirty="0"/>
          </a:p>
        </p:txBody>
      </p:sp>
      <p:sp>
        <p:nvSpPr>
          <p:cNvPr id="7" name="Text 4"/>
          <p:cNvSpPr/>
          <p:nvPr/>
        </p:nvSpPr>
        <p:spPr>
          <a:xfrm>
            <a:off x="571500" y="4643438"/>
            <a:ext cx="371475" cy="42863"/>
          </a:xfrm>
          <a:prstGeom prst="roundRect">
            <a:avLst>
              <a:gd name="adj" fmla="val 66666"/>
            </a:avLst>
          </a:prstGeom>
          <a:solidFill>
            <a:srgbClr val="D4A017"/>
          </a:solidFill>
          <a:ln/>
        </p:spPr>
        <p:txBody>
          <a:bodyPr wrap="square" rtlCol="0" anchor="ctr"/>
          <a:lstStyle/>
          <a:p>
            <a:pPr indent="0" marL="0">
              <a:buNone/>
            </a:pPr>
            <a:endParaRPr lang="en-US" dirty="0"/>
          </a:p>
        </p:txBody>
      </p:sp>
      <p:sp>
        <p:nvSpPr>
          <p:cNvPr id="8" name="Text 5"/>
          <p:cNvSpPr/>
          <p:nvPr/>
        </p:nvSpPr>
        <p:spPr>
          <a:xfrm>
            <a:off x="1042988" y="4643438"/>
            <a:ext cx="371475" cy="42863"/>
          </a:xfrm>
          <a:prstGeom prst="roundRect">
            <a:avLst>
              <a:gd name="adj" fmla="val 66666"/>
            </a:avLst>
          </a:prstGeom>
          <a:solidFill>
            <a:srgbClr val="9FB3CE">
              <a:alpha val="25000"/>
            </a:srgbClr>
          </a:solidFill>
          <a:ln/>
        </p:spPr>
        <p:txBody>
          <a:bodyPr wrap="square" rtlCol="0" anchor="ctr"/>
          <a:lstStyle/>
          <a:p>
            <a:pPr indent="0" marL="0">
              <a:buNone/>
            </a:pPr>
            <a:endParaRPr lang="en-US" dirty="0"/>
          </a:p>
        </p:txBody>
      </p:sp>
    </p:spTree>
  </p:cSld>
  <p:clrMapOvr>
    <a:masterClrMapping/>
  </p:clrMapOvr>
  <p:transition spd="med" advTm="14000">
    <p:fade/>
  </p:transition>
</p:sld>
</file>

<file path=ppt/slides/slide23.xml><?xml version="1.0" encoding="utf-8"?>
<p:sld xmlns:a="http://schemas.openxmlformats.org/drawingml/2006/main" xmlns:r="http://schemas.openxmlformats.org/officeDocument/2006/relationships" xmlns:p="http://schemas.openxmlformats.org/presentationml/2006/main">
  <p:cSld name="Slide 23">
    <p:bg>
      <p:bgPr>
        <a:solidFill>
          <a:srgbClr val="F7F9FC"/>
        </a:solidFill>
      </p:bgPr>
    </p:bg>
    <p:spTree>
      <p:nvGrpSpPr>
        <p:cNvPr id="1" name=""/>
        <p:cNvGrpSpPr/>
        <p:nvPr/>
      </p:nvGrpSpPr>
      <p:grpSpPr>
        <a:xfrm>
          <a:off x="0" y="0"/>
          <a:ext cx="0" cy="0"/>
          <a:chOff x="0" y="0"/>
          <a:chExt cx="0" cy="0"/>
        </a:xfrm>
      </p:grpSpPr>
      <p:sp>
        <p:nvSpPr>
          <p:cNvPr id="2" name="Text 0"/>
          <p:cNvSpPr/>
          <p:nvPr/>
        </p:nvSpPr>
        <p:spPr>
          <a:xfrm>
            <a:off x="571500" y="442913"/>
            <a:ext cx="1244352" cy="125403"/>
          </a:xfrm>
          <a:prstGeom prst="rect">
            <a:avLst/>
          </a:prstGeom>
          <a:noFill/>
          <a:ln/>
        </p:spPr>
        <p:txBody>
          <a:bodyPr wrap="none" lIns="0" tIns="0" rIns="0" bIns="0" rtlCol="0" anchor="t"/>
          <a:lstStyle/>
          <a:p>
            <a:pPr algn="l" indent="0" marL="0">
              <a:lnSpc>
                <a:spcPts val="1181"/>
              </a:lnSpc>
              <a:buNone/>
            </a:pPr>
            <a:r>
              <a:rPr lang="en-US" sz="800" spc="225" kern="0" dirty="0">
                <a:solidFill>
                  <a:srgbClr val="3AA0C2"/>
                </a:solidFill>
                <a:latin typeface="Liberation Sans Narrow" pitchFamily="34" charset="0"/>
                <a:ea typeface="Liberation Sans Narrow" pitchFamily="34" charset="-122"/>
                <a:cs typeface="Liberation Sans Narrow" pitchFamily="34" charset="-120"/>
              </a:rPr>
              <a:t>MODULE 06</a:t>
            </a:r>
            <a:endParaRPr lang="en-US" sz="800" dirty="0"/>
          </a:p>
        </p:txBody>
      </p:sp>
      <p:sp>
        <p:nvSpPr>
          <p:cNvPr id="3" name="Text 1"/>
          <p:cNvSpPr/>
          <p:nvPr/>
        </p:nvSpPr>
        <p:spPr>
          <a:xfrm>
            <a:off x="571500" y="742950"/>
            <a:ext cx="2314274" cy="370332"/>
          </a:xfrm>
          <a:prstGeom prst="rect">
            <a:avLst/>
          </a:prstGeom>
          <a:noFill/>
          <a:ln/>
        </p:spPr>
        <p:txBody>
          <a:bodyPr wrap="none" lIns="0" tIns="0" rIns="0" bIns="0" rtlCol="0" anchor="t"/>
          <a:lstStyle/>
          <a:p>
            <a:pPr algn="l" indent="0" marL="0">
              <a:lnSpc>
                <a:spcPts val="2700"/>
              </a:lnSpc>
              <a:buNone/>
            </a:pPr>
            <a:r>
              <a:rPr lang="en-US" sz="1800" b="1" dirty="0">
                <a:solidFill>
                  <a:srgbClr val="152238"/>
                </a:solidFill>
                <a:latin typeface="Tinos" pitchFamily="34" charset="0"/>
                <a:ea typeface="Tinos" pitchFamily="34" charset="-122"/>
                <a:cs typeface="Tinos" pitchFamily="34" charset="-120"/>
              </a:rPr>
              <a:t>Lessons in this module</a:t>
            </a:r>
            <a:endParaRPr lang="en-US" sz="1800" dirty="0"/>
          </a:p>
        </p:txBody>
      </p:sp>
      <p:sp>
        <p:nvSpPr>
          <p:cNvPr id="4" name="Text 2"/>
          <p:cNvSpPr/>
          <p:nvPr/>
        </p:nvSpPr>
        <p:spPr>
          <a:xfrm>
            <a:off x="575072" y="1232297"/>
            <a:ext cx="3979069" cy="350044"/>
          </a:xfrm>
          <a:prstGeom prst="roundRect">
            <a:avLst>
              <a:gd name="adj" fmla="val 32653"/>
            </a:avLst>
          </a:prstGeom>
          <a:solidFill>
            <a:srgbClr val="FFFFFF"/>
          </a:solidFill>
          <a:ln w="7144">
            <a:solidFill>
              <a:srgbClr val="E2E8F2"/>
            </a:solidFill>
            <a:prstDash val="solid"/>
          </a:ln>
        </p:spPr>
        <p:txBody>
          <a:bodyPr wrap="square" rtlCol="0" anchor="ctr"/>
          <a:lstStyle/>
          <a:p>
            <a:pPr indent="0" marL="0">
              <a:buNone/>
            </a:pPr>
            <a:endParaRPr lang="en-US" dirty="0"/>
          </a:p>
        </p:txBody>
      </p:sp>
      <p:sp>
        <p:nvSpPr>
          <p:cNvPr id="5" name="Text 3"/>
          <p:cNvSpPr/>
          <p:nvPr/>
        </p:nvSpPr>
        <p:spPr>
          <a:xfrm>
            <a:off x="692944" y="1328738"/>
            <a:ext cx="157163" cy="157163"/>
          </a:xfrm>
          <a:prstGeom prst="rect">
            <a:avLst/>
          </a:prstGeom>
          <a:noFill/>
          <a:ln/>
        </p:spPr>
        <p:txBody>
          <a:bodyPr wrap="none" lIns="0" tIns="0" rIns="0" bIns="0" rtlCol="0" anchor="ctr"/>
          <a:lstStyle/>
          <a:p>
            <a:pPr algn="ctr" indent="0" marL="0">
              <a:buNone/>
            </a:pPr>
            <a:r>
              <a:rPr lang="en-US" sz="1547" dirty="0">
                <a:solidFill>
                  <a:srgbClr val="3AA0C2"/>
                </a:solidFill>
                <a:latin typeface="Segoe UI Symbol" pitchFamily="34" charset="0"/>
                <a:ea typeface="Segoe UI Symbol" pitchFamily="34" charset="-122"/>
                <a:cs typeface="Segoe UI Symbol" pitchFamily="34" charset="-120"/>
              </a:rPr>
              <a:t>▶</a:t>
            </a:r>
            <a:endParaRPr lang="en-US" sz="1547" dirty="0"/>
          </a:p>
        </p:txBody>
      </p:sp>
      <p:sp>
        <p:nvSpPr>
          <p:cNvPr id="6" name="Text 4"/>
          <p:cNvSpPr/>
          <p:nvPr/>
        </p:nvSpPr>
        <p:spPr>
          <a:xfrm>
            <a:off x="935831" y="1337332"/>
            <a:ext cx="3206539" cy="148568"/>
          </a:xfrm>
          <a:prstGeom prst="rect">
            <a:avLst/>
          </a:prstGeom>
          <a:noFill/>
          <a:ln/>
        </p:spPr>
        <p:txBody>
          <a:bodyPr wrap="square" lIns="0" tIns="0" rIns="0" bIns="0" rtlCol="0" anchor="t"/>
          <a:lstStyle/>
          <a:p>
            <a:pPr algn="l" indent="0" marL="0">
              <a:lnSpc>
                <a:spcPts val="1103"/>
              </a:lnSpc>
              <a:buNone/>
            </a:pPr>
            <a:r>
              <a:rPr lang="en-US" sz="788" dirty="0">
                <a:solidFill>
                  <a:srgbClr val="33425C"/>
                </a:solidFill>
                <a:latin typeface="Carlito" pitchFamily="34" charset="0"/>
                <a:ea typeface="Carlito" pitchFamily="34" charset="-122"/>
                <a:cs typeface="Carlito" pitchFamily="34" charset="-120"/>
              </a:rPr>
              <a:t>Why Policy Matters: market failures and the need for regulation</a:t>
            </a:r>
            <a:endParaRPr lang="en-US" sz="788" dirty="0"/>
          </a:p>
        </p:txBody>
      </p:sp>
      <p:sp>
        <p:nvSpPr>
          <p:cNvPr id="7" name="Text 5"/>
          <p:cNvSpPr/>
          <p:nvPr/>
        </p:nvSpPr>
        <p:spPr>
          <a:xfrm>
            <a:off x="4139969" y="1343025"/>
            <a:ext cx="341563" cy="142875"/>
          </a:xfrm>
          <a:prstGeom prst="rect">
            <a:avLst/>
          </a:prstGeom>
          <a:noFill/>
          <a:ln/>
        </p:spPr>
        <p:txBody>
          <a:bodyPr wrap="none" lIns="0" tIns="0" rIns="0" bIns="0" rtlCol="0" anchor="t"/>
          <a:lstStyle/>
          <a:p>
            <a:pPr algn="l" indent="0" marL="0">
              <a:lnSpc>
                <a:spcPts val="1013"/>
              </a:lnSpc>
              <a:buNone/>
            </a:pPr>
            <a:r>
              <a:rPr lang="en-US" sz="675" dirty="0">
                <a:solidFill>
                  <a:srgbClr val="5B6B85"/>
                </a:solidFill>
                <a:latin typeface="Liberation Sans Narrow" pitchFamily="34" charset="0"/>
                <a:ea typeface="Liberation Sans Narrow" pitchFamily="34" charset="-122"/>
                <a:cs typeface="Liberation Sans Narrow" pitchFamily="34" charset="-120"/>
              </a:rPr>
              <a:t>11 min</a:t>
            </a:r>
            <a:endParaRPr lang="en-US" sz="675" dirty="0"/>
          </a:p>
        </p:txBody>
      </p:sp>
      <p:sp>
        <p:nvSpPr>
          <p:cNvPr id="8" name="Text 6"/>
          <p:cNvSpPr/>
          <p:nvPr/>
        </p:nvSpPr>
        <p:spPr>
          <a:xfrm>
            <a:off x="4647009" y="1232297"/>
            <a:ext cx="3979069" cy="350044"/>
          </a:xfrm>
          <a:prstGeom prst="roundRect">
            <a:avLst>
              <a:gd name="adj" fmla="val 32653"/>
            </a:avLst>
          </a:prstGeom>
          <a:solidFill>
            <a:srgbClr val="FFFFFF"/>
          </a:solidFill>
          <a:ln w="7144">
            <a:solidFill>
              <a:srgbClr val="E2E8F2"/>
            </a:solidFill>
            <a:prstDash val="solid"/>
          </a:ln>
        </p:spPr>
        <p:txBody>
          <a:bodyPr wrap="square" rtlCol="0" anchor="ctr"/>
          <a:lstStyle/>
          <a:p>
            <a:pPr indent="0" marL="0">
              <a:buNone/>
            </a:pPr>
            <a:endParaRPr lang="en-US" dirty="0"/>
          </a:p>
        </p:txBody>
      </p:sp>
      <p:sp>
        <p:nvSpPr>
          <p:cNvPr id="9" name="Text 7"/>
          <p:cNvSpPr/>
          <p:nvPr/>
        </p:nvSpPr>
        <p:spPr>
          <a:xfrm>
            <a:off x="4764881" y="1328738"/>
            <a:ext cx="157163" cy="157163"/>
          </a:xfrm>
          <a:prstGeom prst="rect">
            <a:avLst/>
          </a:prstGeom>
          <a:noFill/>
          <a:ln/>
        </p:spPr>
        <p:txBody>
          <a:bodyPr wrap="none" lIns="0" tIns="0" rIns="0" bIns="0" rtlCol="0" anchor="ctr"/>
          <a:lstStyle/>
          <a:p>
            <a:pPr algn="ctr" indent="0" marL="0">
              <a:buNone/>
            </a:pPr>
            <a:r>
              <a:rPr lang="en-US" sz="1547" dirty="0">
                <a:solidFill>
                  <a:srgbClr val="3AA0C2"/>
                </a:solidFill>
                <a:latin typeface="Segoe UI Symbol" pitchFamily="34" charset="0"/>
                <a:ea typeface="Segoe UI Symbol" pitchFamily="34" charset="-122"/>
                <a:cs typeface="Segoe UI Symbol" pitchFamily="34" charset="-120"/>
              </a:rPr>
              <a:t>▤</a:t>
            </a:r>
            <a:endParaRPr lang="en-US" sz="1547" dirty="0"/>
          </a:p>
        </p:txBody>
      </p:sp>
      <p:sp>
        <p:nvSpPr>
          <p:cNvPr id="10" name="Text 8"/>
          <p:cNvSpPr/>
          <p:nvPr/>
        </p:nvSpPr>
        <p:spPr>
          <a:xfrm>
            <a:off x="5007769" y="1337332"/>
            <a:ext cx="3200177" cy="148568"/>
          </a:xfrm>
          <a:prstGeom prst="rect">
            <a:avLst/>
          </a:prstGeom>
          <a:noFill/>
          <a:ln/>
        </p:spPr>
        <p:txBody>
          <a:bodyPr wrap="square" lIns="0" tIns="0" rIns="0" bIns="0" rtlCol="0" anchor="t"/>
          <a:lstStyle/>
          <a:p>
            <a:pPr algn="l" indent="0" marL="0">
              <a:lnSpc>
                <a:spcPts val="1103"/>
              </a:lnSpc>
              <a:buNone/>
            </a:pPr>
            <a:r>
              <a:rPr lang="en-US" sz="788" dirty="0">
                <a:solidFill>
                  <a:srgbClr val="33425C"/>
                </a:solidFill>
                <a:latin typeface="Carlito" pitchFamily="34" charset="0"/>
                <a:ea typeface="Carlito" pitchFamily="34" charset="-122"/>
                <a:cs typeface="Carlito" pitchFamily="34" charset="-120"/>
              </a:rPr>
              <a:t>The EU Circular Economy Action Plan and Circular Economy Act</a:t>
            </a:r>
            <a:endParaRPr lang="en-US" sz="788" dirty="0"/>
          </a:p>
        </p:txBody>
      </p:sp>
      <p:sp>
        <p:nvSpPr>
          <p:cNvPr id="11" name="Text 9"/>
          <p:cNvSpPr/>
          <p:nvPr/>
        </p:nvSpPr>
        <p:spPr>
          <a:xfrm>
            <a:off x="8208726" y="1343025"/>
            <a:ext cx="341563" cy="142875"/>
          </a:xfrm>
          <a:prstGeom prst="rect">
            <a:avLst/>
          </a:prstGeom>
          <a:noFill/>
          <a:ln/>
        </p:spPr>
        <p:txBody>
          <a:bodyPr wrap="none" lIns="0" tIns="0" rIns="0" bIns="0" rtlCol="0" anchor="t"/>
          <a:lstStyle/>
          <a:p>
            <a:pPr algn="l" indent="0" marL="0">
              <a:lnSpc>
                <a:spcPts val="1013"/>
              </a:lnSpc>
              <a:buNone/>
            </a:pPr>
            <a:r>
              <a:rPr lang="en-US" sz="675" dirty="0">
                <a:solidFill>
                  <a:srgbClr val="5B6B85"/>
                </a:solidFill>
                <a:latin typeface="Liberation Sans Narrow" pitchFamily="34" charset="0"/>
                <a:ea typeface="Liberation Sans Narrow" pitchFamily="34" charset="-122"/>
                <a:cs typeface="Liberation Sans Narrow" pitchFamily="34" charset="-120"/>
              </a:rPr>
              <a:t>12 min</a:t>
            </a:r>
            <a:endParaRPr lang="en-US" sz="675" dirty="0"/>
          </a:p>
        </p:txBody>
      </p:sp>
      <p:sp>
        <p:nvSpPr>
          <p:cNvPr id="12" name="Text 10"/>
          <p:cNvSpPr/>
          <p:nvPr/>
        </p:nvSpPr>
        <p:spPr>
          <a:xfrm>
            <a:off x="575072" y="1675209"/>
            <a:ext cx="3979069" cy="350044"/>
          </a:xfrm>
          <a:prstGeom prst="roundRect">
            <a:avLst>
              <a:gd name="adj" fmla="val 32653"/>
            </a:avLst>
          </a:prstGeom>
          <a:solidFill>
            <a:srgbClr val="FFFFFF"/>
          </a:solidFill>
          <a:ln w="7144">
            <a:solidFill>
              <a:srgbClr val="E2E8F2"/>
            </a:solidFill>
            <a:prstDash val="solid"/>
          </a:ln>
        </p:spPr>
        <p:txBody>
          <a:bodyPr wrap="square" rtlCol="0" anchor="ctr"/>
          <a:lstStyle/>
          <a:p>
            <a:pPr indent="0" marL="0">
              <a:buNone/>
            </a:pPr>
            <a:endParaRPr lang="en-US" dirty="0"/>
          </a:p>
        </p:txBody>
      </p:sp>
      <p:sp>
        <p:nvSpPr>
          <p:cNvPr id="13" name="Text 11"/>
          <p:cNvSpPr/>
          <p:nvPr/>
        </p:nvSpPr>
        <p:spPr>
          <a:xfrm>
            <a:off x="692944" y="1771650"/>
            <a:ext cx="157163" cy="157163"/>
          </a:xfrm>
          <a:prstGeom prst="rect">
            <a:avLst/>
          </a:prstGeom>
          <a:noFill/>
          <a:ln/>
        </p:spPr>
        <p:txBody>
          <a:bodyPr wrap="none" lIns="0" tIns="0" rIns="0" bIns="0" rtlCol="0" anchor="ctr"/>
          <a:lstStyle/>
          <a:p>
            <a:pPr algn="ctr" indent="0" marL="0">
              <a:buNone/>
            </a:pPr>
            <a:r>
              <a:rPr lang="en-US" sz="1547" dirty="0">
                <a:solidFill>
                  <a:srgbClr val="3AA0C2"/>
                </a:solidFill>
                <a:latin typeface="Segoe UI Symbol" pitchFamily="34" charset="0"/>
                <a:ea typeface="Segoe UI Symbol" pitchFamily="34" charset="-122"/>
                <a:cs typeface="Segoe UI Symbol" pitchFamily="34" charset="-120"/>
              </a:rPr>
              <a:t>▤</a:t>
            </a:r>
            <a:endParaRPr lang="en-US" sz="1547" dirty="0"/>
          </a:p>
        </p:txBody>
      </p:sp>
      <p:sp>
        <p:nvSpPr>
          <p:cNvPr id="14" name="Text 12"/>
          <p:cNvSpPr/>
          <p:nvPr/>
        </p:nvSpPr>
        <p:spPr>
          <a:xfrm>
            <a:off x="935831" y="1780245"/>
            <a:ext cx="3200177" cy="148568"/>
          </a:xfrm>
          <a:prstGeom prst="rect">
            <a:avLst/>
          </a:prstGeom>
          <a:noFill/>
          <a:ln/>
        </p:spPr>
        <p:txBody>
          <a:bodyPr wrap="square" lIns="0" tIns="0" rIns="0" bIns="0" rtlCol="0" anchor="t"/>
          <a:lstStyle/>
          <a:p>
            <a:pPr algn="l" indent="0" marL="0">
              <a:lnSpc>
                <a:spcPts val="1103"/>
              </a:lnSpc>
              <a:buNone/>
            </a:pPr>
            <a:r>
              <a:rPr lang="en-US" sz="800" dirty="0">
                <a:solidFill>
                  <a:srgbClr val="33425C"/>
                </a:solidFill>
                <a:latin typeface="Carlito" pitchFamily="34" charset="0"/>
                <a:ea typeface="Carlito" pitchFamily="34" charset="-122"/>
                <a:cs typeface="Carlito" pitchFamily="34" charset="-120"/>
              </a:rPr>
              <a:t>Extended Producer Responsibility (EPR) explained</a:t>
            </a:r>
            <a:endParaRPr lang="en-US" sz="800" dirty="0"/>
          </a:p>
        </p:txBody>
      </p:sp>
      <p:sp>
        <p:nvSpPr>
          <p:cNvPr id="15" name="Text 13"/>
          <p:cNvSpPr/>
          <p:nvPr/>
        </p:nvSpPr>
        <p:spPr>
          <a:xfrm>
            <a:off x="4136788" y="1785938"/>
            <a:ext cx="341563" cy="142875"/>
          </a:xfrm>
          <a:prstGeom prst="rect">
            <a:avLst/>
          </a:prstGeom>
          <a:noFill/>
          <a:ln/>
        </p:spPr>
        <p:txBody>
          <a:bodyPr wrap="none" lIns="0" tIns="0" rIns="0" bIns="0" rtlCol="0" anchor="t"/>
          <a:lstStyle/>
          <a:p>
            <a:pPr algn="l" indent="0" marL="0">
              <a:lnSpc>
                <a:spcPts val="1013"/>
              </a:lnSpc>
              <a:buNone/>
            </a:pPr>
            <a:r>
              <a:rPr lang="en-US" sz="675" dirty="0">
                <a:solidFill>
                  <a:srgbClr val="5B6B85"/>
                </a:solidFill>
                <a:latin typeface="Liberation Sans Narrow" pitchFamily="34" charset="0"/>
                <a:ea typeface="Liberation Sans Narrow" pitchFamily="34" charset="-122"/>
                <a:cs typeface="Liberation Sans Narrow" pitchFamily="34" charset="-120"/>
              </a:rPr>
              <a:t>10 min</a:t>
            </a:r>
            <a:endParaRPr lang="en-US" sz="675" dirty="0"/>
          </a:p>
        </p:txBody>
      </p:sp>
      <p:sp>
        <p:nvSpPr>
          <p:cNvPr id="16" name="Text 14"/>
          <p:cNvSpPr/>
          <p:nvPr/>
        </p:nvSpPr>
        <p:spPr>
          <a:xfrm>
            <a:off x="4647009" y="1675209"/>
            <a:ext cx="3979069" cy="350044"/>
          </a:xfrm>
          <a:prstGeom prst="roundRect">
            <a:avLst>
              <a:gd name="adj" fmla="val 32653"/>
            </a:avLst>
          </a:prstGeom>
          <a:solidFill>
            <a:srgbClr val="FFFFFF"/>
          </a:solidFill>
          <a:ln w="7144">
            <a:solidFill>
              <a:srgbClr val="E2E8F2"/>
            </a:solidFill>
            <a:prstDash val="solid"/>
          </a:ln>
        </p:spPr>
        <p:txBody>
          <a:bodyPr wrap="square" rtlCol="0" anchor="ctr"/>
          <a:lstStyle/>
          <a:p>
            <a:pPr indent="0" marL="0">
              <a:buNone/>
            </a:pPr>
            <a:endParaRPr lang="en-US" dirty="0"/>
          </a:p>
        </p:txBody>
      </p:sp>
      <p:sp>
        <p:nvSpPr>
          <p:cNvPr id="17" name="Text 15"/>
          <p:cNvSpPr/>
          <p:nvPr/>
        </p:nvSpPr>
        <p:spPr>
          <a:xfrm>
            <a:off x="4764881" y="1771650"/>
            <a:ext cx="157163" cy="157163"/>
          </a:xfrm>
          <a:prstGeom prst="rect">
            <a:avLst/>
          </a:prstGeom>
          <a:noFill/>
          <a:ln/>
        </p:spPr>
        <p:txBody>
          <a:bodyPr wrap="none" lIns="0" tIns="0" rIns="0" bIns="0" rtlCol="0" anchor="ctr"/>
          <a:lstStyle/>
          <a:p>
            <a:pPr algn="ctr" indent="0" marL="0">
              <a:buNone/>
            </a:pPr>
            <a:r>
              <a:rPr lang="en-US" sz="1547" dirty="0">
                <a:solidFill>
                  <a:srgbClr val="3AA0C2"/>
                </a:solidFill>
                <a:latin typeface="Segoe UI Symbol" pitchFamily="34" charset="0"/>
                <a:ea typeface="Segoe UI Symbol" pitchFamily="34" charset="-122"/>
                <a:cs typeface="Segoe UI Symbol" pitchFamily="34" charset="-120"/>
              </a:rPr>
              <a:t>▤</a:t>
            </a:r>
            <a:endParaRPr lang="en-US" sz="1547" dirty="0"/>
          </a:p>
        </p:txBody>
      </p:sp>
      <p:sp>
        <p:nvSpPr>
          <p:cNvPr id="18" name="Text 16"/>
          <p:cNvSpPr/>
          <p:nvPr/>
        </p:nvSpPr>
        <p:spPr>
          <a:xfrm>
            <a:off x="5007769" y="1780245"/>
            <a:ext cx="3206539" cy="148568"/>
          </a:xfrm>
          <a:prstGeom prst="rect">
            <a:avLst/>
          </a:prstGeom>
          <a:noFill/>
          <a:ln/>
        </p:spPr>
        <p:txBody>
          <a:bodyPr wrap="square" lIns="0" tIns="0" rIns="0" bIns="0" rtlCol="0" anchor="t"/>
          <a:lstStyle/>
          <a:p>
            <a:pPr algn="l" indent="0" marL="0">
              <a:lnSpc>
                <a:spcPts val="1103"/>
              </a:lnSpc>
              <a:buNone/>
            </a:pPr>
            <a:r>
              <a:rPr lang="en-US" sz="788" dirty="0">
                <a:solidFill>
                  <a:srgbClr val="33425C"/>
                </a:solidFill>
                <a:latin typeface="Carlito" pitchFamily="34" charset="0"/>
                <a:ea typeface="Carlito" pitchFamily="34" charset="-122"/>
                <a:cs typeface="Carlito" pitchFamily="34" charset="-120"/>
              </a:rPr>
              <a:t>Circular Economy Policy in Africa, Asia, and Latin America</a:t>
            </a:r>
            <a:endParaRPr lang="en-US" sz="788" dirty="0"/>
          </a:p>
        </p:txBody>
      </p:sp>
      <p:sp>
        <p:nvSpPr>
          <p:cNvPr id="19" name="Text 17"/>
          <p:cNvSpPr/>
          <p:nvPr/>
        </p:nvSpPr>
        <p:spPr>
          <a:xfrm>
            <a:off x="8211907" y="1785938"/>
            <a:ext cx="341563" cy="142875"/>
          </a:xfrm>
          <a:prstGeom prst="rect">
            <a:avLst/>
          </a:prstGeom>
          <a:noFill/>
          <a:ln/>
        </p:spPr>
        <p:txBody>
          <a:bodyPr wrap="none" lIns="0" tIns="0" rIns="0" bIns="0" rtlCol="0" anchor="t"/>
          <a:lstStyle/>
          <a:p>
            <a:pPr algn="l" indent="0" marL="0">
              <a:lnSpc>
                <a:spcPts val="1013"/>
              </a:lnSpc>
              <a:buNone/>
            </a:pPr>
            <a:r>
              <a:rPr lang="en-US" sz="675" dirty="0">
                <a:solidFill>
                  <a:srgbClr val="5B6B85"/>
                </a:solidFill>
                <a:latin typeface="Liberation Sans Narrow" pitchFamily="34" charset="0"/>
                <a:ea typeface="Liberation Sans Narrow" pitchFamily="34" charset="-122"/>
                <a:cs typeface="Liberation Sans Narrow" pitchFamily="34" charset="-120"/>
              </a:rPr>
              <a:t>11 min</a:t>
            </a:r>
            <a:endParaRPr lang="en-US" sz="675" dirty="0"/>
          </a:p>
        </p:txBody>
      </p:sp>
      <p:sp>
        <p:nvSpPr>
          <p:cNvPr id="20" name="Text 18"/>
          <p:cNvSpPr/>
          <p:nvPr/>
        </p:nvSpPr>
        <p:spPr>
          <a:xfrm>
            <a:off x="575072" y="2118122"/>
            <a:ext cx="3979069" cy="472827"/>
          </a:xfrm>
          <a:prstGeom prst="roundRect">
            <a:avLst>
              <a:gd name="adj" fmla="val 24174"/>
            </a:avLst>
          </a:prstGeom>
          <a:solidFill>
            <a:srgbClr val="FFFFFF"/>
          </a:solidFill>
          <a:ln w="7144">
            <a:solidFill>
              <a:srgbClr val="E2E8F2"/>
            </a:solidFill>
            <a:prstDash val="solid"/>
          </a:ln>
        </p:spPr>
        <p:txBody>
          <a:bodyPr wrap="square" rtlCol="0" anchor="ctr"/>
          <a:lstStyle/>
          <a:p>
            <a:pPr indent="0" marL="0">
              <a:buNone/>
            </a:pPr>
            <a:endParaRPr lang="en-US" dirty="0"/>
          </a:p>
        </p:txBody>
      </p:sp>
      <p:sp>
        <p:nvSpPr>
          <p:cNvPr id="21" name="Text 19"/>
          <p:cNvSpPr/>
          <p:nvPr/>
        </p:nvSpPr>
        <p:spPr>
          <a:xfrm>
            <a:off x="692944" y="2275954"/>
            <a:ext cx="157163" cy="157163"/>
          </a:xfrm>
          <a:prstGeom prst="rect">
            <a:avLst/>
          </a:prstGeom>
          <a:noFill/>
          <a:ln/>
        </p:spPr>
        <p:txBody>
          <a:bodyPr wrap="none" lIns="0" tIns="0" rIns="0" bIns="0" rtlCol="0" anchor="ctr"/>
          <a:lstStyle/>
          <a:p>
            <a:pPr algn="ctr" indent="0" marL="0">
              <a:buNone/>
            </a:pPr>
            <a:r>
              <a:rPr lang="en-US" sz="1547" dirty="0">
                <a:solidFill>
                  <a:srgbClr val="3AA0C2"/>
                </a:solidFill>
                <a:latin typeface="Segoe UI Symbol" pitchFamily="34" charset="0"/>
                <a:ea typeface="Segoe UI Symbol" pitchFamily="34" charset="-122"/>
                <a:cs typeface="Segoe UI Symbol" pitchFamily="34" charset="-120"/>
              </a:rPr>
              <a:t>▤</a:t>
            </a:r>
            <a:endParaRPr lang="en-US" sz="1547" dirty="0"/>
          </a:p>
        </p:txBody>
      </p:sp>
      <p:sp>
        <p:nvSpPr>
          <p:cNvPr id="22" name="Text 20"/>
          <p:cNvSpPr/>
          <p:nvPr/>
        </p:nvSpPr>
        <p:spPr>
          <a:xfrm>
            <a:off x="935831" y="2284549"/>
            <a:ext cx="3200177" cy="153570"/>
          </a:xfrm>
          <a:prstGeom prst="rect">
            <a:avLst/>
          </a:prstGeom>
          <a:noFill/>
          <a:ln/>
        </p:spPr>
        <p:txBody>
          <a:bodyPr wrap="square" lIns="0" tIns="0" rIns="0" bIns="0" rtlCol="0" anchor="t"/>
          <a:lstStyle/>
          <a:p>
            <a:pPr algn="l" indent="0" marL="0">
              <a:lnSpc>
                <a:spcPts val="1103"/>
              </a:lnSpc>
              <a:buNone/>
            </a:pPr>
            <a:r>
              <a:rPr lang="en-US" sz="788" dirty="0">
                <a:solidFill>
                  <a:srgbClr val="33425C"/>
                </a:solidFill>
                <a:latin typeface="Carlito" pitchFamily="34" charset="0"/>
                <a:ea typeface="Carlito" pitchFamily="34" charset="-122"/>
                <a:cs typeface="Carlito" pitchFamily="34" charset="-120"/>
              </a:rPr>
              <a:t>Voluntary standards, certification, and industry self-regulation</a:t>
            </a:r>
            <a:endParaRPr lang="en-US" sz="788" dirty="0"/>
          </a:p>
        </p:txBody>
      </p:sp>
      <p:sp>
        <p:nvSpPr>
          <p:cNvPr id="23" name="Text 21"/>
          <p:cNvSpPr/>
          <p:nvPr/>
        </p:nvSpPr>
        <p:spPr>
          <a:xfrm>
            <a:off x="4136788" y="2290242"/>
            <a:ext cx="341563" cy="164592"/>
          </a:xfrm>
          <a:prstGeom prst="rect">
            <a:avLst/>
          </a:prstGeom>
          <a:noFill/>
          <a:ln/>
        </p:spPr>
        <p:txBody>
          <a:bodyPr wrap="none" lIns="0" tIns="0" rIns="0" bIns="0" rtlCol="0" anchor="t"/>
          <a:lstStyle/>
          <a:p>
            <a:pPr algn="l" indent="0" marL="0">
              <a:lnSpc>
                <a:spcPts val="1013"/>
              </a:lnSpc>
              <a:buNone/>
            </a:pPr>
            <a:r>
              <a:rPr lang="en-US" sz="675" dirty="0">
                <a:solidFill>
                  <a:srgbClr val="5B6B85"/>
                </a:solidFill>
                <a:latin typeface="Liberation Sans Narrow" pitchFamily="34" charset="0"/>
                <a:ea typeface="Liberation Sans Narrow" pitchFamily="34" charset="-122"/>
                <a:cs typeface="Liberation Sans Narrow" pitchFamily="34" charset="-120"/>
              </a:rPr>
              <a:t>10 min</a:t>
            </a:r>
            <a:endParaRPr lang="en-US" sz="675" dirty="0"/>
          </a:p>
        </p:txBody>
      </p:sp>
      <p:sp>
        <p:nvSpPr>
          <p:cNvPr id="24" name="Text 22"/>
          <p:cNvSpPr/>
          <p:nvPr/>
        </p:nvSpPr>
        <p:spPr>
          <a:xfrm>
            <a:off x="4647009" y="2118122"/>
            <a:ext cx="3979069" cy="472827"/>
          </a:xfrm>
          <a:prstGeom prst="roundRect">
            <a:avLst>
              <a:gd name="adj" fmla="val 24174"/>
            </a:avLst>
          </a:prstGeom>
          <a:solidFill>
            <a:srgbClr val="FFFFFF"/>
          </a:solidFill>
          <a:ln w="7144">
            <a:solidFill>
              <a:srgbClr val="E2E8F2"/>
            </a:solidFill>
            <a:prstDash val="solid"/>
          </a:ln>
        </p:spPr>
        <p:txBody>
          <a:bodyPr wrap="square" rtlCol="0" anchor="ctr"/>
          <a:lstStyle/>
          <a:p>
            <a:pPr indent="0" marL="0">
              <a:buNone/>
            </a:pPr>
            <a:endParaRPr lang="en-US" dirty="0"/>
          </a:p>
        </p:txBody>
      </p:sp>
      <p:sp>
        <p:nvSpPr>
          <p:cNvPr id="25" name="Text 23"/>
          <p:cNvSpPr/>
          <p:nvPr/>
        </p:nvSpPr>
        <p:spPr>
          <a:xfrm>
            <a:off x="4764881" y="2275954"/>
            <a:ext cx="157163" cy="157163"/>
          </a:xfrm>
          <a:prstGeom prst="rect">
            <a:avLst/>
          </a:prstGeom>
          <a:noFill/>
          <a:ln/>
        </p:spPr>
        <p:txBody>
          <a:bodyPr wrap="none" lIns="0" tIns="0" rIns="0" bIns="0" rtlCol="0" anchor="ctr"/>
          <a:lstStyle/>
          <a:p>
            <a:pPr algn="ctr" indent="0" marL="0">
              <a:buNone/>
            </a:pPr>
            <a:r>
              <a:rPr lang="en-US" sz="1547" dirty="0">
                <a:solidFill>
                  <a:srgbClr val="3AA0C2"/>
                </a:solidFill>
                <a:latin typeface="Segoe UI Symbol" pitchFamily="34" charset="0"/>
                <a:ea typeface="Segoe UI Symbol" pitchFamily="34" charset="-122"/>
                <a:cs typeface="Segoe UI Symbol" pitchFamily="34" charset="-120"/>
              </a:rPr>
              <a:t>▤</a:t>
            </a:r>
            <a:endParaRPr lang="en-US" sz="1547" dirty="0"/>
          </a:p>
        </p:txBody>
      </p:sp>
      <p:sp>
        <p:nvSpPr>
          <p:cNvPr id="26" name="Text 24"/>
          <p:cNvSpPr/>
          <p:nvPr/>
        </p:nvSpPr>
        <p:spPr>
          <a:xfrm>
            <a:off x="5007769" y="2214563"/>
            <a:ext cx="3206539" cy="279946"/>
          </a:xfrm>
          <a:prstGeom prst="rect">
            <a:avLst/>
          </a:prstGeom>
          <a:noFill/>
          <a:ln/>
        </p:spPr>
        <p:txBody>
          <a:bodyPr wrap="square" lIns="0" tIns="0" rIns="0" bIns="0" rtlCol="0" anchor="t"/>
          <a:lstStyle/>
          <a:p>
            <a:pPr algn="l" indent="0" marL="0">
              <a:lnSpc>
                <a:spcPts val="1103"/>
              </a:lnSpc>
              <a:buNone/>
            </a:pPr>
            <a:r>
              <a:rPr lang="en-US" sz="800" dirty="0">
                <a:solidFill>
                  <a:srgbClr val="33425C"/>
                </a:solidFill>
                <a:latin typeface="Carlito" pitchFamily="34" charset="0"/>
                <a:ea typeface="Carlito" pitchFamily="34" charset="-122"/>
                <a:cs typeface="Carlito" pitchFamily="34" charset="-120"/>
              </a:rPr>
              <a:t>Case Study: The European Union (EU) Circular Economy Action Plan (CEAP) provides o</a:t>
            </a:r>
            <a:endParaRPr lang="en-US" sz="800" dirty="0"/>
          </a:p>
        </p:txBody>
      </p:sp>
      <p:sp>
        <p:nvSpPr>
          <p:cNvPr id="27" name="Text 25"/>
          <p:cNvSpPr/>
          <p:nvPr/>
        </p:nvSpPr>
        <p:spPr>
          <a:xfrm>
            <a:off x="8211907" y="2290242"/>
            <a:ext cx="341563" cy="164592"/>
          </a:xfrm>
          <a:prstGeom prst="rect">
            <a:avLst/>
          </a:prstGeom>
          <a:noFill/>
          <a:ln/>
        </p:spPr>
        <p:txBody>
          <a:bodyPr wrap="none" lIns="0" tIns="0" rIns="0" bIns="0" rtlCol="0" anchor="t"/>
          <a:lstStyle/>
          <a:p>
            <a:pPr algn="l" indent="0" marL="0">
              <a:lnSpc>
                <a:spcPts val="1013"/>
              </a:lnSpc>
              <a:buNone/>
            </a:pPr>
            <a:r>
              <a:rPr lang="en-US" sz="675" dirty="0">
                <a:solidFill>
                  <a:srgbClr val="5B6B85"/>
                </a:solidFill>
                <a:latin typeface="Liberation Sans Narrow" pitchFamily="34" charset="0"/>
                <a:ea typeface="Liberation Sans Narrow" pitchFamily="34" charset="-122"/>
                <a:cs typeface="Liberation Sans Narrow" pitchFamily="34" charset="-120"/>
              </a:rPr>
              <a:t>11 min</a:t>
            </a:r>
            <a:endParaRPr lang="en-US" sz="675" dirty="0"/>
          </a:p>
        </p:txBody>
      </p:sp>
      <p:sp>
        <p:nvSpPr>
          <p:cNvPr id="28" name="Text 26"/>
          <p:cNvSpPr/>
          <p:nvPr/>
        </p:nvSpPr>
        <p:spPr>
          <a:xfrm>
            <a:off x="575072" y="2683818"/>
            <a:ext cx="3979069" cy="350044"/>
          </a:xfrm>
          <a:prstGeom prst="roundRect">
            <a:avLst>
              <a:gd name="adj" fmla="val 32653"/>
            </a:avLst>
          </a:prstGeom>
          <a:solidFill>
            <a:srgbClr val="FFFFFF"/>
          </a:solidFill>
          <a:ln w="7144">
            <a:solidFill>
              <a:srgbClr val="E2E8F2"/>
            </a:solidFill>
            <a:prstDash val="solid"/>
          </a:ln>
        </p:spPr>
        <p:txBody>
          <a:bodyPr wrap="square" rtlCol="0" anchor="ctr"/>
          <a:lstStyle/>
          <a:p>
            <a:pPr indent="0" marL="0">
              <a:buNone/>
            </a:pPr>
            <a:endParaRPr lang="en-US" dirty="0"/>
          </a:p>
        </p:txBody>
      </p:sp>
      <p:sp>
        <p:nvSpPr>
          <p:cNvPr id="29" name="Text 27"/>
          <p:cNvSpPr/>
          <p:nvPr/>
        </p:nvSpPr>
        <p:spPr>
          <a:xfrm>
            <a:off x="692944" y="2780258"/>
            <a:ext cx="157163" cy="157163"/>
          </a:xfrm>
          <a:prstGeom prst="rect">
            <a:avLst/>
          </a:prstGeom>
          <a:noFill/>
          <a:ln/>
        </p:spPr>
        <p:txBody>
          <a:bodyPr wrap="none" lIns="0" tIns="0" rIns="0" bIns="0" rtlCol="0" anchor="ctr"/>
          <a:lstStyle/>
          <a:p>
            <a:pPr algn="ctr" indent="0" marL="0">
              <a:buNone/>
            </a:pPr>
            <a:r>
              <a:rPr lang="en-US" sz="1547" dirty="0">
                <a:solidFill>
                  <a:srgbClr val="3AA0C2"/>
                </a:solidFill>
                <a:latin typeface="Segoe UI Symbol" pitchFamily="34" charset="0"/>
                <a:ea typeface="Segoe UI Symbol" pitchFamily="34" charset="-122"/>
                <a:cs typeface="Segoe UI Symbol" pitchFamily="34" charset="-120"/>
              </a:rPr>
              <a:t>▤</a:t>
            </a:r>
            <a:endParaRPr lang="en-US" sz="1547" dirty="0"/>
          </a:p>
        </p:txBody>
      </p:sp>
      <p:sp>
        <p:nvSpPr>
          <p:cNvPr id="30" name="Text 28"/>
          <p:cNvSpPr/>
          <p:nvPr/>
        </p:nvSpPr>
        <p:spPr>
          <a:xfrm>
            <a:off x="935831" y="2788853"/>
            <a:ext cx="3365342" cy="148568"/>
          </a:xfrm>
          <a:prstGeom prst="rect">
            <a:avLst/>
          </a:prstGeom>
          <a:noFill/>
          <a:ln/>
        </p:spPr>
        <p:txBody>
          <a:bodyPr wrap="none" lIns="0" tIns="0" rIns="0" bIns="0" rtlCol="0" anchor="t"/>
          <a:lstStyle/>
          <a:p>
            <a:pPr algn="l" indent="0" marL="0">
              <a:lnSpc>
                <a:spcPts val="1103"/>
              </a:lnSpc>
              <a:buNone/>
            </a:pPr>
            <a:r>
              <a:rPr lang="en-US" sz="800" dirty="0">
                <a:solidFill>
                  <a:srgbClr val="33425C"/>
                </a:solidFill>
                <a:latin typeface="Carlito" pitchFamily="34" charset="0"/>
                <a:ea typeface="Carlito" pitchFamily="34" charset="-122"/>
                <a:cs typeface="Carlito" pitchFamily="34" charset="-120"/>
              </a:rPr>
              <a:t>Hands-On Activity</a:t>
            </a:r>
            <a:endParaRPr lang="en-US" sz="800" dirty="0"/>
          </a:p>
        </p:txBody>
      </p:sp>
      <p:sp>
        <p:nvSpPr>
          <p:cNvPr id="31" name="Text 29"/>
          <p:cNvSpPr/>
          <p:nvPr/>
        </p:nvSpPr>
        <p:spPr>
          <a:xfrm>
            <a:off x="4192033" y="2794546"/>
            <a:ext cx="278846" cy="142875"/>
          </a:xfrm>
          <a:prstGeom prst="rect">
            <a:avLst/>
          </a:prstGeom>
          <a:noFill/>
          <a:ln/>
        </p:spPr>
        <p:txBody>
          <a:bodyPr wrap="none" lIns="0" tIns="0" rIns="0" bIns="0" rtlCol="0" anchor="t"/>
          <a:lstStyle/>
          <a:p>
            <a:pPr algn="l" indent="0" marL="0">
              <a:lnSpc>
                <a:spcPts val="1013"/>
              </a:lnSpc>
              <a:buNone/>
            </a:pPr>
            <a:r>
              <a:rPr lang="en-US" sz="675" dirty="0">
                <a:solidFill>
                  <a:srgbClr val="5B6B85"/>
                </a:solidFill>
                <a:latin typeface="Liberation Sans Narrow" pitchFamily="34" charset="0"/>
                <a:ea typeface="Liberation Sans Narrow" pitchFamily="34" charset="-122"/>
                <a:cs typeface="Liberation Sans Narrow" pitchFamily="34" charset="-120"/>
              </a:rPr>
              <a:t>8 min</a:t>
            </a:r>
            <a:endParaRPr lang="en-US" sz="675" dirty="0"/>
          </a:p>
        </p:txBody>
      </p:sp>
    </p:spTree>
  </p:cSld>
  <p:clrMapOvr>
    <a:masterClrMapping/>
  </p:clrMapOvr>
  <p:transition spd="med" advTm="12000">
    <p:fade/>
  </p:transition>
</p:sld>
</file>

<file path=ppt/slides/slide24.xml><?xml version="1.0" encoding="utf-8"?>
<p:sld xmlns:a="http://schemas.openxmlformats.org/drawingml/2006/main" xmlns:r="http://schemas.openxmlformats.org/officeDocument/2006/relationships" xmlns:p="http://schemas.openxmlformats.org/presentationml/2006/main">
  <p:cSld name="Slide 24">
    <p:bg>
      <p:bgPr>
        <a:solidFill>
          <a:srgbClr val="0A192F"/>
        </a:solidFill>
      </p:bgPr>
    </p:bg>
    <p:spTree>
      <p:nvGrpSpPr>
        <p:cNvPr id="1" name=""/>
        <p:cNvGrpSpPr/>
        <p:nvPr/>
      </p:nvGrpSpPr>
      <p:grpSpPr>
        <a:xfrm>
          <a:off x="0" y="0"/>
          <a:ext cx="0" cy="0"/>
          <a:chOff x="0" y="0"/>
          <a:chExt cx="0" cy="0"/>
        </a:xfrm>
      </p:grpSpPr>
      <p:sp>
        <p:nvSpPr>
          <p:cNvPr id="2" name="Text 0"/>
          <p:cNvSpPr/>
          <p:nvPr/>
        </p:nvSpPr>
        <p:spPr>
          <a:xfrm>
            <a:off x="0" y="0"/>
            <a:ext cx="100013" cy="5143500"/>
          </a:xfrm>
          <a:prstGeom prst="rect">
            <a:avLst/>
          </a:prstGeom>
          <a:solidFill>
            <a:srgbClr val="3AA0C2"/>
          </a:solidFill>
          <a:ln/>
        </p:spPr>
        <p:txBody>
          <a:bodyPr wrap="square" rtlCol="0" anchor="ctr"/>
          <a:lstStyle/>
          <a:p>
            <a:pPr indent="0" marL="0">
              <a:buNone/>
            </a:pPr>
            <a:endParaRPr lang="en-US" dirty="0"/>
          </a:p>
        </p:txBody>
      </p:sp>
      <p:sp>
        <p:nvSpPr>
          <p:cNvPr id="3" name="Text 1"/>
          <p:cNvSpPr/>
          <p:nvPr/>
        </p:nvSpPr>
        <p:spPr>
          <a:xfrm>
            <a:off x="571500" y="442913"/>
            <a:ext cx="2935894" cy="125403"/>
          </a:xfrm>
          <a:prstGeom prst="rect">
            <a:avLst/>
          </a:prstGeom>
          <a:noFill/>
          <a:ln/>
        </p:spPr>
        <p:txBody>
          <a:bodyPr wrap="none" lIns="0" tIns="0" rIns="0" bIns="0" rtlCol="0" anchor="t"/>
          <a:lstStyle/>
          <a:p>
            <a:pPr algn="l" indent="0" marL="0">
              <a:lnSpc>
                <a:spcPts val="1181"/>
              </a:lnSpc>
              <a:buNone/>
            </a:pPr>
            <a:r>
              <a:rPr lang="en-US" sz="800" spc="225" kern="0" dirty="0">
                <a:solidFill>
                  <a:srgbClr val="3AA0C2"/>
                </a:solidFill>
                <a:latin typeface="Liberation Sans Narrow" pitchFamily="34" charset="0"/>
                <a:ea typeface="Liberation Sans Narrow" pitchFamily="34" charset="-122"/>
                <a:cs typeface="Liberation Sans Narrow" pitchFamily="34" charset="-120"/>
              </a:rPr>
              <a:t>MODULE 06 · KEY TAKEAWAYS</a:t>
            </a:r>
            <a:endParaRPr lang="en-US" sz="800" dirty="0"/>
          </a:p>
        </p:txBody>
      </p:sp>
      <p:sp>
        <p:nvSpPr>
          <p:cNvPr id="4" name="Text 2"/>
          <p:cNvSpPr/>
          <p:nvPr/>
        </p:nvSpPr>
        <p:spPr>
          <a:xfrm>
            <a:off x="571500" y="742950"/>
            <a:ext cx="2077408" cy="393478"/>
          </a:xfrm>
          <a:prstGeom prst="rect">
            <a:avLst/>
          </a:prstGeom>
          <a:noFill/>
          <a:ln/>
        </p:spPr>
        <p:txBody>
          <a:bodyPr wrap="none" lIns="0" tIns="0" rIns="0" bIns="0" rtlCol="0" anchor="t"/>
          <a:lstStyle/>
          <a:p>
            <a:pPr algn="l" indent="0" marL="0">
              <a:lnSpc>
                <a:spcPts val="2869"/>
              </a:lnSpc>
              <a:buNone/>
            </a:pPr>
            <a:r>
              <a:rPr lang="en-US" sz="1913" b="1" dirty="0">
                <a:solidFill>
                  <a:srgbClr val="F2F5F9"/>
                </a:solidFill>
                <a:latin typeface="Tinos" pitchFamily="34" charset="0"/>
                <a:ea typeface="Tinos" pitchFamily="34" charset="-122"/>
                <a:cs typeface="Tinos" pitchFamily="34" charset="-120"/>
              </a:rPr>
              <a:t>What to remember</a:t>
            </a:r>
            <a:endParaRPr lang="en-US" sz="1913" dirty="0"/>
          </a:p>
        </p:txBody>
      </p:sp>
      <p:sp>
        <p:nvSpPr>
          <p:cNvPr id="5" name="Shape 3"/>
          <p:cNvSpPr/>
          <p:nvPr/>
        </p:nvSpPr>
        <p:spPr>
          <a:xfrm>
            <a:off x="571500" y="1757139"/>
            <a:ext cx="7715250" cy="0"/>
          </a:xfrm>
          <a:prstGeom prst="line">
            <a:avLst/>
          </a:prstGeom>
          <a:noFill/>
          <a:ln w="7144">
            <a:solidFill>
              <a:srgbClr val="9FB3CE"/>
            </a:solidFill>
            <a:prstDash val="solid"/>
          </a:ln>
        </p:spPr>
      </p:sp>
      <p:sp>
        <p:nvSpPr>
          <p:cNvPr id="6" name="Text 4"/>
          <p:cNvSpPr/>
          <p:nvPr/>
        </p:nvSpPr>
        <p:spPr>
          <a:xfrm>
            <a:off x="571500" y="1371600"/>
            <a:ext cx="157163" cy="157163"/>
          </a:xfrm>
          <a:prstGeom prst="rect">
            <a:avLst/>
          </a:prstGeom>
          <a:noFill/>
          <a:ln/>
        </p:spPr>
        <p:txBody>
          <a:bodyPr wrap="none" lIns="0" tIns="0" rIns="0" bIns="0" rtlCol="0" anchor="ctr"/>
          <a:lstStyle/>
          <a:p>
            <a:pPr algn="ctr" indent="0" marL="0">
              <a:buNone/>
            </a:pPr>
            <a:r>
              <a:rPr lang="en-US" sz="1547" dirty="0">
                <a:solidFill>
                  <a:srgbClr val="D4A017"/>
                </a:solidFill>
                <a:latin typeface="Segoe UI Symbol" pitchFamily="34" charset="0"/>
                <a:ea typeface="Segoe UI Symbol" pitchFamily="34" charset="-122"/>
                <a:cs typeface="Segoe UI Symbol" pitchFamily="34" charset="-120"/>
              </a:rPr>
              <a:t>✓</a:t>
            </a:r>
            <a:endParaRPr lang="en-US" sz="1547" dirty="0"/>
          </a:p>
        </p:txBody>
      </p:sp>
      <p:sp>
        <p:nvSpPr>
          <p:cNvPr id="7" name="Text 5"/>
          <p:cNvSpPr/>
          <p:nvPr/>
        </p:nvSpPr>
        <p:spPr>
          <a:xfrm>
            <a:off x="828675" y="1364456"/>
            <a:ext cx="7100218" cy="154510"/>
          </a:xfrm>
          <a:prstGeom prst="rect">
            <a:avLst/>
          </a:prstGeom>
          <a:noFill/>
          <a:ln/>
        </p:spPr>
        <p:txBody>
          <a:bodyPr wrap="square" lIns="0" tIns="0" rIns="0" bIns="0" rtlCol="0" anchor="t">
            <a:normAutofit/>
          </a:bodyPr>
          <a:lstStyle/>
          <a:p>
            <a:pPr algn="l" indent="0" marL="0">
              <a:lnSpc>
                <a:spcPts val="1264"/>
              </a:lnSpc>
              <a:buNone/>
            </a:pPr>
            <a:r>
              <a:rPr lang="en-US" sz="872" dirty="0">
                <a:solidFill>
                  <a:srgbClr val="F2F5F9"/>
                </a:solidFill>
                <a:latin typeface="Carlito" pitchFamily="34" charset="0"/>
                <a:ea typeface="Carlito" pitchFamily="34" charset="-122"/>
                <a:cs typeface="Carlito" pitchFamily="34" charset="-120"/>
              </a:rPr>
              <a:t>Effective circular economy policies must address market failures by internalizing environmental externalities and creating level playing fields for…</a:t>
            </a:r>
            <a:endParaRPr lang="en-US" sz="872" dirty="0"/>
          </a:p>
        </p:txBody>
      </p:sp>
      <p:sp>
        <p:nvSpPr>
          <p:cNvPr id="8" name="Text 6"/>
          <p:cNvSpPr/>
          <p:nvPr/>
        </p:nvSpPr>
        <p:spPr>
          <a:xfrm>
            <a:off x="828675" y="1546399"/>
            <a:ext cx="7100218" cy="128588"/>
          </a:xfrm>
          <a:prstGeom prst="rect">
            <a:avLst/>
          </a:prstGeom>
          <a:noFill/>
          <a:ln/>
        </p:spPr>
        <p:txBody>
          <a:bodyPr wrap="square" lIns="0" tIns="0" rIns="0" bIns="0" rtlCol="0" anchor="t"/>
          <a:lstStyle/>
          <a:p>
            <a:pPr algn="l" indent="0" marL="0">
              <a:lnSpc>
                <a:spcPts val="1013"/>
              </a:lnSpc>
              <a:buNone/>
            </a:pPr>
            <a:r>
              <a:rPr lang="en-US" sz="800" dirty="0">
                <a:solidFill>
                  <a:srgbClr val="9FB3CE"/>
                </a:solidFill>
                <a:latin typeface="Carlito" pitchFamily="34" charset="0"/>
                <a:ea typeface="Carlito" pitchFamily="34" charset="-122"/>
                <a:cs typeface="Carlito" pitchFamily="34" charset="-120"/>
              </a:rPr>
              <a:t>Why Policy Matters: market failures and the need for regulation</a:t>
            </a:r>
            <a:endParaRPr lang="en-US" sz="800" dirty="0"/>
          </a:p>
        </p:txBody>
      </p:sp>
      <p:sp>
        <p:nvSpPr>
          <p:cNvPr id="9" name="Shape 7"/>
          <p:cNvSpPr/>
          <p:nvPr/>
        </p:nvSpPr>
        <p:spPr>
          <a:xfrm>
            <a:off x="571500" y="2231975"/>
            <a:ext cx="7715250" cy="0"/>
          </a:xfrm>
          <a:prstGeom prst="line">
            <a:avLst/>
          </a:prstGeom>
          <a:noFill/>
          <a:ln w="7144">
            <a:solidFill>
              <a:srgbClr val="9FB3CE"/>
            </a:solidFill>
            <a:prstDash val="solid"/>
          </a:ln>
        </p:spPr>
      </p:sp>
      <p:sp>
        <p:nvSpPr>
          <p:cNvPr id="10" name="Text 8"/>
          <p:cNvSpPr/>
          <p:nvPr/>
        </p:nvSpPr>
        <p:spPr>
          <a:xfrm>
            <a:off x="571500" y="1846436"/>
            <a:ext cx="157163" cy="157163"/>
          </a:xfrm>
          <a:prstGeom prst="rect">
            <a:avLst/>
          </a:prstGeom>
          <a:noFill/>
          <a:ln/>
        </p:spPr>
        <p:txBody>
          <a:bodyPr wrap="none" lIns="0" tIns="0" rIns="0" bIns="0" rtlCol="0" anchor="ctr"/>
          <a:lstStyle/>
          <a:p>
            <a:pPr algn="ctr" indent="0" marL="0">
              <a:buNone/>
            </a:pPr>
            <a:r>
              <a:rPr lang="en-US" sz="1547" dirty="0">
                <a:solidFill>
                  <a:srgbClr val="D4A017"/>
                </a:solidFill>
                <a:latin typeface="Segoe UI Symbol" pitchFamily="34" charset="0"/>
                <a:ea typeface="Segoe UI Symbol" pitchFamily="34" charset="-122"/>
                <a:cs typeface="Segoe UI Symbol" pitchFamily="34" charset="-120"/>
              </a:rPr>
              <a:t>✓</a:t>
            </a:r>
            <a:endParaRPr lang="en-US" sz="1547" dirty="0"/>
          </a:p>
        </p:txBody>
      </p:sp>
      <p:sp>
        <p:nvSpPr>
          <p:cNvPr id="11" name="Text 9"/>
          <p:cNvSpPr/>
          <p:nvPr/>
        </p:nvSpPr>
        <p:spPr>
          <a:xfrm>
            <a:off x="828675" y="1839292"/>
            <a:ext cx="7280486" cy="154510"/>
          </a:xfrm>
          <a:prstGeom prst="rect">
            <a:avLst/>
          </a:prstGeom>
          <a:noFill/>
          <a:ln/>
        </p:spPr>
        <p:txBody>
          <a:bodyPr wrap="square" lIns="0" tIns="0" rIns="0" bIns="0" rtlCol="0" anchor="t">
            <a:normAutofit/>
          </a:bodyPr>
          <a:lstStyle/>
          <a:p>
            <a:pPr algn="l" indent="0" marL="0">
              <a:lnSpc>
                <a:spcPts val="1264"/>
              </a:lnSpc>
              <a:buNone/>
            </a:pPr>
            <a:r>
              <a:rPr lang="en-US" sz="872" dirty="0">
                <a:solidFill>
                  <a:srgbClr val="F2F5F9"/>
                </a:solidFill>
                <a:latin typeface="Carlito" pitchFamily="34" charset="0"/>
                <a:ea typeface="Carlito" pitchFamily="34" charset="-122"/>
                <a:cs typeface="Carlito" pitchFamily="34" charset="-120"/>
              </a:rPr>
              <a:t>The EU Circular Economy Action Plan demonstrates how comprehensive policy frameworks can drive systemic change across multiple value chains.</a:t>
            </a:r>
            <a:endParaRPr lang="en-US" sz="872" dirty="0"/>
          </a:p>
        </p:txBody>
      </p:sp>
      <p:sp>
        <p:nvSpPr>
          <p:cNvPr id="12" name="Text 10"/>
          <p:cNvSpPr/>
          <p:nvPr/>
        </p:nvSpPr>
        <p:spPr>
          <a:xfrm>
            <a:off x="828675" y="2021235"/>
            <a:ext cx="7280486" cy="128588"/>
          </a:xfrm>
          <a:prstGeom prst="rect">
            <a:avLst/>
          </a:prstGeom>
          <a:noFill/>
          <a:ln/>
        </p:spPr>
        <p:txBody>
          <a:bodyPr wrap="square" lIns="0" tIns="0" rIns="0" bIns="0" rtlCol="0" anchor="t"/>
          <a:lstStyle/>
          <a:p>
            <a:pPr algn="l" indent="0" marL="0">
              <a:lnSpc>
                <a:spcPts val="1013"/>
              </a:lnSpc>
              <a:buNone/>
            </a:pPr>
            <a:r>
              <a:rPr lang="en-US" sz="800" dirty="0">
                <a:solidFill>
                  <a:srgbClr val="9FB3CE"/>
                </a:solidFill>
                <a:latin typeface="Carlito" pitchFamily="34" charset="0"/>
                <a:ea typeface="Carlito" pitchFamily="34" charset="-122"/>
                <a:cs typeface="Carlito" pitchFamily="34" charset="-120"/>
              </a:rPr>
              <a:t>The EU Circular Economy Action Plan and Circular Economy Act</a:t>
            </a:r>
            <a:endParaRPr lang="en-US" sz="800" dirty="0"/>
          </a:p>
        </p:txBody>
      </p:sp>
      <p:sp>
        <p:nvSpPr>
          <p:cNvPr id="13" name="Shape 11"/>
          <p:cNvSpPr/>
          <p:nvPr/>
        </p:nvSpPr>
        <p:spPr>
          <a:xfrm>
            <a:off x="571500" y="2706812"/>
            <a:ext cx="7715250" cy="0"/>
          </a:xfrm>
          <a:prstGeom prst="line">
            <a:avLst/>
          </a:prstGeom>
          <a:noFill/>
          <a:ln w="7144">
            <a:solidFill>
              <a:srgbClr val="9FB3CE"/>
            </a:solidFill>
            <a:prstDash val="solid"/>
          </a:ln>
        </p:spPr>
      </p:sp>
      <p:sp>
        <p:nvSpPr>
          <p:cNvPr id="14" name="Text 12"/>
          <p:cNvSpPr/>
          <p:nvPr/>
        </p:nvSpPr>
        <p:spPr>
          <a:xfrm>
            <a:off x="571500" y="2321272"/>
            <a:ext cx="157163" cy="157163"/>
          </a:xfrm>
          <a:prstGeom prst="rect">
            <a:avLst/>
          </a:prstGeom>
          <a:noFill/>
          <a:ln/>
        </p:spPr>
        <p:txBody>
          <a:bodyPr wrap="none" lIns="0" tIns="0" rIns="0" bIns="0" rtlCol="0" anchor="ctr"/>
          <a:lstStyle/>
          <a:p>
            <a:pPr algn="ctr" indent="0" marL="0">
              <a:buNone/>
            </a:pPr>
            <a:r>
              <a:rPr lang="en-US" sz="1547" dirty="0">
                <a:solidFill>
                  <a:srgbClr val="D4A017"/>
                </a:solidFill>
                <a:latin typeface="Segoe UI Symbol" pitchFamily="34" charset="0"/>
                <a:ea typeface="Segoe UI Symbol" pitchFamily="34" charset="-122"/>
                <a:cs typeface="Segoe UI Symbol" pitchFamily="34" charset="-120"/>
              </a:rPr>
              <a:t>✓</a:t>
            </a:r>
            <a:endParaRPr lang="en-US" sz="1547" dirty="0"/>
          </a:p>
        </p:txBody>
      </p:sp>
      <p:sp>
        <p:nvSpPr>
          <p:cNvPr id="15" name="Text 13"/>
          <p:cNvSpPr/>
          <p:nvPr/>
        </p:nvSpPr>
        <p:spPr>
          <a:xfrm>
            <a:off x="828675" y="2314129"/>
            <a:ext cx="6921736" cy="154510"/>
          </a:xfrm>
          <a:prstGeom prst="rect">
            <a:avLst/>
          </a:prstGeom>
          <a:noFill/>
          <a:ln/>
        </p:spPr>
        <p:txBody>
          <a:bodyPr wrap="square" lIns="0" tIns="0" rIns="0" bIns="0" rtlCol="0" anchor="t">
            <a:normAutofit/>
          </a:bodyPr>
          <a:lstStyle/>
          <a:p>
            <a:pPr algn="l" indent="0" marL="0">
              <a:lnSpc>
                <a:spcPts val="1264"/>
              </a:lnSpc>
              <a:buNone/>
            </a:pPr>
            <a:r>
              <a:rPr lang="en-US" sz="872" dirty="0">
                <a:solidFill>
                  <a:srgbClr val="F2F5F9"/>
                </a:solidFill>
                <a:latin typeface="Carlito" pitchFamily="34" charset="0"/>
                <a:ea typeface="Carlito" pitchFamily="34" charset="-122"/>
                <a:cs typeface="Carlito" pitchFamily="34" charset="-120"/>
              </a:rPr>
              <a:t>EPR shifts waste management costs from taxpayers to producers, creating economic incentives for sustainable design and material recovery.</a:t>
            </a:r>
            <a:endParaRPr lang="en-US" sz="872" dirty="0"/>
          </a:p>
        </p:txBody>
      </p:sp>
      <p:sp>
        <p:nvSpPr>
          <p:cNvPr id="16" name="Text 14"/>
          <p:cNvSpPr/>
          <p:nvPr/>
        </p:nvSpPr>
        <p:spPr>
          <a:xfrm>
            <a:off x="828675" y="2496071"/>
            <a:ext cx="6921736" cy="128588"/>
          </a:xfrm>
          <a:prstGeom prst="rect">
            <a:avLst/>
          </a:prstGeom>
          <a:noFill/>
          <a:ln/>
        </p:spPr>
        <p:txBody>
          <a:bodyPr wrap="square" lIns="0" tIns="0" rIns="0" bIns="0" rtlCol="0" anchor="t"/>
          <a:lstStyle/>
          <a:p>
            <a:pPr algn="l" indent="0" marL="0">
              <a:lnSpc>
                <a:spcPts val="1013"/>
              </a:lnSpc>
              <a:buNone/>
            </a:pPr>
            <a:r>
              <a:rPr lang="en-US" sz="800" dirty="0">
                <a:solidFill>
                  <a:srgbClr val="9FB3CE"/>
                </a:solidFill>
                <a:latin typeface="Carlito" pitchFamily="34" charset="0"/>
                <a:ea typeface="Carlito" pitchFamily="34" charset="-122"/>
                <a:cs typeface="Carlito" pitchFamily="34" charset="-120"/>
              </a:rPr>
              <a:t>Extended Producer Responsibility (EPR) explained</a:t>
            </a:r>
            <a:endParaRPr lang="en-US" sz="800" dirty="0"/>
          </a:p>
        </p:txBody>
      </p:sp>
      <p:sp>
        <p:nvSpPr>
          <p:cNvPr id="17" name="Shape 15"/>
          <p:cNvSpPr/>
          <p:nvPr/>
        </p:nvSpPr>
        <p:spPr>
          <a:xfrm>
            <a:off x="571500" y="3181648"/>
            <a:ext cx="7715250" cy="0"/>
          </a:xfrm>
          <a:prstGeom prst="line">
            <a:avLst/>
          </a:prstGeom>
          <a:noFill/>
          <a:ln w="7144">
            <a:solidFill>
              <a:srgbClr val="9FB3CE"/>
            </a:solidFill>
            <a:prstDash val="solid"/>
          </a:ln>
        </p:spPr>
      </p:sp>
      <p:sp>
        <p:nvSpPr>
          <p:cNvPr id="18" name="Text 16"/>
          <p:cNvSpPr/>
          <p:nvPr/>
        </p:nvSpPr>
        <p:spPr>
          <a:xfrm>
            <a:off x="571500" y="2796108"/>
            <a:ext cx="157163" cy="157163"/>
          </a:xfrm>
          <a:prstGeom prst="rect">
            <a:avLst/>
          </a:prstGeom>
          <a:noFill/>
          <a:ln/>
        </p:spPr>
        <p:txBody>
          <a:bodyPr wrap="none" lIns="0" tIns="0" rIns="0" bIns="0" rtlCol="0" anchor="ctr"/>
          <a:lstStyle/>
          <a:p>
            <a:pPr algn="ctr" indent="0" marL="0">
              <a:buNone/>
            </a:pPr>
            <a:r>
              <a:rPr lang="en-US" sz="1547" dirty="0">
                <a:solidFill>
                  <a:srgbClr val="D4A017"/>
                </a:solidFill>
                <a:latin typeface="Segoe UI Symbol" pitchFamily="34" charset="0"/>
                <a:ea typeface="Segoe UI Symbol" pitchFamily="34" charset="-122"/>
                <a:cs typeface="Segoe UI Symbol" pitchFamily="34" charset="-120"/>
              </a:rPr>
              <a:t>✓</a:t>
            </a:r>
            <a:endParaRPr lang="en-US" sz="1547" dirty="0"/>
          </a:p>
        </p:txBody>
      </p:sp>
      <p:sp>
        <p:nvSpPr>
          <p:cNvPr id="19" name="Text 17"/>
          <p:cNvSpPr/>
          <p:nvPr/>
        </p:nvSpPr>
        <p:spPr>
          <a:xfrm>
            <a:off x="828675" y="2788965"/>
            <a:ext cx="7297452" cy="154510"/>
          </a:xfrm>
          <a:prstGeom prst="rect">
            <a:avLst/>
          </a:prstGeom>
          <a:noFill/>
          <a:ln/>
        </p:spPr>
        <p:txBody>
          <a:bodyPr wrap="square" lIns="0" tIns="0" rIns="0" bIns="0" rtlCol="0" anchor="t">
            <a:normAutofit/>
          </a:bodyPr>
          <a:lstStyle/>
          <a:p>
            <a:pPr algn="l" indent="0" marL="0">
              <a:lnSpc>
                <a:spcPts val="1264"/>
              </a:lnSpc>
              <a:buNone/>
            </a:pPr>
            <a:r>
              <a:rPr lang="en-US" sz="872" dirty="0">
                <a:solidFill>
                  <a:srgbClr val="F2F5F9"/>
                </a:solidFill>
                <a:latin typeface="Carlito" pitchFamily="34" charset="0"/>
                <a:ea typeface="Carlito" pitchFamily="34" charset="-122"/>
                <a:cs typeface="Carlito" pitchFamily="34" charset="-120"/>
              </a:rPr>
              <a:t>Effective circular economy policies require context-specific approaches that address regional development priorities while establishing measurable …</a:t>
            </a:r>
            <a:endParaRPr lang="en-US" sz="872" dirty="0"/>
          </a:p>
        </p:txBody>
      </p:sp>
      <p:sp>
        <p:nvSpPr>
          <p:cNvPr id="20" name="Text 18"/>
          <p:cNvSpPr/>
          <p:nvPr/>
        </p:nvSpPr>
        <p:spPr>
          <a:xfrm>
            <a:off x="828675" y="2970907"/>
            <a:ext cx="7297452" cy="128588"/>
          </a:xfrm>
          <a:prstGeom prst="rect">
            <a:avLst/>
          </a:prstGeom>
          <a:noFill/>
          <a:ln/>
        </p:spPr>
        <p:txBody>
          <a:bodyPr wrap="square" lIns="0" tIns="0" rIns="0" bIns="0" rtlCol="0" anchor="t"/>
          <a:lstStyle/>
          <a:p>
            <a:pPr algn="l" indent="0" marL="0">
              <a:lnSpc>
                <a:spcPts val="1013"/>
              </a:lnSpc>
              <a:buNone/>
            </a:pPr>
            <a:r>
              <a:rPr lang="en-US" sz="800" dirty="0">
                <a:solidFill>
                  <a:srgbClr val="9FB3CE"/>
                </a:solidFill>
                <a:latin typeface="Carlito" pitchFamily="34" charset="0"/>
                <a:ea typeface="Carlito" pitchFamily="34" charset="-122"/>
                <a:cs typeface="Carlito" pitchFamily="34" charset="-120"/>
              </a:rPr>
              <a:t>Circular Economy Policy in Africa, Asia, and Latin America</a:t>
            </a:r>
            <a:endParaRPr lang="en-US" sz="800" dirty="0"/>
          </a:p>
        </p:txBody>
      </p:sp>
      <p:sp>
        <p:nvSpPr>
          <p:cNvPr id="21" name="Shape 19"/>
          <p:cNvSpPr/>
          <p:nvPr/>
        </p:nvSpPr>
        <p:spPr>
          <a:xfrm>
            <a:off x="571500" y="3656484"/>
            <a:ext cx="7715250" cy="0"/>
          </a:xfrm>
          <a:prstGeom prst="line">
            <a:avLst/>
          </a:prstGeom>
          <a:noFill/>
          <a:ln w="7144">
            <a:solidFill>
              <a:srgbClr val="9FB3CE"/>
            </a:solidFill>
            <a:prstDash val="solid"/>
          </a:ln>
        </p:spPr>
      </p:sp>
      <p:sp>
        <p:nvSpPr>
          <p:cNvPr id="22" name="Text 20"/>
          <p:cNvSpPr/>
          <p:nvPr/>
        </p:nvSpPr>
        <p:spPr>
          <a:xfrm>
            <a:off x="571500" y="3270945"/>
            <a:ext cx="157163" cy="157163"/>
          </a:xfrm>
          <a:prstGeom prst="rect">
            <a:avLst/>
          </a:prstGeom>
          <a:noFill/>
          <a:ln/>
        </p:spPr>
        <p:txBody>
          <a:bodyPr wrap="none" lIns="0" tIns="0" rIns="0" bIns="0" rtlCol="0" anchor="ctr"/>
          <a:lstStyle/>
          <a:p>
            <a:pPr algn="ctr" indent="0" marL="0">
              <a:buNone/>
            </a:pPr>
            <a:r>
              <a:rPr lang="en-US" sz="1547" dirty="0">
                <a:solidFill>
                  <a:srgbClr val="D4A017"/>
                </a:solidFill>
                <a:latin typeface="Segoe UI Symbol" pitchFamily="34" charset="0"/>
                <a:ea typeface="Segoe UI Symbol" pitchFamily="34" charset="-122"/>
                <a:cs typeface="Segoe UI Symbol" pitchFamily="34" charset="-120"/>
              </a:rPr>
              <a:t>✓</a:t>
            </a:r>
            <a:endParaRPr lang="en-US" sz="1547" dirty="0"/>
          </a:p>
        </p:txBody>
      </p:sp>
      <p:sp>
        <p:nvSpPr>
          <p:cNvPr id="23" name="Text 21"/>
          <p:cNvSpPr/>
          <p:nvPr/>
        </p:nvSpPr>
        <p:spPr>
          <a:xfrm>
            <a:off x="828675" y="3263801"/>
            <a:ext cx="6616340" cy="154510"/>
          </a:xfrm>
          <a:prstGeom prst="rect">
            <a:avLst/>
          </a:prstGeom>
          <a:noFill/>
          <a:ln/>
        </p:spPr>
        <p:txBody>
          <a:bodyPr wrap="square" lIns="0" tIns="0" rIns="0" bIns="0" rtlCol="0" anchor="t">
            <a:normAutofit/>
          </a:bodyPr>
          <a:lstStyle/>
          <a:p>
            <a:pPr algn="l" indent="0" marL="0">
              <a:lnSpc>
                <a:spcPts val="1264"/>
              </a:lnSpc>
              <a:buNone/>
            </a:pPr>
            <a:r>
              <a:rPr lang="en-US" sz="872" dirty="0">
                <a:solidFill>
                  <a:srgbClr val="F2F5F9"/>
                </a:solidFill>
                <a:latin typeface="Carlito" pitchFamily="34" charset="0"/>
                <a:ea typeface="Carlito" pitchFamily="34" charset="-122"/>
                <a:cs typeface="Carlito" pitchFamily="34" charset="-120"/>
              </a:rPr>
              <a:t>Voluntary standards create pathways for environmental leadership beyond regulatory minimums while building market competitiveness.</a:t>
            </a:r>
            <a:endParaRPr lang="en-US" sz="872" dirty="0"/>
          </a:p>
        </p:txBody>
      </p:sp>
      <p:sp>
        <p:nvSpPr>
          <p:cNvPr id="24" name="Text 22"/>
          <p:cNvSpPr/>
          <p:nvPr/>
        </p:nvSpPr>
        <p:spPr>
          <a:xfrm>
            <a:off x="828675" y="3445743"/>
            <a:ext cx="6616340" cy="128588"/>
          </a:xfrm>
          <a:prstGeom prst="rect">
            <a:avLst/>
          </a:prstGeom>
          <a:noFill/>
          <a:ln/>
        </p:spPr>
        <p:txBody>
          <a:bodyPr wrap="square" lIns="0" tIns="0" rIns="0" bIns="0" rtlCol="0" anchor="t"/>
          <a:lstStyle/>
          <a:p>
            <a:pPr algn="l" indent="0" marL="0">
              <a:lnSpc>
                <a:spcPts val="1013"/>
              </a:lnSpc>
              <a:buNone/>
            </a:pPr>
            <a:r>
              <a:rPr lang="en-US" sz="800" dirty="0">
                <a:solidFill>
                  <a:srgbClr val="9FB3CE"/>
                </a:solidFill>
                <a:latin typeface="Carlito" pitchFamily="34" charset="0"/>
                <a:ea typeface="Carlito" pitchFamily="34" charset="-122"/>
                <a:cs typeface="Carlito" pitchFamily="34" charset="-120"/>
              </a:rPr>
              <a:t>Voluntary standards, certification, and industry self-regulation</a:t>
            </a:r>
            <a:endParaRPr lang="en-US" sz="800" dirty="0"/>
          </a:p>
        </p:txBody>
      </p:sp>
      <p:sp>
        <p:nvSpPr>
          <p:cNvPr id="25" name="Shape 23"/>
          <p:cNvSpPr/>
          <p:nvPr/>
        </p:nvSpPr>
        <p:spPr>
          <a:xfrm>
            <a:off x="571500" y="4131320"/>
            <a:ext cx="7715250" cy="0"/>
          </a:xfrm>
          <a:prstGeom prst="line">
            <a:avLst/>
          </a:prstGeom>
          <a:noFill/>
          <a:ln w="7144">
            <a:solidFill>
              <a:srgbClr val="9FB3CE"/>
            </a:solidFill>
            <a:prstDash val="solid"/>
          </a:ln>
        </p:spPr>
      </p:sp>
      <p:sp>
        <p:nvSpPr>
          <p:cNvPr id="26" name="Text 24"/>
          <p:cNvSpPr/>
          <p:nvPr/>
        </p:nvSpPr>
        <p:spPr>
          <a:xfrm>
            <a:off x="571500" y="3745781"/>
            <a:ext cx="157163" cy="157163"/>
          </a:xfrm>
          <a:prstGeom prst="rect">
            <a:avLst/>
          </a:prstGeom>
          <a:noFill/>
          <a:ln/>
        </p:spPr>
        <p:txBody>
          <a:bodyPr wrap="none" lIns="0" tIns="0" rIns="0" bIns="0" rtlCol="0" anchor="ctr"/>
          <a:lstStyle/>
          <a:p>
            <a:pPr algn="ctr" indent="0" marL="0">
              <a:buNone/>
            </a:pPr>
            <a:r>
              <a:rPr lang="en-US" sz="1547" dirty="0">
                <a:solidFill>
                  <a:srgbClr val="D4A017"/>
                </a:solidFill>
                <a:latin typeface="Segoe UI Symbol" pitchFamily="34" charset="0"/>
                <a:ea typeface="Segoe UI Symbol" pitchFamily="34" charset="-122"/>
                <a:cs typeface="Segoe UI Symbol" pitchFamily="34" charset="-120"/>
              </a:rPr>
              <a:t>✓</a:t>
            </a:r>
            <a:endParaRPr lang="en-US" sz="1547" dirty="0"/>
          </a:p>
        </p:txBody>
      </p:sp>
      <p:sp>
        <p:nvSpPr>
          <p:cNvPr id="27" name="Text 25"/>
          <p:cNvSpPr/>
          <p:nvPr/>
        </p:nvSpPr>
        <p:spPr>
          <a:xfrm>
            <a:off x="828675" y="3738637"/>
            <a:ext cx="5662203" cy="154510"/>
          </a:xfrm>
          <a:prstGeom prst="rect">
            <a:avLst/>
          </a:prstGeom>
          <a:noFill/>
          <a:ln/>
        </p:spPr>
        <p:txBody>
          <a:bodyPr wrap="square" lIns="0" tIns="0" rIns="0" bIns="0" rtlCol="0" anchor="t">
            <a:normAutofit/>
          </a:bodyPr>
          <a:lstStyle/>
          <a:p>
            <a:pPr algn="l" indent="0" marL="0">
              <a:lnSpc>
                <a:spcPts val="1264"/>
              </a:lnSpc>
              <a:buNone/>
            </a:pPr>
            <a:r>
              <a:rPr lang="en-US" sz="872" dirty="0">
                <a:solidFill>
                  <a:srgbClr val="F2F5F9"/>
                </a:solidFill>
                <a:latin typeface="Carlito" pitchFamily="34" charset="0"/>
                <a:ea typeface="Carlito" pitchFamily="34" charset="-122"/>
                <a:cs typeface="Carlito" pitchFamily="34" charset="-120"/>
              </a:rPr>
              <a:t>Circular economy policies must balance environmental objectives with local socioeconomic contexts and capacities.</a:t>
            </a:r>
            <a:endParaRPr lang="en-US" sz="872" dirty="0"/>
          </a:p>
        </p:txBody>
      </p:sp>
      <p:sp>
        <p:nvSpPr>
          <p:cNvPr id="28" name="Text 26"/>
          <p:cNvSpPr/>
          <p:nvPr/>
        </p:nvSpPr>
        <p:spPr>
          <a:xfrm>
            <a:off x="828675" y="3920579"/>
            <a:ext cx="5662203" cy="128588"/>
          </a:xfrm>
          <a:prstGeom prst="rect">
            <a:avLst/>
          </a:prstGeom>
          <a:noFill/>
          <a:ln/>
        </p:spPr>
        <p:txBody>
          <a:bodyPr wrap="square" lIns="0" tIns="0" rIns="0" bIns="0" rtlCol="0" anchor="t"/>
          <a:lstStyle/>
          <a:p>
            <a:pPr algn="l" indent="0" marL="0">
              <a:lnSpc>
                <a:spcPts val="1013"/>
              </a:lnSpc>
              <a:buNone/>
            </a:pPr>
            <a:r>
              <a:rPr lang="en-US" sz="800" dirty="0">
                <a:solidFill>
                  <a:srgbClr val="9FB3CE"/>
                </a:solidFill>
                <a:latin typeface="Carlito" pitchFamily="34" charset="0"/>
                <a:ea typeface="Carlito" pitchFamily="34" charset="-122"/>
                <a:cs typeface="Carlito" pitchFamily="34" charset="-120"/>
              </a:rPr>
              <a:t>Case Study: The European Union (EU) Circular Economy Action Plan (CEAP</a:t>
            </a:r>
            <a:endParaRPr lang="en-US" sz="800" dirty="0"/>
          </a:p>
        </p:txBody>
      </p:sp>
    </p:spTree>
  </p:cSld>
  <p:clrMapOvr>
    <a:masterClrMapping/>
  </p:clrMapOvr>
  <p:transition spd="med" advTm="12000">
    <p:fade/>
  </p:transition>
</p:sld>
</file>

<file path=ppt/slides/slide25.xml><?xml version="1.0" encoding="utf-8"?>
<p:sld xmlns:a="http://schemas.openxmlformats.org/drawingml/2006/main" xmlns:r="http://schemas.openxmlformats.org/officeDocument/2006/relationships" xmlns:p="http://schemas.openxmlformats.org/presentationml/2006/main">
  <p:cSld name="Slide 25">
    <p:bg>
      <p:bgPr>
        <a:solidFill>
          <a:srgbClr val="0A192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6643688" y="-642937"/>
            <a:ext cx="3000375" cy="3000375"/>
          </a:xfrm>
          <a:prstGeom prst="rect">
            <a:avLst/>
          </a:prstGeom>
        </p:spPr>
      </p:pic>
      <p:sp>
        <p:nvSpPr>
          <p:cNvPr id="3" name="Text 0"/>
          <p:cNvSpPr/>
          <p:nvPr/>
        </p:nvSpPr>
        <p:spPr>
          <a:xfrm>
            <a:off x="6643688" y="-642937"/>
            <a:ext cx="3000375" cy="3000375"/>
          </a:xfrm>
          <a:prstGeom prst="roundRect">
            <a:avLst>
              <a:gd name="adj" fmla="val 66667"/>
            </a:avLst>
          </a:prstGeom>
          <a:solidFill>
            <a:srgbClr val="FFFFFF">
              <a:alpha val="0"/>
            </a:srgbClr>
          </a:solidFill>
          <a:ln/>
        </p:spPr>
        <p:txBody>
          <a:bodyPr wrap="square" rtlCol="0" anchor="ctr"/>
          <a:lstStyle/>
          <a:p>
            <a:pPr indent="0" marL="0">
              <a:buNone/>
            </a:pPr>
            <a:endParaRPr lang="en-US" dirty="0"/>
          </a:p>
        </p:txBody>
      </p:sp>
      <p:sp>
        <p:nvSpPr>
          <p:cNvPr id="4" name="Text 1"/>
          <p:cNvSpPr/>
          <p:nvPr/>
        </p:nvSpPr>
        <p:spPr>
          <a:xfrm>
            <a:off x="571500" y="700088"/>
            <a:ext cx="2537299" cy="125403"/>
          </a:xfrm>
          <a:prstGeom prst="rect">
            <a:avLst/>
          </a:prstGeom>
          <a:noFill/>
          <a:ln/>
        </p:spPr>
        <p:txBody>
          <a:bodyPr wrap="none" lIns="0" tIns="0" rIns="0" bIns="0" rtlCol="0" anchor="t"/>
          <a:lstStyle/>
          <a:p>
            <a:pPr algn="l" indent="0" marL="0">
              <a:lnSpc>
                <a:spcPts val="1181"/>
              </a:lnSpc>
              <a:buNone/>
            </a:pPr>
            <a:r>
              <a:rPr lang="en-US" sz="800" spc="225" kern="0" dirty="0">
                <a:solidFill>
                  <a:srgbClr val="D4A017"/>
                </a:solidFill>
                <a:latin typeface="Liberation Sans Narrow" pitchFamily="34" charset="0"/>
                <a:ea typeface="Liberation Sans Narrow" pitchFamily="34" charset="-122"/>
                <a:cs typeface="Liberation Sans Narrow" pitchFamily="34" charset="-120"/>
              </a:rPr>
              <a:t>MODULE 07 · 5 LESSONS</a:t>
            </a:r>
            <a:endParaRPr lang="en-US" sz="800" dirty="0"/>
          </a:p>
        </p:txBody>
      </p:sp>
      <p:sp>
        <p:nvSpPr>
          <p:cNvPr id="5" name="Text 2"/>
          <p:cNvSpPr/>
          <p:nvPr/>
        </p:nvSpPr>
        <p:spPr>
          <a:xfrm>
            <a:off x="571500" y="1143000"/>
            <a:ext cx="7000875" cy="780687"/>
          </a:xfrm>
          <a:prstGeom prst="rect">
            <a:avLst/>
          </a:prstGeom>
          <a:noFill/>
          <a:ln/>
        </p:spPr>
        <p:txBody>
          <a:bodyPr wrap="square" lIns="0" tIns="0" rIns="0" bIns="0" rtlCol="0" anchor="t"/>
          <a:lstStyle/>
          <a:p>
            <a:pPr algn="l" indent="0" marL="0">
              <a:lnSpc>
                <a:spcPts val="2846"/>
              </a:lnSpc>
              <a:buNone/>
            </a:pPr>
            <a:r>
              <a:rPr lang="en-US" sz="2475" b="1" dirty="0">
                <a:solidFill>
                  <a:srgbClr val="F2F5F9"/>
                </a:solidFill>
                <a:latin typeface="Tinos" pitchFamily="34" charset="0"/>
                <a:ea typeface="Tinos" pitchFamily="34" charset="-122"/>
                <a:cs typeface="Tinos" pitchFamily="34" charset="-120"/>
              </a:rPr>
              <a:t>Circular Economy in Practice — Case Studies, Metrics &amp; Capstone Project</a:t>
            </a:r>
            <a:endParaRPr lang="en-US" sz="2475" dirty="0"/>
          </a:p>
        </p:txBody>
      </p:sp>
      <p:sp>
        <p:nvSpPr>
          <p:cNvPr id="6" name="Text 3"/>
          <p:cNvSpPr/>
          <p:nvPr/>
        </p:nvSpPr>
        <p:spPr>
          <a:xfrm>
            <a:off x="571500" y="2286000"/>
            <a:ext cx="6143625" cy="629275"/>
          </a:xfrm>
          <a:prstGeom prst="rect">
            <a:avLst/>
          </a:prstGeom>
          <a:noFill/>
          <a:ln/>
        </p:spPr>
        <p:txBody>
          <a:bodyPr wrap="square" lIns="0" tIns="0" rIns="0" bIns="0" rtlCol="0" anchor="t"/>
          <a:lstStyle/>
          <a:p>
            <a:pPr algn="l" indent="0" marL="0">
              <a:lnSpc>
                <a:spcPts val="1530"/>
              </a:lnSpc>
              <a:buNone/>
            </a:pPr>
            <a:r>
              <a:rPr lang="en-US" sz="956" dirty="0">
                <a:solidFill>
                  <a:srgbClr val="9FB3CE"/>
                </a:solidFill>
                <a:latin typeface="Carlito" pitchFamily="34" charset="0"/>
                <a:ea typeface="Carlito" pitchFamily="34" charset="-122"/>
                <a:cs typeface="Carlito" pitchFamily="34" charset="-120"/>
              </a:rPr>
              <a:t>The final module consolidates learning through global case studies, an introduction to circular economy metrics and indicators, and a capstone project in which learners design a feasible circular economy action plan for a real context (a product, business, or community) of their choosing.</a:t>
            </a:r>
            <a:endParaRPr lang="en-US" sz="956" dirty="0"/>
          </a:p>
        </p:txBody>
      </p:sp>
      <p:sp>
        <p:nvSpPr>
          <p:cNvPr id="7" name="Text 4"/>
          <p:cNvSpPr/>
          <p:nvPr/>
        </p:nvSpPr>
        <p:spPr>
          <a:xfrm>
            <a:off x="571500" y="4643438"/>
            <a:ext cx="371475" cy="42863"/>
          </a:xfrm>
          <a:prstGeom prst="roundRect">
            <a:avLst>
              <a:gd name="adj" fmla="val 66666"/>
            </a:avLst>
          </a:prstGeom>
          <a:solidFill>
            <a:srgbClr val="D4A017"/>
          </a:solidFill>
          <a:ln/>
        </p:spPr>
        <p:txBody>
          <a:bodyPr wrap="square" rtlCol="0" anchor="ctr"/>
          <a:lstStyle/>
          <a:p>
            <a:pPr indent="0" marL="0">
              <a:buNone/>
            </a:pPr>
            <a:endParaRPr lang="en-US" dirty="0"/>
          </a:p>
        </p:txBody>
      </p:sp>
      <p:sp>
        <p:nvSpPr>
          <p:cNvPr id="8" name="Text 5"/>
          <p:cNvSpPr/>
          <p:nvPr/>
        </p:nvSpPr>
        <p:spPr>
          <a:xfrm>
            <a:off x="1042988" y="4643438"/>
            <a:ext cx="371475" cy="42863"/>
          </a:xfrm>
          <a:prstGeom prst="roundRect">
            <a:avLst>
              <a:gd name="adj" fmla="val 66666"/>
            </a:avLst>
          </a:prstGeom>
          <a:solidFill>
            <a:srgbClr val="9FB3CE">
              <a:alpha val="25000"/>
            </a:srgbClr>
          </a:solidFill>
          <a:ln/>
        </p:spPr>
        <p:txBody>
          <a:bodyPr wrap="square" rtlCol="0" anchor="ctr"/>
          <a:lstStyle/>
          <a:p>
            <a:pPr indent="0" marL="0">
              <a:buNone/>
            </a:pPr>
            <a:endParaRPr lang="en-US" dirty="0"/>
          </a:p>
        </p:txBody>
      </p:sp>
    </p:spTree>
  </p:cSld>
  <p:clrMapOvr>
    <a:masterClrMapping/>
  </p:clrMapOvr>
  <p:transition spd="med" advTm="14000">
    <p:fade/>
  </p:transition>
</p:sld>
</file>

<file path=ppt/slides/slide26.xml><?xml version="1.0" encoding="utf-8"?>
<p:sld xmlns:a="http://schemas.openxmlformats.org/drawingml/2006/main" xmlns:r="http://schemas.openxmlformats.org/officeDocument/2006/relationships" xmlns:p="http://schemas.openxmlformats.org/presentationml/2006/main">
  <p:cSld name="Slide 26">
    <p:bg>
      <p:bgPr>
        <a:solidFill>
          <a:srgbClr val="F7F9FC"/>
        </a:solidFill>
      </p:bgPr>
    </p:bg>
    <p:spTree>
      <p:nvGrpSpPr>
        <p:cNvPr id="1" name=""/>
        <p:cNvGrpSpPr/>
        <p:nvPr/>
      </p:nvGrpSpPr>
      <p:grpSpPr>
        <a:xfrm>
          <a:off x="0" y="0"/>
          <a:ext cx="0" cy="0"/>
          <a:chOff x="0" y="0"/>
          <a:chExt cx="0" cy="0"/>
        </a:xfrm>
      </p:grpSpPr>
      <p:sp>
        <p:nvSpPr>
          <p:cNvPr id="2" name="Text 0"/>
          <p:cNvSpPr/>
          <p:nvPr/>
        </p:nvSpPr>
        <p:spPr>
          <a:xfrm>
            <a:off x="571500" y="442913"/>
            <a:ext cx="1244352" cy="125403"/>
          </a:xfrm>
          <a:prstGeom prst="rect">
            <a:avLst/>
          </a:prstGeom>
          <a:noFill/>
          <a:ln/>
        </p:spPr>
        <p:txBody>
          <a:bodyPr wrap="none" lIns="0" tIns="0" rIns="0" bIns="0" rtlCol="0" anchor="t"/>
          <a:lstStyle/>
          <a:p>
            <a:pPr algn="l" indent="0" marL="0">
              <a:lnSpc>
                <a:spcPts val="1181"/>
              </a:lnSpc>
              <a:buNone/>
            </a:pPr>
            <a:r>
              <a:rPr lang="en-US" sz="800" spc="225" kern="0" dirty="0">
                <a:solidFill>
                  <a:srgbClr val="3AA0C2"/>
                </a:solidFill>
                <a:latin typeface="Liberation Sans Narrow" pitchFamily="34" charset="0"/>
                <a:ea typeface="Liberation Sans Narrow" pitchFamily="34" charset="-122"/>
                <a:cs typeface="Liberation Sans Narrow" pitchFamily="34" charset="-120"/>
              </a:rPr>
              <a:t>MODULE 07</a:t>
            </a:r>
            <a:endParaRPr lang="en-US" sz="800" dirty="0"/>
          </a:p>
        </p:txBody>
      </p:sp>
      <p:sp>
        <p:nvSpPr>
          <p:cNvPr id="3" name="Text 1"/>
          <p:cNvSpPr/>
          <p:nvPr/>
        </p:nvSpPr>
        <p:spPr>
          <a:xfrm>
            <a:off x="571500" y="742950"/>
            <a:ext cx="2314274" cy="370332"/>
          </a:xfrm>
          <a:prstGeom prst="rect">
            <a:avLst/>
          </a:prstGeom>
          <a:noFill/>
          <a:ln/>
        </p:spPr>
        <p:txBody>
          <a:bodyPr wrap="none" lIns="0" tIns="0" rIns="0" bIns="0" rtlCol="0" anchor="t"/>
          <a:lstStyle/>
          <a:p>
            <a:pPr algn="l" indent="0" marL="0">
              <a:lnSpc>
                <a:spcPts val="2700"/>
              </a:lnSpc>
              <a:buNone/>
            </a:pPr>
            <a:r>
              <a:rPr lang="en-US" sz="1800" b="1" dirty="0">
                <a:solidFill>
                  <a:srgbClr val="152238"/>
                </a:solidFill>
                <a:latin typeface="Tinos" pitchFamily="34" charset="0"/>
                <a:ea typeface="Tinos" pitchFamily="34" charset="-122"/>
                <a:cs typeface="Tinos" pitchFamily="34" charset="-120"/>
              </a:rPr>
              <a:t>Lessons in this module</a:t>
            </a:r>
            <a:endParaRPr lang="en-US" sz="1800" dirty="0"/>
          </a:p>
        </p:txBody>
      </p:sp>
      <p:sp>
        <p:nvSpPr>
          <p:cNvPr id="4" name="Text 2"/>
          <p:cNvSpPr/>
          <p:nvPr/>
        </p:nvSpPr>
        <p:spPr>
          <a:xfrm>
            <a:off x="575072" y="1232297"/>
            <a:ext cx="3979069" cy="472827"/>
          </a:xfrm>
          <a:prstGeom prst="roundRect">
            <a:avLst>
              <a:gd name="adj" fmla="val 24174"/>
            </a:avLst>
          </a:prstGeom>
          <a:solidFill>
            <a:srgbClr val="FFFFFF"/>
          </a:solidFill>
          <a:ln w="7144">
            <a:solidFill>
              <a:srgbClr val="E2E8F2"/>
            </a:solidFill>
            <a:prstDash val="solid"/>
          </a:ln>
        </p:spPr>
        <p:txBody>
          <a:bodyPr wrap="square" rtlCol="0" anchor="ctr"/>
          <a:lstStyle/>
          <a:p>
            <a:pPr indent="0" marL="0">
              <a:buNone/>
            </a:pPr>
            <a:endParaRPr lang="en-US" dirty="0"/>
          </a:p>
        </p:txBody>
      </p:sp>
      <p:sp>
        <p:nvSpPr>
          <p:cNvPr id="5" name="Text 3"/>
          <p:cNvSpPr/>
          <p:nvPr/>
        </p:nvSpPr>
        <p:spPr>
          <a:xfrm>
            <a:off x="692944" y="1390129"/>
            <a:ext cx="157163" cy="157163"/>
          </a:xfrm>
          <a:prstGeom prst="rect">
            <a:avLst/>
          </a:prstGeom>
          <a:noFill/>
          <a:ln/>
        </p:spPr>
        <p:txBody>
          <a:bodyPr wrap="none" lIns="0" tIns="0" rIns="0" bIns="0" rtlCol="0" anchor="ctr"/>
          <a:lstStyle/>
          <a:p>
            <a:pPr algn="ctr" indent="0" marL="0">
              <a:buNone/>
            </a:pPr>
            <a:r>
              <a:rPr lang="en-US" sz="1547" dirty="0">
                <a:solidFill>
                  <a:srgbClr val="3AA0C2"/>
                </a:solidFill>
                <a:latin typeface="Segoe UI Symbol" pitchFamily="34" charset="0"/>
                <a:ea typeface="Segoe UI Symbol" pitchFamily="34" charset="-122"/>
                <a:cs typeface="Segoe UI Symbol" pitchFamily="34" charset="-120"/>
              </a:rPr>
              <a:t>▶</a:t>
            </a:r>
            <a:endParaRPr lang="en-US" sz="1547" dirty="0"/>
          </a:p>
        </p:txBody>
      </p:sp>
      <p:sp>
        <p:nvSpPr>
          <p:cNvPr id="6" name="Text 4"/>
          <p:cNvSpPr/>
          <p:nvPr/>
        </p:nvSpPr>
        <p:spPr>
          <a:xfrm>
            <a:off x="935831" y="1328738"/>
            <a:ext cx="3206539" cy="279946"/>
          </a:xfrm>
          <a:prstGeom prst="rect">
            <a:avLst/>
          </a:prstGeom>
          <a:noFill/>
          <a:ln/>
        </p:spPr>
        <p:txBody>
          <a:bodyPr wrap="square" lIns="0" tIns="0" rIns="0" bIns="0" rtlCol="0" anchor="t"/>
          <a:lstStyle/>
          <a:p>
            <a:pPr algn="l" indent="0" marL="0">
              <a:lnSpc>
                <a:spcPts val="1103"/>
              </a:lnSpc>
              <a:buNone/>
            </a:pPr>
            <a:r>
              <a:rPr lang="en-US" sz="800" dirty="0">
                <a:solidFill>
                  <a:srgbClr val="33425C"/>
                </a:solidFill>
                <a:latin typeface="Carlito" pitchFamily="34" charset="0"/>
                <a:ea typeface="Carlito" pitchFamily="34" charset="-122"/>
                <a:cs typeface="Carlito" pitchFamily="34" charset="-120"/>
              </a:rPr>
              <a:t>Global Circular Economy Case Studies: business, city, and community levels</a:t>
            </a:r>
            <a:endParaRPr lang="en-US" sz="800" dirty="0"/>
          </a:p>
        </p:txBody>
      </p:sp>
      <p:sp>
        <p:nvSpPr>
          <p:cNvPr id="7" name="Text 5"/>
          <p:cNvSpPr/>
          <p:nvPr/>
        </p:nvSpPr>
        <p:spPr>
          <a:xfrm>
            <a:off x="4139969" y="1404417"/>
            <a:ext cx="341563" cy="164592"/>
          </a:xfrm>
          <a:prstGeom prst="rect">
            <a:avLst/>
          </a:prstGeom>
          <a:noFill/>
          <a:ln/>
        </p:spPr>
        <p:txBody>
          <a:bodyPr wrap="none" lIns="0" tIns="0" rIns="0" bIns="0" rtlCol="0" anchor="t"/>
          <a:lstStyle/>
          <a:p>
            <a:pPr algn="l" indent="0" marL="0">
              <a:lnSpc>
                <a:spcPts val="1013"/>
              </a:lnSpc>
              <a:buNone/>
            </a:pPr>
            <a:r>
              <a:rPr lang="en-US" sz="675" dirty="0">
                <a:solidFill>
                  <a:srgbClr val="5B6B85"/>
                </a:solidFill>
                <a:latin typeface="Liberation Sans Narrow" pitchFamily="34" charset="0"/>
                <a:ea typeface="Liberation Sans Narrow" pitchFamily="34" charset="-122"/>
                <a:cs typeface="Liberation Sans Narrow" pitchFamily="34" charset="-120"/>
              </a:rPr>
              <a:t>11 min</a:t>
            </a:r>
            <a:endParaRPr lang="en-US" sz="675" dirty="0"/>
          </a:p>
        </p:txBody>
      </p:sp>
      <p:sp>
        <p:nvSpPr>
          <p:cNvPr id="8" name="Text 6"/>
          <p:cNvSpPr/>
          <p:nvPr/>
        </p:nvSpPr>
        <p:spPr>
          <a:xfrm>
            <a:off x="4647009" y="1232297"/>
            <a:ext cx="3979069" cy="472827"/>
          </a:xfrm>
          <a:prstGeom prst="roundRect">
            <a:avLst>
              <a:gd name="adj" fmla="val 24174"/>
            </a:avLst>
          </a:prstGeom>
          <a:solidFill>
            <a:srgbClr val="FFFFFF"/>
          </a:solidFill>
          <a:ln w="7144">
            <a:solidFill>
              <a:srgbClr val="E2E8F2"/>
            </a:solidFill>
            <a:prstDash val="solid"/>
          </a:ln>
        </p:spPr>
        <p:txBody>
          <a:bodyPr wrap="square" rtlCol="0" anchor="ctr"/>
          <a:lstStyle/>
          <a:p>
            <a:pPr indent="0" marL="0">
              <a:buNone/>
            </a:pPr>
            <a:endParaRPr lang="en-US" dirty="0"/>
          </a:p>
        </p:txBody>
      </p:sp>
      <p:sp>
        <p:nvSpPr>
          <p:cNvPr id="9" name="Text 7"/>
          <p:cNvSpPr/>
          <p:nvPr/>
        </p:nvSpPr>
        <p:spPr>
          <a:xfrm>
            <a:off x="4764881" y="1390129"/>
            <a:ext cx="157163" cy="157163"/>
          </a:xfrm>
          <a:prstGeom prst="rect">
            <a:avLst/>
          </a:prstGeom>
          <a:noFill/>
          <a:ln/>
        </p:spPr>
        <p:txBody>
          <a:bodyPr wrap="none" lIns="0" tIns="0" rIns="0" bIns="0" rtlCol="0" anchor="ctr"/>
          <a:lstStyle/>
          <a:p>
            <a:pPr algn="ctr" indent="0" marL="0">
              <a:buNone/>
            </a:pPr>
            <a:r>
              <a:rPr lang="en-US" sz="1547" dirty="0">
                <a:solidFill>
                  <a:srgbClr val="3AA0C2"/>
                </a:solidFill>
                <a:latin typeface="Segoe UI Symbol" pitchFamily="34" charset="0"/>
                <a:ea typeface="Segoe UI Symbol" pitchFamily="34" charset="-122"/>
                <a:cs typeface="Segoe UI Symbol" pitchFamily="34" charset="-120"/>
              </a:rPr>
              <a:t>▤</a:t>
            </a:r>
            <a:endParaRPr lang="en-US" sz="1547" dirty="0"/>
          </a:p>
        </p:txBody>
      </p:sp>
      <p:sp>
        <p:nvSpPr>
          <p:cNvPr id="10" name="Text 8"/>
          <p:cNvSpPr/>
          <p:nvPr/>
        </p:nvSpPr>
        <p:spPr>
          <a:xfrm>
            <a:off x="5007769" y="1398724"/>
            <a:ext cx="3461495" cy="153570"/>
          </a:xfrm>
          <a:prstGeom prst="rect">
            <a:avLst/>
          </a:prstGeom>
          <a:noFill/>
          <a:ln/>
        </p:spPr>
        <p:txBody>
          <a:bodyPr wrap="square" lIns="0" tIns="0" rIns="0" bIns="0" rtlCol="0" anchor="t"/>
          <a:lstStyle/>
          <a:p>
            <a:pPr algn="l" indent="0" marL="0">
              <a:lnSpc>
                <a:spcPts val="1103"/>
              </a:lnSpc>
              <a:buNone/>
            </a:pPr>
            <a:r>
              <a:rPr lang="en-US" sz="800" dirty="0">
                <a:solidFill>
                  <a:srgbClr val="33425C"/>
                </a:solidFill>
                <a:latin typeface="Carlito" pitchFamily="34" charset="0"/>
                <a:ea typeface="Carlito" pitchFamily="34" charset="-122"/>
                <a:cs typeface="Carlito" pitchFamily="34" charset="-120"/>
              </a:rPr>
              <a:t>Circular Economy Metrics and Indicators</a:t>
            </a:r>
            <a:endParaRPr lang="en-US" sz="800" dirty="0"/>
          </a:p>
        </p:txBody>
      </p:sp>
      <p:sp>
        <p:nvSpPr>
          <p:cNvPr id="11" name="Text 9"/>
          <p:cNvSpPr/>
          <p:nvPr/>
        </p:nvSpPr>
        <p:spPr>
          <a:xfrm>
            <a:off x="8263971" y="1404417"/>
            <a:ext cx="278846" cy="164592"/>
          </a:xfrm>
          <a:prstGeom prst="rect">
            <a:avLst/>
          </a:prstGeom>
          <a:noFill/>
          <a:ln/>
        </p:spPr>
        <p:txBody>
          <a:bodyPr wrap="none" lIns="0" tIns="0" rIns="0" bIns="0" rtlCol="0" anchor="t"/>
          <a:lstStyle/>
          <a:p>
            <a:pPr algn="l" indent="0" marL="0">
              <a:lnSpc>
                <a:spcPts val="1013"/>
              </a:lnSpc>
              <a:buNone/>
            </a:pPr>
            <a:r>
              <a:rPr lang="en-US" sz="675" dirty="0">
                <a:solidFill>
                  <a:srgbClr val="5B6B85"/>
                </a:solidFill>
                <a:latin typeface="Liberation Sans Narrow" pitchFamily="34" charset="0"/>
                <a:ea typeface="Liberation Sans Narrow" pitchFamily="34" charset="-122"/>
                <a:cs typeface="Liberation Sans Narrow" pitchFamily="34" charset="-120"/>
              </a:rPr>
              <a:t>9 min</a:t>
            </a:r>
            <a:endParaRPr lang="en-US" sz="675" dirty="0"/>
          </a:p>
        </p:txBody>
      </p:sp>
      <p:sp>
        <p:nvSpPr>
          <p:cNvPr id="12" name="Text 10"/>
          <p:cNvSpPr/>
          <p:nvPr/>
        </p:nvSpPr>
        <p:spPr>
          <a:xfrm>
            <a:off x="575072" y="1797993"/>
            <a:ext cx="3979069" cy="350044"/>
          </a:xfrm>
          <a:prstGeom prst="roundRect">
            <a:avLst>
              <a:gd name="adj" fmla="val 32653"/>
            </a:avLst>
          </a:prstGeom>
          <a:solidFill>
            <a:srgbClr val="FFFFFF"/>
          </a:solidFill>
          <a:ln w="7144">
            <a:solidFill>
              <a:srgbClr val="E2E8F2"/>
            </a:solidFill>
            <a:prstDash val="solid"/>
          </a:ln>
        </p:spPr>
        <p:txBody>
          <a:bodyPr wrap="square" rtlCol="0" anchor="ctr"/>
          <a:lstStyle/>
          <a:p>
            <a:pPr indent="0" marL="0">
              <a:buNone/>
            </a:pPr>
            <a:endParaRPr lang="en-US" dirty="0"/>
          </a:p>
        </p:txBody>
      </p:sp>
      <p:sp>
        <p:nvSpPr>
          <p:cNvPr id="13" name="Text 11"/>
          <p:cNvSpPr/>
          <p:nvPr/>
        </p:nvSpPr>
        <p:spPr>
          <a:xfrm>
            <a:off x="692944" y="1894433"/>
            <a:ext cx="157163" cy="157163"/>
          </a:xfrm>
          <a:prstGeom prst="rect">
            <a:avLst/>
          </a:prstGeom>
          <a:noFill/>
          <a:ln/>
        </p:spPr>
        <p:txBody>
          <a:bodyPr wrap="none" lIns="0" tIns="0" rIns="0" bIns="0" rtlCol="0" anchor="ctr"/>
          <a:lstStyle/>
          <a:p>
            <a:pPr algn="ctr" indent="0" marL="0">
              <a:buNone/>
            </a:pPr>
            <a:r>
              <a:rPr lang="en-US" sz="1547" dirty="0">
                <a:solidFill>
                  <a:srgbClr val="3AA0C2"/>
                </a:solidFill>
                <a:latin typeface="Segoe UI Symbol" pitchFamily="34" charset="0"/>
                <a:ea typeface="Segoe UI Symbol" pitchFamily="34" charset="-122"/>
                <a:cs typeface="Segoe UI Symbol" pitchFamily="34" charset="-120"/>
              </a:rPr>
              <a:t>▤</a:t>
            </a:r>
            <a:endParaRPr lang="en-US" sz="1547" dirty="0"/>
          </a:p>
        </p:txBody>
      </p:sp>
      <p:sp>
        <p:nvSpPr>
          <p:cNvPr id="14" name="Text 12"/>
          <p:cNvSpPr/>
          <p:nvPr/>
        </p:nvSpPr>
        <p:spPr>
          <a:xfrm>
            <a:off x="935831" y="1903028"/>
            <a:ext cx="3200177" cy="148568"/>
          </a:xfrm>
          <a:prstGeom prst="rect">
            <a:avLst/>
          </a:prstGeom>
          <a:noFill/>
          <a:ln/>
        </p:spPr>
        <p:txBody>
          <a:bodyPr wrap="square" lIns="0" tIns="0" rIns="0" bIns="0" rtlCol="0" anchor="t"/>
          <a:lstStyle/>
          <a:p>
            <a:pPr algn="l" indent="0" marL="0">
              <a:lnSpc>
                <a:spcPts val="1103"/>
              </a:lnSpc>
              <a:buNone/>
            </a:pPr>
            <a:r>
              <a:rPr lang="en-US" sz="788" dirty="0">
                <a:solidFill>
                  <a:srgbClr val="33425C"/>
                </a:solidFill>
                <a:latin typeface="Carlito" pitchFamily="34" charset="0"/>
                <a:ea typeface="Carlito" pitchFamily="34" charset="-122"/>
                <a:cs typeface="Carlito" pitchFamily="34" charset="-120"/>
              </a:rPr>
              <a:t>From Idea to Action Plan: structuring a circular economy project</a:t>
            </a:r>
            <a:endParaRPr lang="en-US" sz="788" dirty="0"/>
          </a:p>
        </p:txBody>
      </p:sp>
      <p:sp>
        <p:nvSpPr>
          <p:cNvPr id="15" name="Text 13"/>
          <p:cNvSpPr/>
          <p:nvPr/>
        </p:nvSpPr>
        <p:spPr>
          <a:xfrm>
            <a:off x="4136788" y="1908721"/>
            <a:ext cx="341563" cy="142875"/>
          </a:xfrm>
          <a:prstGeom prst="rect">
            <a:avLst/>
          </a:prstGeom>
          <a:noFill/>
          <a:ln/>
        </p:spPr>
        <p:txBody>
          <a:bodyPr wrap="none" lIns="0" tIns="0" rIns="0" bIns="0" rtlCol="0" anchor="t"/>
          <a:lstStyle/>
          <a:p>
            <a:pPr algn="l" indent="0" marL="0">
              <a:lnSpc>
                <a:spcPts val="1013"/>
              </a:lnSpc>
              <a:buNone/>
            </a:pPr>
            <a:r>
              <a:rPr lang="en-US" sz="675" dirty="0">
                <a:solidFill>
                  <a:srgbClr val="5B6B85"/>
                </a:solidFill>
                <a:latin typeface="Liberation Sans Narrow" pitchFamily="34" charset="0"/>
                <a:ea typeface="Liberation Sans Narrow" pitchFamily="34" charset="-122"/>
                <a:cs typeface="Liberation Sans Narrow" pitchFamily="34" charset="-120"/>
              </a:rPr>
              <a:t>13 min</a:t>
            </a:r>
            <a:endParaRPr lang="en-US" sz="675" dirty="0"/>
          </a:p>
        </p:txBody>
      </p:sp>
      <p:sp>
        <p:nvSpPr>
          <p:cNvPr id="16" name="Text 14"/>
          <p:cNvSpPr/>
          <p:nvPr/>
        </p:nvSpPr>
        <p:spPr>
          <a:xfrm>
            <a:off x="4647009" y="1797993"/>
            <a:ext cx="3979069" cy="350044"/>
          </a:xfrm>
          <a:prstGeom prst="roundRect">
            <a:avLst>
              <a:gd name="adj" fmla="val 32653"/>
            </a:avLst>
          </a:prstGeom>
          <a:solidFill>
            <a:srgbClr val="FFFFFF"/>
          </a:solidFill>
          <a:ln w="7144">
            <a:solidFill>
              <a:srgbClr val="E2E8F2"/>
            </a:solidFill>
            <a:prstDash val="solid"/>
          </a:ln>
        </p:spPr>
        <p:txBody>
          <a:bodyPr wrap="square" rtlCol="0" anchor="ctr"/>
          <a:lstStyle/>
          <a:p>
            <a:pPr indent="0" marL="0">
              <a:buNone/>
            </a:pPr>
            <a:endParaRPr lang="en-US" dirty="0"/>
          </a:p>
        </p:txBody>
      </p:sp>
      <p:sp>
        <p:nvSpPr>
          <p:cNvPr id="17" name="Text 15"/>
          <p:cNvSpPr/>
          <p:nvPr/>
        </p:nvSpPr>
        <p:spPr>
          <a:xfrm>
            <a:off x="4764881" y="1894433"/>
            <a:ext cx="157163" cy="157163"/>
          </a:xfrm>
          <a:prstGeom prst="rect">
            <a:avLst/>
          </a:prstGeom>
          <a:noFill/>
          <a:ln/>
        </p:spPr>
        <p:txBody>
          <a:bodyPr wrap="none" lIns="0" tIns="0" rIns="0" bIns="0" rtlCol="0" anchor="ctr"/>
          <a:lstStyle/>
          <a:p>
            <a:pPr algn="ctr" indent="0" marL="0">
              <a:buNone/>
            </a:pPr>
            <a:r>
              <a:rPr lang="en-US" sz="1547" dirty="0">
                <a:solidFill>
                  <a:srgbClr val="3AA0C2"/>
                </a:solidFill>
                <a:latin typeface="Segoe UI Symbol" pitchFamily="34" charset="0"/>
                <a:ea typeface="Segoe UI Symbol" pitchFamily="34" charset="-122"/>
                <a:cs typeface="Segoe UI Symbol" pitchFamily="34" charset="-120"/>
              </a:rPr>
              <a:t>▤</a:t>
            </a:r>
            <a:endParaRPr lang="en-US" sz="1547" dirty="0"/>
          </a:p>
        </p:txBody>
      </p:sp>
      <p:sp>
        <p:nvSpPr>
          <p:cNvPr id="18" name="Text 16"/>
          <p:cNvSpPr/>
          <p:nvPr/>
        </p:nvSpPr>
        <p:spPr>
          <a:xfrm>
            <a:off x="5007769" y="1903028"/>
            <a:ext cx="3409899" cy="148568"/>
          </a:xfrm>
          <a:prstGeom prst="rect">
            <a:avLst/>
          </a:prstGeom>
          <a:noFill/>
          <a:ln/>
        </p:spPr>
        <p:txBody>
          <a:bodyPr wrap="square" lIns="0" tIns="0" rIns="0" bIns="0" rtlCol="0" anchor="t"/>
          <a:lstStyle/>
          <a:p>
            <a:pPr algn="l" indent="0" marL="0">
              <a:lnSpc>
                <a:spcPts val="1103"/>
              </a:lnSpc>
              <a:buNone/>
            </a:pPr>
            <a:r>
              <a:rPr lang="en-US" sz="800" dirty="0">
                <a:solidFill>
                  <a:srgbClr val="33425C"/>
                </a:solidFill>
                <a:latin typeface="Carlito" pitchFamily="34" charset="0"/>
                <a:ea typeface="Carlito" pitchFamily="34" charset="-122"/>
                <a:cs typeface="Carlito" pitchFamily="34" charset="-120"/>
              </a:rPr>
              <a:t>Overcoming Common Barriers to Implementation</a:t>
            </a:r>
            <a:endParaRPr lang="en-US" sz="800" dirty="0"/>
          </a:p>
        </p:txBody>
      </p:sp>
      <p:sp>
        <p:nvSpPr>
          <p:cNvPr id="19" name="Text 17"/>
          <p:cNvSpPr/>
          <p:nvPr/>
        </p:nvSpPr>
        <p:spPr>
          <a:xfrm>
            <a:off x="8208726" y="1908721"/>
            <a:ext cx="341563" cy="142875"/>
          </a:xfrm>
          <a:prstGeom prst="rect">
            <a:avLst/>
          </a:prstGeom>
          <a:noFill/>
          <a:ln/>
        </p:spPr>
        <p:txBody>
          <a:bodyPr wrap="none" lIns="0" tIns="0" rIns="0" bIns="0" rtlCol="0" anchor="t"/>
          <a:lstStyle/>
          <a:p>
            <a:pPr algn="l" indent="0" marL="0">
              <a:lnSpc>
                <a:spcPts val="1013"/>
              </a:lnSpc>
              <a:buNone/>
            </a:pPr>
            <a:r>
              <a:rPr lang="en-US" sz="675" dirty="0">
                <a:solidFill>
                  <a:srgbClr val="5B6B85"/>
                </a:solidFill>
                <a:latin typeface="Liberation Sans Narrow" pitchFamily="34" charset="0"/>
                <a:ea typeface="Liberation Sans Narrow" pitchFamily="34" charset="-122"/>
                <a:cs typeface="Liberation Sans Narrow" pitchFamily="34" charset="-120"/>
              </a:rPr>
              <a:t>12 min</a:t>
            </a:r>
            <a:endParaRPr lang="en-US" sz="675" dirty="0"/>
          </a:p>
        </p:txBody>
      </p:sp>
      <p:sp>
        <p:nvSpPr>
          <p:cNvPr id="20" name="Text 18"/>
          <p:cNvSpPr/>
          <p:nvPr/>
        </p:nvSpPr>
        <p:spPr>
          <a:xfrm>
            <a:off x="575072" y="2240905"/>
            <a:ext cx="3979069" cy="350044"/>
          </a:xfrm>
          <a:prstGeom prst="roundRect">
            <a:avLst>
              <a:gd name="adj" fmla="val 32653"/>
            </a:avLst>
          </a:prstGeom>
          <a:solidFill>
            <a:srgbClr val="FFFFFF"/>
          </a:solidFill>
          <a:ln w="7144">
            <a:solidFill>
              <a:srgbClr val="E2E8F2"/>
            </a:solidFill>
            <a:prstDash val="solid"/>
          </a:ln>
        </p:spPr>
        <p:txBody>
          <a:bodyPr wrap="square" rtlCol="0" anchor="ctr"/>
          <a:lstStyle/>
          <a:p>
            <a:pPr indent="0" marL="0">
              <a:buNone/>
            </a:pPr>
            <a:endParaRPr lang="en-US" dirty="0"/>
          </a:p>
        </p:txBody>
      </p:sp>
      <p:sp>
        <p:nvSpPr>
          <p:cNvPr id="21" name="Text 19"/>
          <p:cNvSpPr/>
          <p:nvPr/>
        </p:nvSpPr>
        <p:spPr>
          <a:xfrm>
            <a:off x="692944" y="2337346"/>
            <a:ext cx="157163" cy="157163"/>
          </a:xfrm>
          <a:prstGeom prst="rect">
            <a:avLst/>
          </a:prstGeom>
          <a:noFill/>
          <a:ln/>
        </p:spPr>
        <p:txBody>
          <a:bodyPr wrap="none" lIns="0" tIns="0" rIns="0" bIns="0" rtlCol="0" anchor="ctr"/>
          <a:lstStyle/>
          <a:p>
            <a:pPr algn="ctr" indent="0" marL="0">
              <a:buNone/>
            </a:pPr>
            <a:r>
              <a:rPr lang="en-US" sz="1547" dirty="0">
                <a:solidFill>
                  <a:srgbClr val="3AA0C2"/>
                </a:solidFill>
                <a:latin typeface="Segoe UI Symbol" pitchFamily="34" charset="0"/>
                <a:ea typeface="Segoe UI Symbol" pitchFamily="34" charset="-122"/>
                <a:cs typeface="Segoe UI Symbol" pitchFamily="34" charset="-120"/>
              </a:rPr>
              <a:t>▤</a:t>
            </a:r>
            <a:endParaRPr lang="en-US" sz="1547" dirty="0"/>
          </a:p>
        </p:txBody>
      </p:sp>
      <p:sp>
        <p:nvSpPr>
          <p:cNvPr id="22" name="Text 20"/>
          <p:cNvSpPr/>
          <p:nvPr/>
        </p:nvSpPr>
        <p:spPr>
          <a:xfrm>
            <a:off x="935831" y="2345941"/>
            <a:ext cx="3409899" cy="148568"/>
          </a:xfrm>
          <a:prstGeom prst="rect">
            <a:avLst/>
          </a:prstGeom>
          <a:noFill/>
          <a:ln/>
        </p:spPr>
        <p:txBody>
          <a:bodyPr wrap="square" lIns="0" tIns="0" rIns="0" bIns="0" rtlCol="0" anchor="t"/>
          <a:lstStyle/>
          <a:p>
            <a:pPr algn="l" indent="0" marL="0">
              <a:lnSpc>
                <a:spcPts val="1103"/>
              </a:lnSpc>
              <a:buNone/>
            </a:pPr>
            <a:r>
              <a:rPr lang="en-US" sz="800" dirty="0">
                <a:solidFill>
                  <a:srgbClr val="33425C"/>
                </a:solidFill>
                <a:latin typeface="Carlito" pitchFamily="34" charset="0"/>
                <a:ea typeface="Carlito" pitchFamily="34" charset="-122"/>
                <a:cs typeface="Carlito" pitchFamily="34" charset="-120"/>
              </a:rPr>
              <a:t>Capstone Project Workshop and Peer Review</a:t>
            </a:r>
            <a:endParaRPr lang="en-US" sz="800" dirty="0"/>
          </a:p>
        </p:txBody>
      </p:sp>
      <p:sp>
        <p:nvSpPr>
          <p:cNvPr id="23" name="Text 21"/>
          <p:cNvSpPr/>
          <p:nvPr/>
        </p:nvSpPr>
        <p:spPr>
          <a:xfrm>
            <a:off x="4136788" y="2351633"/>
            <a:ext cx="341563" cy="142875"/>
          </a:xfrm>
          <a:prstGeom prst="rect">
            <a:avLst/>
          </a:prstGeom>
          <a:noFill/>
          <a:ln/>
        </p:spPr>
        <p:txBody>
          <a:bodyPr wrap="none" lIns="0" tIns="0" rIns="0" bIns="0" rtlCol="0" anchor="t"/>
          <a:lstStyle/>
          <a:p>
            <a:pPr algn="l" indent="0" marL="0">
              <a:lnSpc>
                <a:spcPts val="1013"/>
              </a:lnSpc>
              <a:buNone/>
            </a:pPr>
            <a:r>
              <a:rPr lang="en-US" sz="675" dirty="0">
                <a:solidFill>
                  <a:srgbClr val="5B6B85"/>
                </a:solidFill>
                <a:latin typeface="Liberation Sans Narrow" pitchFamily="34" charset="0"/>
                <a:ea typeface="Liberation Sans Narrow" pitchFamily="34" charset="-122"/>
                <a:cs typeface="Liberation Sans Narrow" pitchFamily="34" charset="-120"/>
              </a:rPr>
              <a:t>10 min</a:t>
            </a:r>
            <a:endParaRPr lang="en-US" sz="675" dirty="0"/>
          </a:p>
        </p:txBody>
      </p:sp>
    </p:spTree>
  </p:cSld>
  <p:clrMapOvr>
    <a:masterClrMapping/>
  </p:clrMapOvr>
  <p:transition spd="med" advTm="12000">
    <p:fade/>
  </p:transition>
</p:sld>
</file>

<file path=ppt/slides/slide27.xml><?xml version="1.0" encoding="utf-8"?>
<p:sld xmlns:a="http://schemas.openxmlformats.org/drawingml/2006/main" xmlns:r="http://schemas.openxmlformats.org/officeDocument/2006/relationships" xmlns:p="http://schemas.openxmlformats.org/presentationml/2006/main">
  <p:cSld name="Slide 27">
    <p:bg>
      <p:bgPr>
        <a:solidFill>
          <a:srgbClr val="0A192F"/>
        </a:solidFill>
      </p:bgPr>
    </p:bg>
    <p:spTree>
      <p:nvGrpSpPr>
        <p:cNvPr id="1" name=""/>
        <p:cNvGrpSpPr/>
        <p:nvPr/>
      </p:nvGrpSpPr>
      <p:grpSpPr>
        <a:xfrm>
          <a:off x="0" y="0"/>
          <a:ext cx="0" cy="0"/>
          <a:chOff x="0" y="0"/>
          <a:chExt cx="0" cy="0"/>
        </a:xfrm>
      </p:grpSpPr>
      <p:sp>
        <p:nvSpPr>
          <p:cNvPr id="2" name="Text 0"/>
          <p:cNvSpPr/>
          <p:nvPr/>
        </p:nvSpPr>
        <p:spPr>
          <a:xfrm>
            <a:off x="0" y="0"/>
            <a:ext cx="100013" cy="5143500"/>
          </a:xfrm>
          <a:prstGeom prst="rect">
            <a:avLst/>
          </a:prstGeom>
          <a:solidFill>
            <a:srgbClr val="3AA0C2"/>
          </a:solidFill>
          <a:ln/>
        </p:spPr>
        <p:txBody>
          <a:bodyPr wrap="square" rtlCol="0" anchor="ctr"/>
          <a:lstStyle/>
          <a:p>
            <a:pPr indent="0" marL="0">
              <a:buNone/>
            </a:pPr>
            <a:endParaRPr lang="en-US" dirty="0"/>
          </a:p>
        </p:txBody>
      </p:sp>
      <p:sp>
        <p:nvSpPr>
          <p:cNvPr id="3" name="Text 1"/>
          <p:cNvSpPr/>
          <p:nvPr/>
        </p:nvSpPr>
        <p:spPr>
          <a:xfrm>
            <a:off x="571500" y="442913"/>
            <a:ext cx="2935894" cy="125403"/>
          </a:xfrm>
          <a:prstGeom prst="rect">
            <a:avLst/>
          </a:prstGeom>
          <a:noFill/>
          <a:ln/>
        </p:spPr>
        <p:txBody>
          <a:bodyPr wrap="none" lIns="0" tIns="0" rIns="0" bIns="0" rtlCol="0" anchor="t"/>
          <a:lstStyle/>
          <a:p>
            <a:pPr algn="l" indent="0" marL="0">
              <a:lnSpc>
                <a:spcPts val="1181"/>
              </a:lnSpc>
              <a:buNone/>
            </a:pPr>
            <a:r>
              <a:rPr lang="en-US" sz="800" spc="225" kern="0" dirty="0">
                <a:solidFill>
                  <a:srgbClr val="3AA0C2"/>
                </a:solidFill>
                <a:latin typeface="Liberation Sans Narrow" pitchFamily="34" charset="0"/>
                <a:ea typeface="Liberation Sans Narrow" pitchFamily="34" charset="-122"/>
                <a:cs typeface="Liberation Sans Narrow" pitchFamily="34" charset="-120"/>
              </a:rPr>
              <a:t>MODULE 07 · KEY TAKEAWAYS</a:t>
            </a:r>
            <a:endParaRPr lang="en-US" sz="800" dirty="0"/>
          </a:p>
        </p:txBody>
      </p:sp>
      <p:sp>
        <p:nvSpPr>
          <p:cNvPr id="4" name="Text 2"/>
          <p:cNvSpPr/>
          <p:nvPr/>
        </p:nvSpPr>
        <p:spPr>
          <a:xfrm>
            <a:off x="571500" y="742950"/>
            <a:ext cx="2077408" cy="393478"/>
          </a:xfrm>
          <a:prstGeom prst="rect">
            <a:avLst/>
          </a:prstGeom>
          <a:noFill/>
          <a:ln/>
        </p:spPr>
        <p:txBody>
          <a:bodyPr wrap="none" lIns="0" tIns="0" rIns="0" bIns="0" rtlCol="0" anchor="t"/>
          <a:lstStyle/>
          <a:p>
            <a:pPr algn="l" indent="0" marL="0">
              <a:lnSpc>
                <a:spcPts val="2869"/>
              </a:lnSpc>
              <a:buNone/>
            </a:pPr>
            <a:r>
              <a:rPr lang="en-US" sz="1913" b="1" dirty="0">
                <a:solidFill>
                  <a:srgbClr val="F2F5F9"/>
                </a:solidFill>
                <a:latin typeface="Tinos" pitchFamily="34" charset="0"/>
                <a:ea typeface="Tinos" pitchFamily="34" charset="-122"/>
                <a:cs typeface="Tinos" pitchFamily="34" charset="-120"/>
              </a:rPr>
              <a:t>What to remember</a:t>
            </a:r>
            <a:endParaRPr lang="en-US" sz="1913" dirty="0"/>
          </a:p>
        </p:txBody>
      </p:sp>
      <p:sp>
        <p:nvSpPr>
          <p:cNvPr id="5" name="Shape 3"/>
          <p:cNvSpPr/>
          <p:nvPr/>
        </p:nvSpPr>
        <p:spPr>
          <a:xfrm>
            <a:off x="571500" y="1757139"/>
            <a:ext cx="7715250" cy="0"/>
          </a:xfrm>
          <a:prstGeom prst="line">
            <a:avLst/>
          </a:prstGeom>
          <a:noFill/>
          <a:ln w="7144">
            <a:solidFill>
              <a:srgbClr val="9FB3CE"/>
            </a:solidFill>
            <a:prstDash val="solid"/>
          </a:ln>
        </p:spPr>
      </p:sp>
      <p:sp>
        <p:nvSpPr>
          <p:cNvPr id="6" name="Text 4"/>
          <p:cNvSpPr/>
          <p:nvPr/>
        </p:nvSpPr>
        <p:spPr>
          <a:xfrm>
            <a:off x="571500" y="1371600"/>
            <a:ext cx="157163" cy="157163"/>
          </a:xfrm>
          <a:prstGeom prst="rect">
            <a:avLst/>
          </a:prstGeom>
          <a:noFill/>
          <a:ln/>
        </p:spPr>
        <p:txBody>
          <a:bodyPr wrap="none" lIns="0" tIns="0" rIns="0" bIns="0" rtlCol="0" anchor="ctr"/>
          <a:lstStyle/>
          <a:p>
            <a:pPr algn="ctr" indent="0" marL="0">
              <a:buNone/>
            </a:pPr>
            <a:r>
              <a:rPr lang="en-US" sz="1547" dirty="0">
                <a:solidFill>
                  <a:srgbClr val="D4A017"/>
                </a:solidFill>
                <a:latin typeface="Segoe UI Symbol" pitchFamily="34" charset="0"/>
                <a:ea typeface="Segoe UI Symbol" pitchFamily="34" charset="-122"/>
                <a:cs typeface="Segoe UI Symbol" pitchFamily="34" charset="-120"/>
              </a:rPr>
              <a:t>✓</a:t>
            </a:r>
            <a:endParaRPr lang="en-US" sz="1547" dirty="0"/>
          </a:p>
        </p:txBody>
      </p:sp>
      <p:sp>
        <p:nvSpPr>
          <p:cNvPr id="7" name="Text 5"/>
          <p:cNvSpPr/>
          <p:nvPr/>
        </p:nvSpPr>
        <p:spPr>
          <a:xfrm>
            <a:off x="828675" y="1364456"/>
            <a:ext cx="7389428" cy="154510"/>
          </a:xfrm>
          <a:prstGeom prst="rect">
            <a:avLst/>
          </a:prstGeom>
          <a:noFill/>
          <a:ln/>
        </p:spPr>
        <p:txBody>
          <a:bodyPr wrap="square" lIns="0" tIns="0" rIns="0" bIns="0" rtlCol="0" anchor="t">
            <a:normAutofit/>
          </a:bodyPr>
          <a:lstStyle/>
          <a:p>
            <a:pPr algn="l" indent="0" marL="0">
              <a:lnSpc>
                <a:spcPts val="1264"/>
              </a:lnSpc>
              <a:buNone/>
            </a:pPr>
            <a:r>
              <a:rPr lang="en-US" sz="872" dirty="0">
                <a:solidFill>
                  <a:srgbClr val="F2F5F9"/>
                </a:solidFill>
                <a:latin typeface="Carlito" pitchFamily="34" charset="0"/>
                <a:ea typeface="Carlito" pitchFamily="34" charset="-122"/>
                <a:cs typeface="Carlito" pitchFamily="34" charset="-120"/>
              </a:rPr>
              <a:t>Circular economy implementation requires tailored approaches at business, city, and community levels, each with distinct metrics and stakeholder en…</a:t>
            </a:r>
            <a:endParaRPr lang="en-US" sz="872" dirty="0"/>
          </a:p>
        </p:txBody>
      </p:sp>
      <p:sp>
        <p:nvSpPr>
          <p:cNvPr id="8" name="Text 6"/>
          <p:cNvSpPr/>
          <p:nvPr/>
        </p:nvSpPr>
        <p:spPr>
          <a:xfrm>
            <a:off x="828675" y="1546399"/>
            <a:ext cx="7389428" cy="128588"/>
          </a:xfrm>
          <a:prstGeom prst="rect">
            <a:avLst/>
          </a:prstGeom>
          <a:noFill/>
          <a:ln/>
        </p:spPr>
        <p:txBody>
          <a:bodyPr wrap="square" lIns="0" tIns="0" rIns="0" bIns="0" rtlCol="0" anchor="t"/>
          <a:lstStyle/>
          <a:p>
            <a:pPr algn="l" indent="0" marL="0">
              <a:lnSpc>
                <a:spcPts val="1013"/>
              </a:lnSpc>
              <a:buNone/>
            </a:pPr>
            <a:r>
              <a:rPr lang="en-US" sz="800" dirty="0">
                <a:solidFill>
                  <a:srgbClr val="9FB3CE"/>
                </a:solidFill>
                <a:latin typeface="Carlito" pitchFamily="34" charset="0"/>
                <a:ea typeface="Carlito" pitchFamily="34" charset="-122"/>
                <a:cs typeface="Carlito" pitchFamily="34" charset="-120"/>
              </a:rPr>
              <a:t>Global Circular Economy Case Studies: business, city, and community le</a:t>
            </a:r>
            <a:endParaRPr lang="en-US" sz="800" dirty="0"/>
          </a:p>
        </p:txBody>
      </p:sp>
      <p:sp>
        <p:nvSpPr>
          <p:cNvPr id="9" name="Shape 7"/>
          <p:cNvSpPr/>
          <p:nvPr/>
        </p:nvSpPr>
        <p:spPr>
          <a:xfrm>
            <a:off x="571500" y="2231975"/>
            <a:ext cx="7715250" cy="0"/>
          </a:xfrm>
          <a:prstGeom prst="line">
            <a:avLst/>
          </a:prstGeom>
          <a:noFill/>
          <a:ln w="7144">
            <a:solidFill>
              <a:srgbClr val="9FB3CE"/>
            </a:solidFill>
            <a:prstDash val="solid"/>
          </a:ln>
        </p:spPr>
      </p:sp>
      <p:sp>
        <p:nvSpPr>
          <p:cNvPr id="10" name="Text 8"/>
          <p:cNvSpPr/>
          <p:nvPr/>
        </p:nvSpPr>
        <p:spPr>
          <a:xfrm>
            <a:off x="571500" y="1846436"/>
            <a:ext cx="157163" cy="157163"/>
          </a:xfrm>
          <a:prstGeom prst="rect">
            <a:avLst/>
          </a:prstGeom>
          <a:noFill/>
          <a:ln/>
        </p:spPr>
        <p:txBody>
          <a:bodyPr wrap="none" lIns="0" tIns="0" rIns="0" bIns="0" rtlCol="0" anchor="ctr"/>
          <a:lstStyle/>
          <a:p>
            <a:pPr algn="ctr" indent="0" marL="0">
              <a:buNone/>
            </a:pPr>
            <a:r>
              <a:rPr lang="en-US" sz="1547" dirty="0">
                <a:solidFill>
                  <a:srgbClr val="D4A017"/>
                </a:solidFill>
                <a:latin typeface="Segoe UI Symbol" pitchFamily="34" charset="0"/>
                <a:ea typeface="Segoe UI Symbol" pitchFamily="34" charset="-122"/>
                <a:cs typeface="Segoe UI Symbol" pitchFamily="34" charset="-120"/>
              </a:rPr>
              <a:t>✓</a:t>
            </a:r>
            <a:endParaRPr lang="en-US" sz="1547" dirty="0"/>
          </a:p>
        </p:txBody>
      </p:sp>
      <p:sp>
        <p:nvSpPr>
          <p:cNvPr id="11" name="Text 9"/>
          <p:cNvSpPr/>
          <p:nvPr/>
        </p:nvSpPr>
        <p:spPr>
          <a:xfrm>
            <a:off x="828675" y="1839292"/>
            <a:ext cx="7241307" cy="154510"/>
          </a:xfrm>
          <a:prstGeom prst="rect">
            <a:avLst/>
          </a:prstGeom>
          <a:noFill/>
          <a:ln/>
        </p:spPr>
        <p:txBody>
          <a:bodyPr wrap="square" lIns="0" tIns="0" rIns="0" bIns="0" rtlCol="0" anchor="t">
            <a:normAutofit/>
          </a:bodyPr>
          <a:lstStyle/>
          <a:p>
            <a:pPr algn="l" indent="0" marL="0">
              <a:lnSpc>
                <a:spcPts val="1264"/>
              </a:lnSpc>
              <a:buNone/>
            </a:pPr>
            <a:r>
              <a:rPr lang="en-US" sz="872" dirty="0">
                <a:solidFill>
                  <a:srgbClr val="F2F5F9"/>
                </a:solidFill>
                <a:latin typeface="Carlito" pitchFamily="34" charset="0"/>
                <a:ea typeface="Carlito" pitchFamily="34" charset="-122"/>
                <a:cs typeface="Carlito" pitchFamily="34" charset="-120"/>
              </a:rPr>
              <a:t>Effective circular metrics must track both material flows (inputs, outputs, stocks) and outcomes (environmental impact, economic benefits, social e…</a:t>
            </a:r>
            <a:endParaRPr lang="en-US" sz="872" dirty="0"/>
          </a:p>
        </p:txBody>
      </p:sp>
      <p:sp>
        <p:nvSpPr>
          <p:cNvPr id="12" name="Text 10"/>
          <p:cNvSpPr/>
          <p:nvPr/>
        </p:nvSpPr>
        <p:spPr>
          <a:xfrm>
            <a:off x="828675" y="2021235"/>
            <a:ext cx="7567803" cy="128588"/>
          </a:xfrm>
          <a:prstGeom prst="rect">
            <a:avLst/>
          </a:prstGeom>
          <a:noFill/>
          <a:ln/>
        </p:spPr>
        <p:txBody>
          <a:bodyPr wrap="square" lIns="0" tIns="0" rIns="0" bIns="0" rtlCol="0" anchor="t"/>
          <a:lstStyle/>
          <a:p>
            <a:pPr algn="l" indent="0" marL="0">
              <a:lnSpc>
                <a:spcPts val="1013"/>
              </a:lnSpc>
              <a:buNone/>
            </a:pPr>
            <a:r>
              <a:rPr lang="en-US" sz="800" dirty="0">
                <a:solidFill>
                  <a:srgbClr val="9FB3CE"/>
                </a:solidFill>
                <a:latin typeface="Carlito" pitchFamily="34" charset="0"/>
                <a:ea typeface="Carlito" pitchFamily="34" charset="-122"/>
                <a:cs typeface="Carlito" pitchFamily="34" charset="-120"/>
              </a:rPr>
              <a:t>Circular Economy Metrics and Indicators</a:t>
            </a:r>
            <a:endParaRPr lang="en-US" sz="800" dirty="0"/>
          </a:p>
        </p:txBody>
      </p:sp>
      <p:sp>
        <p:nvSpPr>
          <p:cNvPr id="13" name="Shape 11"/>
          <p:cNvSpPr/>
          <p:nvPr/>
        </p:nvSpPr>
        <p:spPr>
          <a:xfrm>
            <a:off x="571500" y="2867323"/>
            <a:ext cx="7715250" cy="0"/>
          </a:xfrm>
          <a:prstGeom prst="line">
            <a:avLst/>
          </a:prstGeom>
          <a:noFill/>
          <a:ln w="7144">
            <a:solidFill>
              <a:srgbClr val="9FB3CE"/>
            </a:solidFill>
            <a:prstDash val="solid"/>
          </a:ln>
        </p:spPr>
      </p:sp>
      <p:sp>
        <p:nvSpPr>
          <p:cNvPr id="14" name="Text 12"/>
          <p:cNvSpPr/>
          <p:nvPr/>
        </p:nvSpPr>
        <p:spPr>
          <a:xfrm>
            <a:off x="571500" y="2321272"/>
            <a:ext cx="157163" cy="157163"/>
          </a:xfrm>
          <a:prstGeom prst="rect">
            <a:avLst/>
          </a:prstGeom>
          <a:noFill/>
          <a:ln/>
        </p:spPr>
        <p:txBody>
          <a:bodyPr wrap="none" lIns="0" tIns="0" rIns="0" bIns="0" rtlCol="0" anchor="ctr"/>
          <a:lstStyle/>
          <a:p>
            <a:pPr algn="ctr" indent="0" marL="0">
              <a:buNone/>
            </a:pPr>
            <a:r>
              <a:rPr lang="en-US" sz="1547" dirty="0">
                <a:solidFill>
                  <a:srgbClr val="D4A017"/>
                </a:solidFill>
                <a:latin typeface="Segoe UI Symbol" pitchFamily="34" charset="0"/>
                <a:ea typeface="Segoe UI Symbol" pitchFamily="34" charset="-122"/>
                <a:cs typeface="Segoe UI Symbol" pitchFamily="34" charset="-120"/>
              </a:rPr>
              <a:t>✓</a:t>
            </a:r>
            <a:endParaRPr lang="en-US" sz="1547" dirty="0"/>
          </a:p>
        </p:txBody>
      </p:sp>
      <p:sp>
        <p:nvSpPr>
          <p:cNvPr id="15" name="Text 13"/>
          <p:cNvSpPr/>
          <p:nvPr/>
        </p:nvSpPr>
        <p:spPr>
          <a:xfrm>
            <a:off x="828675" y="2314129"/>
            <a:ext cx="7458075" cy="315022"/>
          </a:xfrm>
          <a:prstGeom prst="rect">
            <a:avLst/>
          </a:prstGeom>
          <a:noFill/>
          <a:ln/>
        </p:spPr>
        <p:txBody>
          <a:bodyPr wrap="square" lIns="0" tIns="0" rIns="0" bIns="0" rtlCol="0" anchor="t">
            <a:normAutofit/>
          </a:bodyPr>
          <a:lstStyle/>
          <a:p>
            <a:pPr algn="l" indent="0" marL="0">
              <a:lnSpc>
                <a:spcPts val="1264"/>
              </a:lnSpc>
              <a:buNone/>
            </a:pPr>
            <a:r>
              <a:rPr lang="en-US" sz="872" dirty="0">
                <a:solidFill>
                  <a:srgbClr val="F2F5F9"/>
                </a:solidFill>
                <a:latin typeface="Carlito" pitchFamily="34" charset="0"/>
                <a:ea typeface="Carlito" pitchFamily="34" charset="-122"/>
                <a:cs typeface="Carlito" pitchFamily="34" charset="-120"/>
              </a:rPr>
              <a:t>Circular economy implementation requires systematic problem definition, vision setting, stakeholder engagement, and solution development with measu…</a:t>
            </a:r>
            <a:endParaRPr lang="en-US" sz="872" dirty="0"/>
          </a:p>
        </p:txBody>
      </p:sp>
      <p:sp>
        <p:nvSpPr>
          <p:cNvPr id="16" name="Text 14"/>
          <p:cNvSpPr/>
          <p:nvPr/>
        </p:nvSpPr>
        <p:spPr>
          <a:xfrm>
            <a:off x="828675" y="2656582"/>
            <a:ext cx="7458075" cy="128588"/>
          </a:xfrm>
          <a:prstGeom prst="rect">
            <a:avLst/>
          </a:prstGeom>
          <a:noFill/>
          <a:ln/>
        </p:spPr>
        <p:txBody>
          <a:bodyPr wrap="square" lIns="0" tIns="0" rIns="0" bIns="0" rtlCol="0" anchor="t"/>
          <a:lstStyle/>
          <a:p>
            <a:pPr algn="l" indent="0" marL="0">
              <a:lnSpc>
                <a:spcPts val="1013"/>
              </a:lnSpc>
              <a:buNone/>
            </a:pPr>
            <a:r>
              <a:rPr lang="en-US" sz="800" dirty="0">
                <a:solidFill>
                  <a:srgbClr val="9FB3CE"/>
                </a:solidFill>
                <a:latin typeface="Carlito" pitchFamily="34" charset="0"/>
                <a:ea typeface="Carlito" pitchFamily="34" charset="-122"/>
                <a:cs typeface="Carlito" pitchFamily="34" charset="-120"/>
              </a:rPr>
              <a:t>From Idea to Action Plan: structuring a circular economy project</a:t>
            </a:r>
            <a:endParaRPr lang="en-US" sz="800" dirty="0"/>
          </a:p>
        </p:txBody>
      </p:sp>
      <p:sp>
        <p:nvSpPr>
          <p:cNvPr id="17" name="Shape 15"/>
          <p:cNvSpPr/>
          <p:nvPr/>
        </p:nvSpPr>
        <p:spPr>
          <a:xfrm>
            <a:off x="571500" y="3342159"/>
            <a:ext cx="7715250" cy="0"/>
          </a:xfrm>
          <a:prstGeom prst="line">
            <a:avLst/>
          </a:prstGeom>
          <a:noFill/>
          <a:ln w="7144">
            <a:solidFill>
              <a:srgbClr val="9FB3CE"/>
            </a:solidFill>
            <a:prstDash val="solid"/>
          </a:ln>
        </p:spPr>
      </p:sp>
      <p:sp>
        <p:nvSpPr>
          <p:cNvPr id="18" name="Text 16"/>
          <p:cNvSpPr/>
          <p:nvPr/>
        </p:nvSpPr>
        <p:spPr>
          <a:xfrm>
            <a:off x="571500" y="2956620"/>
            <a:ext cx="157163" cy="157163"/>
          </a:xfrm>
          <a:prstGeom prst="rect">
            <a:avLst/>
          </a:prstGeom>
          <a:noFill/>
          <a:ln/>
        </p:spPr>
        <p:txBody>
          <a:bodyPr wrap="none" lIns="0" tIns="0" rIns="0" bIns="0" rtlCol="0" anchor="ctr"/>
          <a:lstStyle/>
          <a:p>
            <a:pPr algn="ctr" indent="0" marL="0">
              <a:buNone/>
            </a:pPr>
            <a:r>
              <a:rPr lang="en-US" sz="1547" dirty="0">
                <a:solidFill>
                  <a:srgbClr val="D4A017"/>
                </a:solidFill>
                <a:latin typeface="Segoe UI Symbol" pitchFamily="34" charset="0"/>
                <a:ea typeface="Segoe UI Symbol" pitchFamily="34" charset="-122"/>
                <a:cs typeface="Segoe UI Symbol" pitchFamily="34" charset="-120"/>
              </a:rPr>
              <a:t>✓</a:t>
            </a:r>
            <a:endParaRPr lang="en-US" sz="1547" dirty="0"/>
          </a:p>
        </p:txBody>
      </p:sp>
      <p:sp>
        <p:nvSpPr>
          <p:cNvPr id="19" name="Text 17"/>
          <p:cNvSpPr/>
          <p:nvPr/>
        </p:nvSpPr>
        <p:spPr>
          <a:xfrm>
            <a:off x="828675" y="2949476"/>
            <a:ext cx="7155359" cy="154510"/>
          </a:xfrm>
          <a:prstGeom prst="rect">
            <a:avLst/>
          </a:prstGeom>
          <a:noFill/>
          <a:ln/>
        </p:spPr>
        <p:txBody>
          <a:bodyPr wrap="square" lIns="0" tIns="0" rIns="0" bIns="0" rtlCol="0" anchor="t">
            <a:normAutofit/>
          </a:bodyPr>
          <a:lstStyle/>
          <a:p>
            <a:pPr algn="l" indent="0" marL="0">
              <a:lnSpc>
                <a:spcPts val="1264"/>
              </a:lnSpc>
              <a:buNone/>
            </a:pPr>
            <a:r>
              <a:rPr lang="en-US" sz="872" dirty="0">
                <a:solidFill>
                  <a:srgbClr val="F2F5F9"/>
                </a:solidFill>
                <a:latin typeface="Carlito" pitchFamily="34" charset="0"/>
                <a:ea typeface="Carlito" pitchFamily="34" charset="-122"/>
                <a:cs typeface="Carlito" pitchFamily="34" charset="-120"/>
              </a:rPr>
              <a:t>Overcoming circular implementation barriers requires context-specific solutions that address financial, regulatory, infrastructure, and market chal…</a:t>
            </a:r>
            <a:endParaRPr lang="en-US" sz="872" dirty="0"/>
          </a:p>
        </p:txBody>
      </p:sp>
      <p:sp>
        <p:nvSpPr>
          <p:cNvPr id="20" name="Text 18"/>
          <p:cNvSpPr/>
          <p:nvPr/>
        </p:nvSpPr>
        <p:spPr>
          <a:xfrm>
            <a:off x="828675" y="3131418"/>
            <a:ext cx="7567803" cy="128588"/>
          </a:xfrm>
          <a:prstGeom prst="rect">
            <a:avLst/>
          </a:prstGeom>
          <a:noFill/>
          <a:ln/>
        </p:spPr>
        <p:txBody>
          <a:bodyPr wrap="square" lIns="0" tIns="0" rIns="0" bIns="0" rtlCol="0" anchor="t"/>
          <a:lstStyle/>
          <a:p>
            <a:pPr algn="l" indent="0" marL="0">
              <a:lnSpc>
                <a:spcPts val="1013"/>
              </a:lnSpc>
              <a:buNone/>
            </a:pPr>
            <a:r>
              <a:rPr lang="en-US" sz="800" dirty="0">
                <a:solidFill>
                  <a:srgbClr val="9FB3CE"/>
                </a:solidFill>
                <a:latin typeface="Carlito" pitchFamily="34" charset="0"/>
                <a:ea typeface="Carlito" pitchFamily="34" charset="-122"/>
                <a:cs typeface="Carlito" pitchFamily="34" charset="-120"/>
              </a:rPr>
              <a:t>Overcoming Common Barriers to Implementation</a:t>
            </a:r>
            <a:endParaRPr lang="en-US" sz="800" dirty="0"/>
          </a:p>
        </p:txBody>
      </p:sp>
      <p:sp>
        <p:nvSpPr>
          <p:cNvPr id="21" name="Shape 19"/>
          <p:cNvSpPr/>
          <p:nvPr/>
        </p:nvSpPr>
        <p:spPr>
          <a:xfrm>
            <a:off x="571500" y="3816995"/>
            <a:ext cx="7715250" cy="0"/>
          </a:xfrm>
          <a:prstGeom prst="line">
            <a:avLst/>
          </a:prstGeom>
          <a:noFill/>
          <a:ln w="7144">
            <a:solidFill>
              <a:srgbClr val="9FB3CE"/>
            </a:solidFill>
            <a:prstDash val="solid"/>
          </a:ln>
        </p:spPr>
      </p:sp>
      <p:sp>
        <p:nvSpPr>
          <p:cNvPr id="22" name="Text 20"/>
          <p:cNvSpPr/>
          <p:nvPr/>
        </p:nvSpPr>
        <p:spPr>
          <a:xfrm>
            <a:off x="571500" y="3431456"/>
            <a:ext cx="157163" cy="157163"/>
          </a:xfrm>
          <a:prstGeom prst="rect">
            <a:avLst/>
          </a:prstGeom>
          <a:noFill/>
          <a:ln/>
        </p:spPr>
        <p:txBody>
          <a:bodyPr wrap="none" lIns="0" tIns="0" rIns="0" bIns="0" rtlCol="0" anchor="ctr"/>
          <a:lstStyle/>
          <a:p>
            <a:pPr algn="ctr" indent="0" marL="0">
              <a:buNone/>
            </a:pPr>
            <a:r>
              <a:rPr lang="en-US" sz="1547" dirty="0">
                <a:solidFill>
                  <a:srgbClr val="D4A017"/>
                </a:solidFill>
                <a:latin typeface="Segoe UI Symbol" pitchFamily="34" charset="0"/>
                <a:ea typeface="Segoe UI Symbol" pitchFamily="34" charset="-122"/>
                <a:cs typeface="Segoe UI Symbol" pitchFamily="34" charset="-120"/>
              </a:rPr>
              <a:t>✓</a:t>
            </a:r>
            <a:endParaRPr lang="en-US" sz="1547" dirty="0"/>
          </a:p>
        </p:txBody>
      </p:sp>
      <p:sp>
        <p:nvSpPr>
          <p:cNvPr id="23" name="Text 21"/>
          <p:cNvSpPr/>
          <p:nvPr/>
        </p:nvSpPr>
        <p:spPr>
          <a:xfrm>
            <a:off x="828675" y="3424312"/>
            <a:ext cx="5845262" cy="154510"/>
          </a:xfrm>
          <a:prstGeom prst="rect">
            <a:avLst/>
          </a:prstGeom>
          <a:noFill/>
          <a:ln/>
        </p:spPr>
        <p:txBody>
          <a:bodyPr wrap="square" lIns="0" tIns="0" rIns="0" bIns="0" rtlCol="0" anchor="t">
            <a:normAutofit/>
          </a:bodyPr>
          <a:lstStyle/>
          <a:p>
            <a:pPr algn="l" indent="0" marL="0">
              <a:lnSpc>
                <a:spcPts val="1264"/>
              </a:lnSpc>
              <a:buNone/>
            </a:pPr>
            <a:r>
              <a:rPr lang="en-US" sz="872" dirty="0">
                <a:solidFill>
                  <a:srgbClr val="F2F5F9"/>
                </a:solidFill>
                <a:latin typeface="Carlito" pitchFamily="34" charset="0"/>
                <a:ea typeface="Carlito" pitchFamily="34" charset="-122"/>
                <a:cs typeface="Carlito" pitchFamily="34" charset="-120"/>
              </a:rPr>
              <a:t>Effective circular economy solutions require deep stakeholder engagement and systems thinking beyond technical fixes</a:t>
            </a:r>
            <a:endParaRPr lang="en-US" sz="872" dirty="0"/>
          </a:p>
        </p:txBody>
      </p:sp>
      <p:sp>
        <p:nvSpPr>
          <p:cNvPr id="24" name="Text 22"/>
          <p:cNvSpPr/>
          <p:nvPr/>
        </p:nvSpPr>
        <p:spPr>
          <a:xfrm>
            <a:off x="828675" y="3606254"/>
            <a:ext cx="6312883" cy="128588"/>
          </a:xfrm>
          <a:prstGeom prst="rect">
            <a:avLst/>
          </a:prstGeom>
          <a:noFill/>
          <a:ln/>
        </p:spPr>
        <p:txBody>
          <a:bodyPr wrap="square" lIns="0" tIns="0" rIns="0" bIns="0" rtlCol="0" anchor="t"/>
          <a:lstStyle/>
          <a:p>
            <a:pPr algn="l" indent="0" marL="0">
              <a:lnSpc>
                <a:spcPts val="1013"/>
              </a:lnSpc>
              <a:buNone/>
            </a:pPr>
            <a:r>
              <a:rPr lang="en-US" sz="800" dirty="0">
                <a:solidFill>
                  <a:srgbClr val="9FB3CE"/>
                </a:solidFill>
                <a:latin typeface="Carlito" pitchFamily="34" charset="0"/>
                <a:ea typeface="Carlito" pitchFamily="34" charset="-122"/>
                <a:cs typeface="Carlito" pitchFamily="34" charset="-120"/>
              </a:rPr>
              <a:t>Capstone Project Workshop and Peer Review</a:t>
            </a:r>
            <a:endParaRPr lang="en-US" sz="800" dirty="0"/>
          </a:p>
        </p:txBody>
      </p:sp>
    </p:spTree>
  </p:cSld>
  <p:clrMapOvr>
    <a:masterClrMapping/>
  </p:clrMapOvr>
  <p:transition spd="med" advTm="12000">
    <p:fade/>
  </p:transition>
</p:sld>
</file>

<file path=ppt/slides/slide28.xml><?xml version="1.0" encoding="utf-8"?>
<p:sld xmlns:a="http://schemas.openxmlformats.org/drawingml/2006/main" xmlns:r="http://schemas.openxmlformats.org/officeDocument/2006/relationships" xmlns:p="http://schemas.openxmlformats.org/presentationml/2006/main">
  <p:cSld name="Slide 28">
    <p:bg>
      <p:bgPr>
        <a:solidFill>
          <a:srgbClr val="0A192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6643688" y="-642937"/>
            <a:ext cx="3000375" cy="3000375"/>
          </a:xfrm>
          <a:prstGeom prst="rect">
            <a:avLst/>
          </a:prstGeom>
        </p:spPr>
      </p:pic>
      <p:sp>
        <p:nvSpPr>
          <p:cNvPr id="3" name="Text 0"/>
          <p:cNvSpPr/>
          <p:nvPr/>
        </p:nvSpPr>
        <p:spPr>
          <a:xfrm>
            <a:off x="6643688" y="-642937"/>
            <a:ext cx="3000375" cy="3000375"/>
          </a:xfrm>
          <a:prstGeom prst="roundRect">
            <a:avLst>
              <a:gd name="adj" fmla="val 66667"/>
            </a:avLst>
          </a:prstGeom>
          <a:solidFill>
            <a:srgbClr val="FFFFFF">
              <a:alpha val="0"/>
            </a:srgbClr>
          </a:solidFill>
          <a:ln/>
        </p:spPr>
        <p:txBody>
          <a:bodyPr wrap="square" rtlCol="0" anchor="ctr"/>
          <a:lstStyle/>
          <a:p>
            <a:pPr indent="0" marL="0">
              <a:buNone/>
            </a:pPr>
            <a:endParaRPr lang="en-US" dirty="0"/>
          </a:p>
        </p:txBody>
      </p:sp>
      <p:sp>
        <p:nvSpPr>
          <p:cNvPr id="4" name="Text 1"/>
          <p:cNvSpPr/>
          <p:nvPr/>
        </p:nvSpPr>
        <p:spPr>
          <a:xfrm>
            <a:off x="571500" y="700088"/>
            <a:ext cx="2537299" cy="125403"/>
          </a:xfrm>
          <a:prstGeom prst="rect">
            <a:avLst/>
          </a:prstGeom>
          <a:noFill/>
          <a:ln/>
        </p:spPr>
        <p:txBody>
          <a:bodyPr wrap="none" lIns="0" tIns="0" rIns="0" bIns="0" rtlCol="0" anchor="t"/>
          <a:lstStyle/>
          <a:p>
            <a:pPr algn="l" indent="0" marL="0">
              <a:lnSpc>
                <a:spcPts val="1181"/>
              </a:lnSpc>
              <a:buNone/>
            </a:pPr>
            <a:r>
              <a:rPr lang="en-US" sz="800" spc="225" kern="0" dirty="0">
                <a:solidFill>
                  <a:srgbClr val="D4A017"/>
                </a:solidFill>
                <a:latin typeface="Liberation Sans Narrow" pitchFamily="34" charset="0"/>
                <a:ea typeface="Liberation Sans Narrow" pitchFamily="34" charset="-122"/>
                <a:cs typeface="Liberation Sans Narrow" pitchFamily="34" charset="-120"/>
              </a:rPr>
              <a:t>MODULE 08 · 7 LESSONS</a:t>
            </a:r>
            <a:endParaRPr lang="en-US" sz="800" dirty="0"/>
          </a:p>
        </p:txBody>
      </p:sp>
      <p:sp>
        <p:nvSpPr>
          <p:cNvPr id="5" name="Text 2"/>
          <p:cNvSpPr/>
          <p:nvPr/>
        </p:nvSpPr>
        <p:spPr>
          <a:xfrm>
            <a:off x="571500" y="1143000"/>
            <a:ext cx="7560945" cy="390343"/>
          </a:xfrm>
          <a:prstGeom prst="rect">
            <a:avLst/>
          </a:prstGeom>
          <a:noFill/>
          <a:ln/>
        </p:spPr>
        <p:txBody>
          <a:bodyPr wrap="square" lIns="0" tIns="0" rIns="0" bIns="0" rtlCol="0" anchor="t"/>
          <a:lstStyle/>
          <a:p>
            <a:pPr algn="l" indent="0" marL="0">
              <a:lnSpc>
                <a:spcPts val="2846"/>
              </a:lnSpc>
              <a:buNone/>
            </a:pPr>
            <a:r>
              <a:rPr lang="en-US" sz="2475" b="1" dirty="0">
                <a:solidFill>
                  <a:srgbClr val="F2F5F9"/>
                </a:solidFill>
                <a:latin typeface="Tinos" pitchFamily="34" charset="0"/>
                <a:ea typeface="Tinos" pitchFamily="34" charset="-122"/>
                <a:cs typeface="Tinos" pitchFamily="34" charset="-120"/>
              </a:rPr>
              <a:t>Circular Economy in the Built Environment</a:t>
            </a:r>
            <a:endParaRPr lang="en-US" sz="2475" dirty="0"/>
          </a:p>
        </p:txBody>
      </p:sp>
      <p:sp>
        <p:nvSpPr>
          <p:cNvPr id="6" name="Text 3"/>
          <p:cNvSpPr/>
          <p:nvPr/>
        </p:nvSpPr>
        <p:spPr>
          <a:xfrm>
            <a:off x="571500" y="2286000"/>
            <a:ext cx="6143625" cy="839033"/>
          </a:xfrm>
          <a:prstGeom prst="rect">
            <a:avLst/>
          </a:prstGeom>
          <a:noFill/>
          <a:ln/>
        </p:spPr>
        <p:txBody>
          <a:bodyPr wrap="square" lIns="0" tIns="0" rIns="0" bIns="0" rtlCol="0" anchor="t"/>
          <a:lstStyle/>
          <a:p>
            <a:pPr algn="l" indent="0" marL="0">
              <a:lnSpc>
                <a:spcPts val="1530"/>
              </a:lnSpc>
              <a:buNone/>
            </a:pPr>
            <a:r>
              <a:rPr lang="en-US" sz="956" dirty="0">
                <a:solidFill>
                  <a:srgbClr val="9FB3CE"/>
                </a:solidFill>
                <a:latin typeface="Carlito" pitchFamily="34" charset="0"/>
                <a:ea typeface="Carlito" pitchFamily="34" charset="-122"/>
                <a:cs typeface="Carlito" pitchFamily="34" charset="-120"/>
              </a:rPr>
              <a:t>By the end of this module, learners will be able to: Describe the stages of a building's life cycle (design, construction, use/operation, end-of-life) and where circular interventions apply at each. Apply the 10R framework (Refuse, Rethink, Reduce, Reuse, Repair, Refurbish, Remanufacture, Repurpose, Recycle, Recover) to building elements.</a:t>
            </a:r>
            <a:endParaRPr lang="en-US" sz="956" dirty="0"/>
          </a:p>
        </p:txBody>
      </p:sp>
      <p:sp>
        <p:nvSpPr>
          <p:cNvPr id="7" name="Text 4"/>
          <p:cNvSpPr/>
          <p:nvPr/>
        </p:nvSpPr>
        <p:spPr>
          <a:xfrm>
            <a:off x="571500" y="4643438"/>
            <a:ext cx="371475" cy="42863"/>
          </a:xfrm>
          <a:prstGeom prst="roundRect">
            <a:avLst>
              <a:gd name="adj" fmla="val 66666"/>
            </a:avLst>
          </a:prstGeom>
          <a:solidFill>
            <a:srgbClr val="D4A017"/>
          </a:solidFill>
          <a:ln/>
        </p:spPr>
        <p:txBody>
          <a:bodyPr wrap="square" rtlCol="0" anchor="ctr"/>
          <a:lstStyle/>
          <a:p>
            <a:pPr indent="0" marL="0">
              <a:buNone/>
            </a:pPr>
            <a:endParaRPr lang="en-US" dirty="0"/>
          </a:p>
        </p:txBody>
      </p:sp>
      <p:sp>
        <p:nvSpPr>
          <p:cNvPr id="8" name="Text 5"/>
          <p:cNvSpPr/>
          <p:nvPr/>
        </p:nvSpPr>
        <p:spPr>
          <a:xfrm>
            <a:off x="1042988" y="4643438"/>
            <a:ext cx="371475" cy="42863"/>
          </a:xfrm>
          <a:prstGeom prst="roundRect">
            <a:avLst>
              <a:gd name="adj" fmla="val 66666"/>
            </a:avLst>
          </a:prstGeom>
          <a:solidFill>
            <a:srgbClr val="9FB3CE">
              <a:alpha val="25000"/>
            </a:srgbClr>
          </a:solidFill>
          <a:ln/>
        </p:spPr>
        <p:txBody>
          <a:bodyPr wrap="square" rtlCol="0" anchor="ctr"/>
          <a:lstStyle/>
          <a:p>
            <a:pPr indent="0" marL="0">
              <a:buNone/>
            </a:pPr>
            <a:endParaRPr lang="en-US" dirty="0"/>
          </a:p>
        </p:txBody>
      </p:sp>
    </p:spTree>
  </p:cSld>
  <p:clrMapOvr>
    <a:masterClrMapping/>
  </p:clrMapOvr>
  <p:transition spd="med" advTm="14000">
    <p:fade/>
  </p:transition>
</p:sld>
</file>

<file path=ppt/slides/slide29.xml><?xml version="1.0" encoding="utf-8"?>
<p:sld xmlns:a="http://schemas.openxmlformats.org/drawingml/2006/main" xmlns:r="http://schemas.openxmlformats.org/officeDocument/2006/relationships" xmlns:p="http://schemas.openxmlformats.org/presentationml/2006/main">
  <p:cSld name="Slide 29">
    <p:bg>
      <p:bgPr>
        <a:solidFill>
          <a:srgbClr val="F7F9FC"/>
        </a:solidFill>
      </p:bgPr>
    </p:bg>
    <p:spTree>
      <p:nvGrpSpPr>
        <p:cNvPr id="1" name=""/>
        <p:cNvGrpSpPr/>
        <p:nvPr/>
      </p:nvGrpSpPr>
      <p:grpSpPr>
        <a:xfrm>
          <a:off x="0" y="0"/>
          <a:ext cx="0" cy="0"/>
          <a:chOff x="0" y="0"/>
          <a:chExt cx="0" cy="0"/>
        </a:xfrm>
      </p:grpSpPr>
      <p:sp>
        <p:nvSpPr>
          <p:cNvPr id="2" name="Text 0"/>
          <p:cNvSpPr/>
          <p:nvPr/>
        </p:nvSpPr>
        <p:spPr>
          <a:xfrm>
            <a:off x="571500" y="442913"/>
            <a:ext cx="1244352" cy="125403"/>
          </a:xfrm>
          <a:prstGeom prst="rect">
            <a:avLst/>
          </a:prstGeom>
          <a:noFill/>
          <a:ln/>
        </p:spPr>
        <p:txBody>
          <a:bodyPr wrap="none" lIns="0" tIns="0" rIns="0" bIns="0" rtlCol="0" anchor="t"/>
          <a:lstStyle/>
          <a:p>
            <a:pPr algn="l" indent="0" marL="0">
              <a:lnSpc>
                <a:spcPts val="1181"/>
              </a:lnSpc>
              <a:buNone/>
            </a:pPr>
            <a:r>
              <a:rPr lang="en-US" sz="800" spc="225" kern="0" dirty="0">
                <a:solidFill>
                  <a:srgbClr val="3AA0C2"/>
                </a:solidFill>
                <a:latin typeface="Liberation Sans Narrow" pitchFamily="34" charset="0"/>
                <a:ea typeface="Liberation Sans Narrow" pitchFamily="34" charset="-122"/>
                <a:cs typeface="Liberation Sans Narrow" pitchFamily="34" charset="-120"/>
              </a:rPr>
              <a:t>MODULE 08</a:t>
            </a:r>
            <a:endParaRPr lang="en-US" sz="800" dirty="0"/>
          </a:p>
        </p:txBody>
      </p:sp>
      <p:sp>
        <p:nvSpPr>
          <p:cNvPr id="3" name="Text 1"/>
          <p:cNvSpPr/>
          <p:nvPr/>
        </p:nvSpPr>
        <p:spPr>
          <a:xfrm>
            <a:off x="571500" y="742950"/>
            <a:ext cx="2314274" cy="370332"/>
          </a:xfrm>
          <a:prstGeom prst="rect">
            <a:avLst/>
          </a:prstGeom>
          <a:noFill/>
          <a:ln/>
        </p:spPr>
        <p:txBody>
          <a:bodyPr wrap="none" lIns="0" tIns="0" rIns="0" bIns="0" rtlCol="0" anchor="t"/>
          <a:lstStyle/>
          <a:p>
            <a:pPr algn="l" indent="0" marL="0">
              <a:lnSpc>
                <a:spcPts val="2700"/>
              </a:lnSpc>
              <a:buNone/>
            </a:pPr>
            <a:r>
              <a:rPr lang="en-US" sz="1800" b="1" dirty="0">
                <a:solidFill>
                  <a:srgbClr val="152238"/>
                </a:solidFill>
                <a:latin typeface="Tinos" pitchFamily="34" charset="0"/>
                <a:ea typeface="Tinos" pitchFamily="34" charset="-122"/>
                <a:cs typeface="Tinos" pitchFamily="34" charset="-120"/>
              </a:rPr>
              <a:t>Lessons in this module</a:t>
            </a:r>
            <a:endParaRPr lang="en-US" sz="1800" dirty="0"/>
          </a:p>
        </p:txBody>
      </p:sp>
      <p:sp>
        <p:nvSpPr>
          <p:cNvPr id="4" name="Text 2"/>
          <p:cNvSpPr/>
          <p:nvPr/>
        </p:nvSpPr>
        <p:spPr>
          <a:xfrm>
            <a:off x="575072" y="1232297"/>
            <a:ext cx="3979069" cy="350044"/>
          </a:xfrm>
          <a:prstGeom prst="roundRect">
            <a:avLst>
              <a:gd name="adj" fmla="val 32653"/>
            </a:avLst>
          </a:prstGeom>
          <a:solidFill>
            <a:srgbClr val="FFFFFF"/>
          </a:solidFill>
          <a:ln w="7144">
            <a:solidFill>
              <a:srgbClr val="E2E8F2"/>
            </a:solidFill>
            <a:prstDash val="solid"/>
          </a:ln>
        </p:spPr>
        <p:txBody>
          <a:bodyPr wrap="square" rtlCol="0" anchor="ctr"/>
          <a:lstStyle/>
          <a:p>
            <a:pPr indent="0" marL="0">
              <a:buNone/>
            </a:pPr>
            <a:endParaRPr lang="en-US" dirty="0"/>
          </a:p>
        </p:txBody>
      </p:sp>
      <p:sp>
        <p:nvSpPr>
          <p:cNvPr id="5" name="Text 3"/>
          <p:cNvSpPr/>
          <p:nvPr/>
        </p:nvSpPr>
        <p:spPr>
          <a:xfrm>
            <a:off x="692944" y="1328738"/>
            <a:ext cx="157163" cy="157163"/>
          </a:xfrm>
          <a:prstGeom prst="rect">
            <a:avLst/>
          </a:prstGeom>
          <a:noFill/>
          <a:ln/>
        </p:spPr>
        <p:txBody>
          <a:bodyPr wrap="none" lIns="0" tIns="0" rIns="0" bIns="0" rtlCol="0" anchor="ctr"/>
          <a:lstStyle/>
          <a:p>
            <a:pPr algn="ctr" indent="0" marL="0">
              <a:buNone/>
            </a:pPr>
            <a:r>
              <a:rPr lang="en-US" sz="1547" dirty="0">
                <a:solidFill>
                  <a:srgbClr val="3AA0C2"/>
                </a:solidFill>
                <a:latin typeface="Segoe UI Symbol" pitchFamily="34" charset="0"/>
                <a:ea typeface="Segoe UI Symbol" pitchFamily="34" charset="-122"/>
                <a:cs typeface="Segoe UI Symbol" pitchFamily="34" charset="-120"/>
              </a:rPr>
              <a:t>▶</a:t>
            </a:r>
            <a:endParaRPr lang="en-US" sz="1547" dirty="0"/>
          </a:p>
        </p:txBody>
      </p:sp>
      <p:sp>
        <p:nvSpPr>
          <p:cNvPr id="6" name="Text 4"/>
          <p:cNvSpPr/>
          <p:nvPr/>
        </p:nvSpPr>
        <p:spPr>
          <a:xfrm>
            <a:off x="935831" y="1337332"/>
            <a:ext cx="3365342" cy="148568"/>
          </a:xfrm>
          <a:prstGeom prst="rect">
            <a:avLst/>
          </a:prstGeom>
          <a:noFill/>
          <a:ln/>
        </p:spPr>
        <p:txBody>
          <a:bodyPr wrap="none" lIns="0" tIns="0" rIns="0" bIns="0" rtlCol="0" anchor="t"/>
          <a:lstStyle/>
          <a:p>
            <a:pPr algn="l" indent="0" marL="0">
              <a:lnSpc>
                <a:spcPts val="1103"/>
              </a:lnSpc>
              <a:buNone/>
            </a:pPr>
            <a:r>
              <a:rPr lang="en-US" sz="800" dirty="0">
                <a:solidFill>
                  <a:srgbClr val="33425C"/>
                </a:solidFill>
                <a:latin typeface="Carlito" pitchFamily="34" charset="0"/>
                <a:ea typeface="Carlito" pitchFamily="34" charset="-122"/>
                <a:cs typeface="Carlito" pitchFamily="34" charset="-120"/>
              </a:rPr>
              <a:t>Learning Content</a:t>
            </a:r>
            <a:endParaRPr lang="en-US" sz="800" dirty="0"/>
          </a:p>
        </p:txBody>
      </p:sp>
      <p:sp>
        <p:nvSpPr>
          <p:cNvPr id="7" name="Text 5"/>
          <p:cNvSpPr/>
          <p:nvPr/>
        </p:nvSpPr>
        <p:spPr>
          <a:xfrm>
            <a:off x="4192033" y="1343025"/>
            <a:ext cx="278846" cy="142875"/>
          </a:xfrm>
          <a:prstGeom prst="rect">
            <a:avLst/>
          </a:prstGeom>
          <a:noFill/>
          <a:ln/>
        </p:spPr>
        <p:txBody>
          <a:bodyPr wrap="none" lIns="0" tIns="0" rIns="0" bIns="0" rtlCol="0" anchor="t"/>
          <a:lstStyle/>
          <a:p>
            <a:pPr algn="l" indent="0" marL="0">
              <a:lnSpc>
                <a:spcPts val="1013"/>
              </a:lnSpc>
              <a:buNone/>
            </a:pPr>
            <a:r>
              <a:rPr lang="en-US" sz="675" dirty="0">
                <a:solidFill>
                  <a:srgbClr val="5B6B85"/>
                </a:solidFill>
                <a:latin typeface="Liberation Sans Narrow" pitchFamily="34" charset="0"/>
                <a:ea typeface="Liberation Sans Narrow" pitchFamily="34" charset="-122"/>
                <a:cs typeface="Liberation Sans Narrow" pitchFamily="34" charset="-120"/>
              </a:rPr>
              <a:t>9 min</a:t>
            </a:r>
            <a:endParaRPr lang="en-US" sz="675" dirty="0"/>
          </a:p>
        </p:txBody>
      </p:sp>
      <p:sp>
        <p:nvSpPr>
          <p:cNvPr id="8" name="Text 6"/>
          <p:cNvSpPr/>
          <p:nvPr/>
        </p:nvSpPr>
        <p:spPr>
          <a:xfrm>
            <a:off x="4647009" y="1232297"/>
            <a:ext cx="3979069" cy="350044"/>
          </a:xfrm>
          <a:prstGeom prst="roundRect">
            <a:avLst>
              <a:gd name="adj" fmla="val 32653"/>
            </a:avLst>
          </a:prstGeom>
          <a:solidFill>
            <a:srgbClr val="FFFFFF"/>
          </a:solidFill>
          <a:ln w="7144">
            <a:solidFill>
              <a:srgbClr val="E2E8F2"/>
            </a:solidFill>
            <a:prstDash val="solid"/>
          </a:ln>
        </p:spPr>
        <p:txBody>
          <a:bodyPr wrap="square" rtlCol="0" anchor="ctr"/>
          <a:lstStyle/>
          <a:p>
            <a:pPr indent="0" marL="0">
              <a:buNone/>
            </a:pPr>
            <a:endParaRPr lang="en-US" dirty="0"/>
          </a:p>
        </p:txBody>
      </p:sp>
      <p:sp>
        <p:nvSpPr>
          <p:cNvPr id="9" name="Text 7"/>
          <p:cNvSpPr/>
          <p:nvPr/>
        </p:nvSpPr>
        <p:spPr>
          <a:xfrm>
            <a:off x="4764881" y="1328738"/>
            <a:ext cx="157163" cy="157163"/>
          </a:xfrm>
          <a:prstGeom prst="rect">
            <a:avLst/>
          </a:prstGeom>
          <a:noFill/>
          <a:ln/>
        </p:spPr>
        <p:txBody>
          <a:bodyPr wrap="none" lIns="0" tIns="0" rIns="0" bIns="0" rtlCol="0" anchor="ctr"/>
          <a:lstStyle/>
          <a:p>
            <a:pPr algn="ctr" indent="0" marL="0">
              <a:buNone/>
            </a:pPr>
            <a:r>
              <a:rPr lang="en-US" sz="1547" dirty="0">
                <a:solidFill>
                  <a:srgbClr val="3AA0C2"/>
                </a:solidFill>
                <a:latin typeface="Segoe UI Symbol" pitchFamily="34" charset="0"/>
                <a:ea typeface="Segoe UI Symbol" pitchFamily="34" charset="-122"/>
                <a:cs typeface="Segoe UI Symbol" pitchFamily="34" charset="-120"/>
              </a:rPr>
              <a:t>▤</a:t>
            </a:r>
            <a:endParaRPr lang="en-US" sz="1547" dirty="0"/>
          </a:p>
        </p:txBody>
      </p:sp>
      <p:sp>
        <p:nvSpPr>
          <p:cNvPr id="10" name="Text 8"/>
          <p:cNvSpPr/>
          <p:nvPr/>
        </p:nvSpPr>
        <p:spPr>
          <a:xfrm>
            <a:off x="5007769" y="1337332"/>
            <a:ext cx="3461495" cy="148568"/>
          </a:xfrm>
          <a:prstGeom prst="rect">
            <a:avLst/>
          </a:prstGeom>
          <a:noFill/>
          <a:ln/>
        </p:spPr>
        <p:txBody>
          <a:bodyPr wrap="square" lIns="0" tIns="0" rIns="0" bIns="0" rtlCol="0" anchor="t"/>
          <a:lstStyle/>
          <a:p>
            <a:pPr algn="l" indent="0" marL="0">
              <a:lnSpc>
                <a:spcPts val="1103"/>
              </a:lnSpc>
              <a:buNone/>
            </a:pPr>
            <a:r>
              <a:rPr lang="en-US" sz="800" dirty="0">
                <a:solidFill>
                  <a:srgbClr val="33425C"/>
                </a:solidFill>
                <a:latin typeface="Carlito" pitchFamily="34" charset="0"/>
                <a:ea typeface="Carlito" pitchFamily="34" charset="-122"/>
                <a:cs typeface="Carlito" pitchFamily="34" charset="-120"/>
              </a:rPr>
              <a:t>Activity 3.1 — Redesign a Detail for Disassembly</a:t>
            </a:r>
            <a:endParaRPr lang="en-US" sz="800" dirty="0"/>
          </a:p>
        </p:txBody>
      </p:sp>
      <p:sp>
        <p:nvSpPr>
          <p:cNvPr id="11" name="Text 9"/>
          <p:cNvSpPr/>
          <p:nvPr/>
        </p:nvSpPr>
        <p:spPr>
          <a:xfrm>
            <a:off x="8263971" y="1343025"/>
            <a:ext cx="278846" cy="142875"/>
          </a:xfrm>
          <a:prstGeom prst="rect">
            <a:avLst/>
          </a:prstGeom>
          <a:noFill/>
          <a:ln/>
        </p:spPr>
        <p:txBody>
          <a:bodyPr wrap="none" lIns="0" tIns="0" rIns="0" bIns="0" rtlCol="0" anchor="t"/>
          <a:lstStyle/>
          <a:p>
            <a:pPr algn="l" indent="0" marL="0">
              <a:lnSpc>
                <a:spcPts val="1013"/>
              </a:lnSpc>
              <a:buNone/>
            </a:pPr>
            <a:r>
              <a:rPr lang="en-US" sz="675" dirty="0">
                <a:solidFill>
                  <a:srgbClr val="5B6B85"/>
                </a:solidFill>
                <a:latin typeface="Liberation Sans Narrow" pitchFamily="34" charset="0"/>
                <a:ea typeface="Liberation Sans Narrow" pitchFamily="34" charset="-122"/>
                <a:cs typeface="Liberation Sans Narrow" pitchFamily="34" charset="-120"/>
              </a:rPr>
              <a:t>6 min</a:t>
            </a:r>
            <a:endParaRPr lang="en-US" sz="675" dirty="0"/>
          </a:p>
        </p:txBody>
      </p:sp>
      <p:sp>
        <p:nvSpPr>
          <p:cNvPr id="12" name="Text 10"/>
          <p:cNvSpPr/>
          <p:nvPr/>
        </p:nvSpPr>
        <p:spPr>
          <a:xfrm>
            <a:off x="575072" y="1675209"/>
            <a:ext cx="3979069" cy="350044"/>
          </a:xfrm>
          <a:prstGeom prst="roundRect">
            <a:avLst>
              <a:gd name="adj" fmla="val 32653"/>
            </a:avLst>
          </a:prstGeom>
          <a:solidFill>
            <a:srgbClr val="FFFFFF"/>
          </a:solidFill>
          <a:ln w="7144">
            <a:solidFill>
              <a:srgbClr val="E2E8F2"/>
            </a:solidFill>
            <a:prstDash val="solid"/>
          </a:ln>
        </p:spPr>
        <p:txBody>
          <a:bodyPr wrap="square" rtlCol="0" anchor="ctr"/>
          <a:lstStyle/>
          <a:p>
            <a:pPr indent="0" marL="0">
              <a:buNone/>
            </a:pPr>
            <a:endParaRPr lang="en-US" dirty="0"/>
          </a:p>
        </p:txBody>
      </p:sp>
      <p:sp>
        <p:nvSpPr>
          <p:cNvPr id="13" name="Text 11"/>
          <p:cNvSpPr/>
          <p:nvPr/>
        </p:nvSpPr>
        <p:spPr>
          <a:xfrm>
            <a:off x="692944" y="1771650"/>
            <a:ext cx="157163" cy="157163"/>
          </a:xfrm>
          <a:prstGeom prst="rect">
            <a:avLst/>
          </a:prstGeom>
          <a:noFill/>
          <a:ln/>
        </p:spPr>
        <p:txBody>
          <a:bodyPr wrap="none" lIns="0" tIns="0" rIns="0" bIns="0" rtlCol="0" anchor="ctr"/>
          <a:lstStyle/>
          <a:p>
            <a:pPr algn="ctr" indent="0" marL="0">
              <a:buNone/>
            </a:pPr>
            <a:r>
              <a:rPr lang="en-US" sz="1547" dirty="0">
                <a:solidFill>
                  <a:srgbClr val="3AA0C2"/>
                </a:solidFill>
                <a:latin typeface="Segoe UI Symbol" pitchFamily="34" charset="0"/>
                <a:ea typeface="Segoe UI Symbol" pitchFamily="34" charset="-122"/>
                <a:cs typeface="Segoe UI Symbol" pitchFamily="34" charset="-120"/>
              </a:rPr>
              <a:t>▤</a:t>
            </a:r>
            <a:endParaRPr lang="en-US" sz="1547" dirty="0"/>
          </a:p>
        </p:txBody>
      </p:sp>
      <p:sp>
        <p:nvSpPr>
          <p:cNvPr id="14" name="Text 12"/>
          <p:cNvSpPr/>
          <p:nvPr/>
        </p:nvSpPr>
        <p:spPr>
          <a:xfrm>
            <a:off x="935831" y="1780245"/>
            <a:ext cx="3461495" cy="148568"/>
          </a:xfrm>
          <a:prstGeom prst="rect">
            <a:avLst/>
          </a:prstGeom>
          <a:noFill/>
          <a:ln/>
        </p:spPr>
        <p:txBody>
          <a:bodyPr wrap="square" lIns="0" tIns="0" rIns="0" bIns="0" rtlCol="0" anchor="t"/>
          <a:lstStyle/>
          <a:p>
            <a:pPr algn="l" indent="0" marL="0">
              <a:lnSpc>
                <a:spcPts val="1103"/>
              </a:lnSpc>
              <a:buNone/>
            </a:pPr>
            <a:r>
              <a:rPr lang="en-US" sz="800" dirty="0">
                <a:solidFill>
                  <a:srgbClr val="33425C"/>
                </a:solidFill>
                <a:latin typeface="Carlito" pitchFamily="34" charset="0"/>
                <a:ea typeface="Carlito" pitchFamily="34" charset="-122"/>
                <a:cs typeface="Carlito" pitchFamily="34" charset="-120"/>
              </a:rPr>
              <a:t>Additional African case-study</a:t>
            </a:r>
            <a:endParaRPr lang="en-US" sz="800" dirty="0"/>
          </a:p>
        </p:txBody>
      </p:sp>
      <p:sp>
        <p:nvSpPr>
          <p:cNvPr id="15" name="Text 13"/>
          <p:cNvSpPr/>
          <p:nvPr/>
        </p:nvSpPr>
        <p:spPr>
          <a:xfrm>
            <a:off x="4192033" y="1785938"/>
            <a:ext cx="278846" cy="142875"/>
          </a:xfrm>
          <a:prstGeom prst="rect">
            <a:avLst/>
          </a:prstGeom>
          <a:noFill/>
          <a:ln/>
        </p:spPr>
        <p:txBody>
          <a:bodyPr wrap="none" lIns="0" tIns="0" rIns="0" bIns="0" rtlCol="0" anchor="t"/>
          <a:lstStyle/>
          <a:p>
            <a:pPr algn="l" indent="0" marL="0">
              <a:lnSpc>
                <a:spcPts val="1013"/>
              </a:lnSpc>
              <a:buNone/>
            </a:pPr>
            <a:r>
              <a:rPr lang="en-US" sz="675" dirty="0">
                <a:solidFill>
                  <a:srgbClr val="5B6B85"/>
                </a:solidFill>
                <a:latin typeface="Liberation Sans Narrow" pitchFamily="34" charset="0"/>
                <a:ea typeface="Liberation Sans Narrow" pitchFamily="34" charset="-122"/>
                <a:cs typeface="Liberation Sans Narrow" pitchFamily="34" charset="-120"/>
              </a:rPr>
              <a:t>8 min</a:t>
            </a:r>
            <a:endParaRPr lang="en-US" sz="675" dirty="0"/>
          </a:p>
        </p:txBody>
      </p:sp>
      <p:sp>
        <p:nvSpPr>
          <p:cNvPr id="16" name="Text 14"/>
          <p:cNvSpPr/>
          <p:nvPr/>
        </p:nvSpPr>
        <p:spPr>
          <a:xfrm>
            <a:off x="4647009" y="1675209"/>
            <a:ext cx="3979069" cy="350044"/>
          </a:xfrm>
          <a:prstGeom prst="roundRect">
            <a:avLst>
              <a:gd name="adj" fmla="val 32653"/>
            </a:avLst>
          </a:prstGeom>
          <a:solidFill>
            <a:srgbClr val="FFFFFF"/>
          </a:solidFill>
          <a:ln w="7144">
            <a:solidFill>
              <a:srgbClr val="E2E8F2"/>
            </a:solidFill>
            <a:prstDash val="solid"/>
          </a:ln>
        </p:spPr>
        <p:txBody>
          <a:bodyPr wrap="square" rtlCol="0" anchor="ctr"/>
          <a:lstStyle/>
          <a:p>
            <a:pPr indent="0" marL="0">
              <a:buNone/>
            </a:pPr>
            <a:endParaRPr lang="en-US" dirty="0"/>
          </a:p>
        </p:txBody>
      </p:sp>
      <p:sp>
        <p:nvSpPr>
          <p:cNvPr id="17" name="Text 15"/>
          <p:cNvSpPr/>
          <p:nvPr/>
        </p:nvSpPr>
        <p:spPr>
          <a:xfrm>
            <a:off x="4764881" y="1771650"/>
            <a:ext cx="157163" cy="157163"/>
          </a:xfrm>
          <a:prstGeom prst="rect">
            <a:avLst/>
          </a:prstGeom>
          <a:noFill/>
          <a:ln/>
        </p:spPr>
        <p:txBody>
          <a:bodyPr wrap="none" lIns="0" tIns="0" rIns="0" bIns="0" rtlCol="0" anchor="ctr"/>
          <a:lstStyle/>
          <a:p>
            <a:pPr algn="ctr" indent="0" marL="0">
              <a:buNone/>
            </a:pPr>
            <a:r>
              <a:rPr lang="en-US" sz="1547" dirty="0">
                <a:solidFill>
                  <a:srgbClr val="3AA0C2"/>
                </a:solidFill>
                <a:latin typeface="Segoe UI Symbol" pitchFamily="34" charset="0"/>
                <a:ea typeface="Segoe UI Symbol" pitchFamily="34" charset="-122"/>
                <a:cs typeface="Segoe UI Symbol" pitchFamily="34" charset="-120"/>
              </a:rPr>
              <a:t>▤</a:t>
            </a:r>
            <a:endParaRPr lang="en-US" sz="1547" dirty="0"/>
          </a:p>
        </p:txBody>
      </p:sp>
      <p:sp>
        <p:nvSpPr>
          <p:cNvPr id="18" name="Text 16"/>
          <p:cNvSpPr/>
          <p:nvPr/>
        </p:nvSpPr>
        <p:spPr>
          <a:xfrm>
            <a:off x="5007769" y="1780245"/>
            <a:ext cx="3500438" cy="148568"/>
          </a:xfrm>
          <a:prstGeom prst="rect">
            <a:avLst/>
          </a:prstGeom>
          <a:noFill/>
          <a:ln/>
        </p:spPr>
        <p:txBody>
          <a:bodyPr wrap="none" lIns="0" tIns="0" rIns="0" bIns="0" rtlCol="0" anchor="t"/>
          <a:lstStyle/>
          <a:p>
            <a:pPr algn="l" indent="0" marL="0">
              <a:lnSpc>
                <a:spcPts val="1103"/>
              </a:lnSpc>
              <a:buNone/>
            </a:pPr>
            <a:r>
              <a:rPr lang="en-US" sz="800" dirty="0">
                <a:solidFill>
                  <a:srgbClr val="33425C"/>
                </a:solidFill>
                <a:latin typeface="Carlito" pitchFamily="34" charset="0"/>
                <a:ea typeface="Carlito" pitchFamily="34" charset="-122"/>
                <a:cs typeface="Carlito" pitchFamily="34" charset="-120"/>
              </a:rPr>
              <a:t>Module Notes</a:t>
            </a:r>
            <a:endParaRPr lang="en-US" sz="800" dirty="0"/>
          </a:p>
        </p:txBody>
      </p:sp>
      <p:sp>
        <p:nvSpPr>
          <p:cNvPr id="19" name="Text 17"/>
          <p:cNvSpPr/>
          <p:nvPr/>
        </p:nvSpPr>
        <p:spPr>
          <a:xfrm>
            <a:off x="8263971" y="1785938"/>
            <a:ext cx="278846" cy="142875"/>
          </a:xfrm>
          <a:prstGeom prst="rect">
            <a:avLst/>
          </a:prstGeom>
          <a:noFill/>
          <a:ln/>
        </p:spPr>
        <p:txBody>
          <a:bodyPr wrap="none" lIns="0" tIns="0" rIns="0" bIns="0" rtlCol="0" anchor="t"/>
          <a:lstStyle/>
          <a:p>
            <a:pPr algn="l" indent="0" marL="0">
              <a:lnSpc>
                <a:spcPts val="1013"/>
              </a:lnSpc>
              <a:buNone/>
            </a:pPr>
            <a:r>
              <a:rPr lang="en-US" sz="675" dirty="0">
                <a:solidFill>
                  <a:srgbClr val="5B6B85"/>
                </a:solidFill>
                <a:latin typeface="Liberation Sans Narrow" pitchFamily="34" charset="0"/>
                <a:ea typeface="Liberation Sans Narrow" pitchFamily="34" charset="-122"/>
                <a:cs typeface="Liberation Sans Narrow" pitchFamily="34" charset="-120"/>
              </a:rPr>
              <a:t>5 min</a:t>
            </a:r>
            <a:endParaRPr lang="en-US" sz="675" dirty="0"/>
          </a:p>
        </p:txBody>
      </p:sp>
      <p:sp>
        <p:nvSpPr>
          <p:cNvPr id="20" name="Text 18"/>
          <p:cNvSpPr/>
          <p:nvPr/>
        </p:nvSpPr>
        <p:spPr>
          <a:xfrm>
            <a:off x="575072" y="2118122"/>
            <a:ext cx="3979069" cy="350044"/>
          </a:xfrm>
          <a:prstGeom prst="roundRect">
            <a:avLst>
              <a:gd name="adj" fmla="val 32653"/>
            </a:avLst>
          </a:prstGeom>
          <a:solidFill>
            <a:srgbClr val="FFFFFF"/>
          </a:solidFill>
          <a:ln w="7144">
            <a:solidFill>
              <a:srgbClr val="E2E8F2"/>
            </a:solidFill>
            <a:prstDash val="solid"/>
          </a:ln>
        </p:spPr>
        <p:txBody>
          <a:bodyPr wrap="square" rtlCol="0" anchor="ctr"/>
          <a:lstStyle/>
          <a:p>
            <a:pPr indent="0" marL="0">
              <a:buNone/>
            </a:pPr>
            <a:endParaRPr lang="en-US" dirty="0"/>
          </a:p>
        </p:txBody>
      </p:sp>
      <p:sp>
        <p:nvSpPr>
          <p:cNvPr id="21" name="Text 19"/>
          <p:cNvSpPr/>
          <p:nvPr/>
        </p:nvSpPr>
        <p:spPr>
          <a:xfrm>
            <a:off x="692944" y="2214563"/>
            <a:ext cx="157163" cy="157163"/>
          </a:xfrm>
          <a:prstGeom prst="rect">
            <a:avLst/>
          </a:prstGeom>
          <a:noFill/>
          <a:ln/>
        </p:spPr>
        <p:txBody>
          <a:bodyPr wrap="none" lIns="0" tIns="0" rIns="0" bIns="0" rtlCol="0" anchor="ctr"/>
          <a:lstStyle/>
          <a:p>
            <a:pPr algn="ctr" indent="0" marL="0">
              <a:buNone/>
            </a:pPr>
            <a:r>
              <a:rPr lang="en-US" sz="1547" dirty="0">
                <a:solidFill>
                  <a:srgbClr val="3AA0C2"/>
                </a:solidFill>
                <a:latin typeface="Segoe UI Symbol" pitchFamily="34" charset="0"/>
                <a:ea typeface="Segoe UI Symbol" pitchFamily="34" charset="-122"/>
                <a:cs typeface="Segoe UI Symbol" pitchFamily="34" charset="-120"/>
              </a:rPr>
              <a:t>▤</a:t>
            </a:r>
            <a:endParaRPr lang="en-US" sz="1547" dirty="0"/>
          </a:p>
        </p:txBody>
      </p:sp>
      <p:sp>
        <p:nvSpPr>
          <p:cNvPr id="22" name="Text 20"/>
          <p:cNvSpPr/>
          <p:nvPr/>
        </p:nvSpPr>
        <p:spPr>
          <a:xfrm>
            <a:off x="935831" y="2223157"/>
            <a:ext cx="3500438" cy="148568"/>
          </a:xfrm>
          <a:prstGeom prst="rect">
            <a:avLst/>
          </a:prstGeom>
          <a:noFill/>
          <a:ln/>
        </p:spPr>
        <p:txBody>
          <a:bodyPr wrap="none" lIns="0" tIns="0" rIns="0" bIns="0" rtlCol="0" anchor="t"/>
          <a:lstStyle/>
          <a:p>
            <a:pPr algn="l" indent="0" marL="0">
              <a:lnSpc>
                <a:spcPts val="1103"/>
              </a:lnSpc>
              <a:buNone/>
            </a:pPr>
            <a:r>
              <a:rPr lang="en-US" sz="800" dirty="0">
                <a:solidFill>
                  <a:srgbClr val="33425C"/>
                </a:solidFill>
                <a:latin typeface="Carlito" pitchFamily="34" charset="0"/>
                <a:ea typeface="Carlito" pitchFamily="34" charset="-122"/>
                <a:cs typeface="Carlito" pitchFamily="34" charset="-120"/>
              </a:rPr>
              <a:t>Module Notes</a:t>
            </a:r>
            <a:endParaRPr lang="en-US" sz="800" dirty="0"/>
          </a:p>
        </p:txBody>
      </p:sp>
      <p:sp>
        <p:nvSpPr>
          <p:cNvPr id="23" name="Text 21"/>
          <p:cNvSpPr/>
          <p:nvPr/>
        </p:nvSpPr>
        <p:spPr>
          <a:xfrm>
            <a:off x="4192033" y="2228850"/>
            <a:ext cx="278846" cy="142875"/>
          </a:xfrm>
          <a:prstGeom prst="rect">
            <a:avLst/>
          </a:prstGeom>
          <a:noFill/>
          <a:ln/>
        </p:spPr>
        <p:txBody>
          <a:bodyPr wrap="none" lIns="0" tIns="0" rIns="0" bIns="0" rtlCol="0" anchor="t"/>
          <a:lstStyle/>
          <a:p>
            <a:pPr algn="l" indent="0" marL="0">
              <a:lnSpc>
                <a:spcPts val="1013"/>
              </a:lnSpc>
              <a:buNone/>
            </a:pPr>
            <a:r>
              <a:rPr lang="en-US" sz="675" dirty="0">
                <a:solidFill>
                  <a:srgbClr val="5B6B85"/>
                </a:solidFill>
                <a:latin typeface="Liberation Sans Narrow" pitchFamily="34" charset="0"/>
                <a:ea typeface="Liberation Sans Narrow" pitchFamily="34" charset="-122"/>
                <a:cs typeface="Liberation Sans Narrow" pitchFamily="34" charset="-120"/>
              </a:rPr>
              <a:t>6 min</a:t>
            </a:r>
            <a:endParaRPr lang="en-US" sz="675" dirty="0"/>
          </a:p>
        </p:txBody>
      </p:sp>
      <p:sp>
        <p:nvSpPr>
          <p:cNvPr id="24" name="Text 22"/>
          <p:cNvSpPr/>
          <p:nvPr/>
        </p:nvSpPr>
        <p:spPr>
          <a:xfrm>
            <a:off x="4647009" y="2118122"/>
            <a:ext cx="3979069" cy="350044"/>
          </a:xfrm>
          <a:prstGeom prst="roundRect">
            <a:avLst>
              <a:gd name="adj" fmla="val 32653"/>
            </a:avLst>
          </a:prstGeom>
          <a:solidFill>
            <a:srgbClr val="FFFFFF"/>
          </a:solidFill>
          <a:ln w="7144">
            <a:solidFill>
              <a:srgbClr val="E2E8F2"/>
            </a:solidFill>
            <a:prstDash val="solid"/>
          </a:ln>
        </p:spPr>
        <p:txBody>
          <a:bodyPr wrap="square" rtlCol="0" anchor="ctr"/>
          <a:lstStyle/>
          <a:p>
            <a:pPr indent="0" marL="0">
              <a:buNone/>
            </a:pPr>
            <a:endParaRPr lang="en-US" dirty="0"/>
          </a:p>
        </p:txBody>
      </p:sp>
      <p:sp>
        <p:nvSpPr>
          <p:cNvPr id="25" name="Text 23"/>
          <p:cNvSpPr/>
          <p:nvPr/>
        </p:nvSpPr>
        <p:spPr>
          <a:xfrm>
            <a:off x="4764881" y="2214563"/>
            <a:ext cx="157163" cy="157163"/>
          </a:xfrm>
          <a:prstGeom prst="rect">
            <a:avLst/>
          </a:prstGeom>
          <a:noFill/>
          <a:ln/>
        </p:spPr>
        <p:txBody>
          <a:bodyPr wrap="none" lIns="0" tIns="0" rIns="0" bIns="0" rtlCol="0" anchor="ctr"/>
          <a:lstStyle/>
          <a:p>
            <a:pPr algn="ctr" indent="0" marL="0">
              <a:buNone/>
            </a:pPr>
            <a:r>
              <a:rPr lang="en-US" sz="1547" dirty="0">
                <a:solidFill>
                  <a:srgbClr val="3AA0C2"/>
                </a:solidFill>
                <a:latin typeface="Segoe UI Symbol" pitchFamily="34" charset="0"/>
                <a:ea typeface="Segoe UI Symbol" pitchFamily="34" charset="-122"/>
                <a:cs typeface="Segoe UI Symbol" pitchFamily="34" charset="-120"/>
              </a:rPr>
              <a:t>▤</a:t>
            </a:r>
            <a:endParaRPr lang="en-US" sz="1547" dirty="0"/>
          </a:p>
        </p:txBody>
      </p:sp>
      <p:sp>
        <p:nvSpPr>
          <p:cNvPr id="26" name="Text 24"/>
          <p:cNvSpPr/>
          <p:nvPr/>
        </p:nvSpPr>
        <p:spPr>
          <a:xfrm>
            <a:off x="5007769" y="2223157"/>
            <a:ext cx="3500438" cy="148568"/>
          </a:xfrm>
          <a:prstGeom prst="rect">
            <a:avLst/>
          </a:prstGeom>
          <a:noFill/>
          <a:ln/>
        </p:spPr>
        <p:txBody>
          <a:bodyPr wrap="none" lIns="0" tIns="0" rIns="0" bIns="0" rtlCol="0" anchor="t"/>
          <a:lstStyle/>
          <a:p>
            <a:pPr algn="l" indent="0" marL="0">
              <a:lnSpc>
                <a:spcPts val="1103"/>
              </a:lnSpc>
              <a:buNone/>
            </a:pPr>
            <a:r>
              <a:rPr lang="en-US" sz="800" dirty="0">
                <a:solidFill>
                  <a:srgbClr val="33425C"/>
                </a:solidFill>
                <a:latin typeface="Carlito" pitchFamily="34" charset="0"/>
                <a:ea typeface="Carlito" pitchFamily="34" charset="-122"/>
                <a:cs typeface="Carlito" pitchFamily="34" charset="-120"/>
              </a:rPr>
              <a:t>Module Notes</a:t>
            </a:r>
            <a:endParaRPr lang="en-US" sz="800" dirty="0"/>
          </a:p>
        </p:txBody>
      </p:sp>
      <p:sp>
        <p:nvSpPr>
          <p:cNvPr id="27" name="Text 25"/>
          <p:cNvSpPr/>
          <p:nvPr/>
        </p:nvSpPr>
        <p:spPr>
          <a:xfrm>
            <a:off x="8263971" y="2228850"/>
            <a:ext cx="278846" cy="142875"/>
          </a:xfrm>
          <a:prstGeom prst="rect">
            <a:avLst/>
          </a:prstGeom>
          <a:noFill/>
          <a:ln/>
        </p:spPr>
        <p:txBody>
          <a:bodyPr wrap="none" lIns="0" tIns="0" rIns="0" bIns="0" rtlCol="0" anchor="t"/>
          <a:lstStyle/>
          <a:p>
            <a:pPr algn="l" indent="0" marL="0">
              <a:lnSpc>
                <a:spcPts val="1013"/>
              </a:lnSpc>
              <a:buNone/>
            </a:pPr>
            <a:r>
              <a:rPr lang="en-US" sz="675" dirty="0">
                <a:solidFill>
                  <a:srgbClr val="5B6B85"/>
                </a:solidFill>
                <a:latin typeface="Liberation Sans Narrow" pitchFamily="34" charset="0"/>
                <a:ea typeface="Liberation Sans Narrow" pitchFamily="34" charset="-122"/>
                <a:cs typeface="Liberation Sans Narrow" pitchFamily="34" charset="-120"/>
              </a:rPr>
              <a:t>8 min</a:t>
            </a:r>
            <a:endParaRPr lang="en-US" sz="675" dirty="0"/>
          </a:p>
        </p:txBody>
      </p:sp>
      <p:sp>
        <p:nvSpPr>
          <p:cNvPr id="28" name="Text 26"/>
          <p:cNvSpPr/>
          <p:nvPr/>
        </p:nvSpPr>
        <p:spPr>
          <a:xfrm>
            <a:off x="575072" y="2561034"/>
            <a:ext cx="3979069" cy="472827"/>
          </a:xfrm>
          <a:prstGeom prst="roundRect">
            <a:avLst>
              <a:gd name="adj" fmla="val 24174"/>
            </a:avLst>
          </a:prstGeom>
          <a:solidFill>
            <a:srgbClr val="FFFFFF"/>
          </a:solidFill>
          <a:ln w="7144">
            <a:solidFill>
              <a:srgbClr val="E2E8F2"/>
            </a:solidFill>
            <a:prstDash val="solid"/>
          </a:ln>
        </p:spPr>
        <p:txBody>
          <a:bodyPr wrap="square" rtlCol="0" anchor="ctr"/>
          <a:lstStyle/>
          <a:p>
            <a:pPr indent="0" marL="0">
              <a:buNone/>
            </a:pPr>
            <a:endParaRPr lang="en-US" dirty="0"/>
          </a:p>
        </p:txBody>
      </p:sp>
      <p:sp>
        <p:nvSpPr>
          <p:cNvPr id="29" name="Text 27"/>
          <p:cNvSpPr/>
          <p:nvPr/>
        </p:nvSpPr>
        <p:spPr>
          <a:xfrm>
            <a:off x="692944" y="2718867"/>
            <a:ext cx="157163" cy="157163"/>
          </a:xfrm>
          <a:prstGeom prst="rect">
            <a:avLst/>
          </a:prstGeom>
          <a:noFill/>
          <a:ln/>
        </p:spPr>
        <p:txBody>
          <a:bodyPr wrap="none" lIns="0" tIns="0" rIns="0" bIns="0" rtlCol="0" anchor="ctr"/>
          <a:lstStyle/>
          <a:p>
            <a:pPr algn="ctr" indent="0" marL="0">
              <a:buNone/>
            </a:pPr>
            <a:r>
              <a:rPr lang="en-US" sz="1547" dirty="0">
                <a:solidFill>
                  <a:srgbClr val="3AA0C2"/>
                </a:solidFill>
                <a:latin typeface="Segoe UI Symbol" pitchFamily="34" charset="0"/>
                <a:ea typeface="Segoe UI Symbol" pitchFamily="34" charset="-122"/>
                <a:cs typeface="Segoe UI Symbol" pitchFamily="34" charset="-120"/>
              </a:rPr>
              <a:t>▤</a:t>
            </a:r>
            <a:endParaRPr lang="en-US" sz="1547" dirty="0"/>
          </a:p>
        </p:txBody>
      </p:sp>
      <p:sp>
        <p:nvSpPr>
          <p:cNvPr id="30" name="Text 28"/>
          <p:cNvSpPr/>
          <p:nvPr/>
        </p:nvSpPr>
        <p:spPr>
          <a:xfrm>
            <a:off x="935831" y="2657475"/>
            <a:ext cx="3247951" cy="279946"/>
          </a:xfrm>
          <a:prstGeom prst="rect">
            <a:avLst/>
          </a:prstGeom>
          <a:noFill/>
          <a:ln/>
        </p:spPr>
        <p:txBody>
          <a:bodyPr wrap="square" lIns="0" tIns="0" rIns="0" bIns="0" rtlCol="0" anchor="t"/>
          <a:lstStyle/>
          <a:p>
            <a:pPr algn="l" indent="0" marL="0">
              <a:lnSpc>
                <a:spcPts val="1103"/>
              </a:lnSpc>
              <a:buNone/>
            </a:pPr>
            <a:r>
              <a:rPr lang="en-US" sz="800" dirty="0">
                <a:solidFill>
                  <a:srgbClr val="33425C"/>
                </a:solidFill>
                <a:latin typeface="Carlito" pitchFamily="34" charset="0"/>
                <a:ea typeface="Carlito" pitchFamily="34" charset="-122"/>
                <a:cs typeface="Carlito" pitchFamily="34" charset="-120"/>
              </a:rPr>
              <a:t>Case Study: The Circular Building (Arup, London, 2016) was designed entirely for d</a:t>
            </a:r>
            <a:endParaRPr lang="en-US" sz="800" dirty="0"/>
          </a:p>
        </p:txBody>
      </p:sp>
      <p:sp>
        <p:nvSpPr>
          <p:cNvPr id="31" name="Text 29"/>
          <p:cNvSpPr/>
          <p:nvPr/>
        </p:nvSpPr>
        <p:spPr>
          <a:xfrm>
            <a:off x="4192033" y="2733154"/>
            <a:ext cx="278846" cy="164592"/>
          </a:xfrm>
          <a:prstGeom prst="rect">
            <a:avLst/>
          </a:prstGeom>
          <a:noFill/>
          <a:ln/>
        </p:spPr>
        <p:txBody>
          <a:bodyPr wrap="none" lIns="0" tIns="0" rIns="0" bIns="0" rtlCol="0" anchor="t"/>
          <a:lstStyle/>
          <a:p>
            <a:pPr algn="l" indent="0" marL="0">
              <a:lnSpc>
                <a:spcPts val="1013"/>
              </a:lnSpc>
              <a:buNone/>
            </a:pPr>
            <a:r>
              <a:rPr lang="en-US" sz="675" dirty="0">
                <a:solidFill>
                  <a:srgbClr val="5B6B85"/>
                </a:solidFill>
                <a:latin typeface="Liberation Sans Narrow" pitchFamily="34" charset="0"/>
                <a:ea typeface="Liberation Sans Narrow" pitchFamily="34" charset="-122"/>
                <a:cs typeface="Liberation Sans Narrow" pitchFamily="34" charset="-120"/>
              </a:rPr>
              <a:t>9 min</a:t>
            </a:r>
            <a:endParaRPr lang="en-US" sz="675" dirty="0"/>
          </a:p>
        </p:txBody>
      </p:sp>
    </p:spTree>
  </p:cSld>
  <p:clrMapOvr>
    <a:masterClrMapping/>
  </p:clrMapOvr>
  <p:transition spd="med" advTm="12000">
    <p:fade/>
  </p:transition>
</p:sld>
</file>

<file path=ppt/slides/slide30.xml><?xml version="1.0" encoding="utf-8"?>
<p:sld xmlns:a="http://schemas.openxmlformats.org/drawingml/2006/main" xmlns:r="http://schemas.openxmlformats.org/officeDocument/2006/relationships" xmlns:p="http://schemas.openxmlformats.org/presentationml/2006/main">
  <p:cSld name="Slide 30">
    <p:bg>
      <p:bgPr>
        <a:solidFill>
          <a:srgbClr val="0A192F"/>
        </a:solidFill>
      </p:bgPr>
    </p:bg>
    <p:spTree>
      <p:nvGrpSpPr>
        <p:cNvPr id="1" name=""/>
        <p:cNvGrpSpPr/>
        <p:nvPr/>
      </p:nvGrpSpPr>
      <p:grpSpPr>
        <a:xfrm>
          <a:off x="0" y="0"/>
          <a:ext cx="0" cy="0"/>
          <a:chOff x="0" y="0"/>
          <a:chExt cx="0" cy="0"/>
        </a:xfrm>
      </p:grpSpPr>
      <p:sp>
        <p:nvSpPr>
          <p:cNvPr id="2" name="Text 0"/>
          <p:cNvSpPr/>
          <p:nvPr/>
        </p:nvSpPr>
        <p:spPr>
          <a:xfrm>
            <a:off x="0" y="0"/>
            <a:ext cx="100013" cy="5143500"/>
          </a:xfrm>
          <a:prstGeom prst="rect">
            <a:avLst/>
          </a:prstGeom>
          <a:solidFill>
            <a:srgbClr val="3AA0C2"/>
          </a:solidFill>
          <a:ln/>
        </p:spPr>
        <p:txBody>
          <a:bodyPr wrap="square" rtlCol="0" anchor="ctr"/>
          <a:lstStyle/>
          <a:p>
            <a:pPr indent="0" marL="0">
              <a:buNone/>
            </a:pPr>
            <a:endParaRPr lang="en-US" dirty="0"/>
          </a:p>
        </p:txBody>
      </p:sp>
      <p:sp>
        <p:nvSpPr>
          <p:cNvPr id="3" name="Text 1"/>
          <p:cNvSpPr/>
          <p:nvPr/>
        </p:nvSpPr>
        <p:spPr>
          <a:xfrm>
            <a:off x="571500" y="442913"/>
            <a:ext cx="2935894" cy="125403"/>
          </a:xfrm>
          <a:prstGeom prst="rect">
            <a:avLst/>
          </a:prstGeom>
          <a:noFill/>
          <a:ln/>
        </p:spPr>
        <p:txBody>
          <a:bodyPr wrap="none" lIns="0" tIns="0" rIns="0" bIns="0" rtlCol="0" anchor="t"/>
          <a:lstStyle/>
          <a:p>
            <a:pPr algn="l" indent="0" marL="0">
              <a:lnSpc>
                <a:spcPts val="1181"/>
              </a:lnSpc>
              <a:buNone/>
            </a:pPr>
            <a:r>
              <a:rPr lang="en-US" sz="800" spc="225" kern="0" dirty="0">
                <a:solidFill>
                  <a:srgbClr val="3AA0C2"/>
                </a:solidFill>
                <a:latin typeface="Liberation Sans Narrow" pitchFamily="34" charset="0"/>
                <a:ea typeface="Liberation Sans Narrow" pitchFamily="34" charset="-122"/>
                <a:cs typeface="Liberation Sans Narrow" pitchFamily="34" charset="-120"/>
              </a:rPr>
              <a:t>MODULE 08 · KEY TAKEAWAYS</a:t>
            </a:r>
            <a:endParaRPr lang="en-US" sz="800" dirty="0"/>
          </a:p>
        </p:txBody>
      </p:sp>
      <p:sp>
        <p:nvSpPr>
          <p:cNvPr id="4" name="Text 2"/>
          <p:cNvSpPr/>
          <p:nvPr/>
        </p:nvSpPr>
        <p:spPr>
          <a:xfrm>
            <a:off x="571500" y="742950"/>
            <a:ext cx="2077408" cy="393478"/>
          </a:xfrm>
          <a:prstGeom prst="rect">
            <a:avLst/>
          </a:prstGeom>
          <a:noFill/>
          <a:ln/>
        </p:spPr>
        <p:txBody>
          <a:bodyPr wrap="none" lIns="0" tIns="0" rIns="0" bIns="0" rtlCol="0" anchor="t"/>
          <a:lstStyle/>
          <a:p>
            <a:pPr algn="l" indent="0" marL="0">
              <a:lnSpc>
                <a:spcPts val="2869"/>
              </a:lnSpc>
              <a:buNone/>
            </a:pPr>
            <a:r>
              <a:rPr lang="en-US" sz="1913" b="1" dirty="0">
                <a:solidFill>
                  <a:srgbClr val="F2F5F9"/>
                </a:solidFill>
                <a:latin typeface="Tinos" pitchFamily="34" charset="0"/>
                <a:ea typeface="Tinos" pitchFamily="34" charset="-122"/>
                <a:cs typeface="Tinos" pitchFamily="34" charset="-120"/>
              </a:rPr>
              <a:t>What to remember</a:t>
            </a:r>
            <a:endParaRPr lang="en-US" sz="1913" dirty="0"/>
          </a:p>
        </p:txBody>
      </p:sp>
      <p:sp>
        <p:nvSpPr>
          <p:cNvPr id="5" name="Shape 3"/>
          <p:cNvSpPr/>
          <p:nvPr/>
        </p:nvSpPr>
        <p:spPr>
          <a:xfrm>
            <a:off x="571500" y="1757139"/>
            <a:ext cx="7715250" cy="0"/>
          </a:xfrm>
          <a:prstGeom prst="line">
            <a:avLst/>
          </a:prstGeom>
          <a:noFill/>
          <a:ln w="7144">
            <a:solidFill>
              <a:srgbClr val="9FB3CE"/>
            </a:solidFill>
            <a:prstDash val="solid"/>
          </a:ln>
        </p:spPr>
      </p:sp>
      <p:sp>
        <p:nvSpPr>
          <p:cNvPr id="6" name="Text 4"/>
          <p:cNvSpPr/>
          <p:nvPr/>
        </p:nvSpPr>
        <p:spPr>
          <a:xfrm>
            <a:off x="571500" y="1371600"/>
            <a:ext cx="157163" cy="157163"/>
          </a:xfrm>
          <a:prstGeom prst="rect">
            <a:avLst/>
          </a:prstGeom>
          <a:noFill/>
          <a:ln/>
        </p:spPr>
        <p:txBody>
          <a:bodyPr wrap="none" lIns="0" tIns="0" rIns="0" bIns="0" rtlCol="0" anchor="ctr"/>
          <a:lstStyle/>
          <a:p>
            <a:pPr algn="ctr" indent="0" marL="0">
              <a:buNone/>
            </a:pPr>
            <a:r>
              <a:rPr lang="en-US" sz="1547" dirty="0">
                <a:solidFill>
                  <a:srgbClr val="D4A017"/>
                </a:solidFill>
                <a:latin typeface="Segoe UI Symbol" pitchFamily="34" charset="0"/>
                <a:ea typeface="Segoe UI Symbol" pitchFamily="34" charset="-122"/>
                <a:cs typeface="Segoe UI Symbol" pitchFamily="34" charset="-120"/>
              </a:rPr>
              <a:t>✓</a:t>
            </a:r>
            <a:endParaRPr lang="en-US" sz="1547" dirty="0"/>
          </a:p>
        </p:txBody>
      </p:sp>
      <p:sp>
        <p:nvSpPr>
          <p:cNvPr id="7" name="Text 5"/>
          <p:cNvSpPr/>
          <p:nvPr/>
        </p:nvSpPr>
        <p:spPr>
          <a:xfrm>
            <a:off x="828675" y="1364456"/>
            <a:ext cx="7234721" cy="154510"/>
          </a:xfrm>
          <a:prstGeom prst="rect">
            <a:avLst/>
          </a:prstGeom>
          <a:noFill/>
          <a:ln/>
        </p:spPr>
        <p:txBody>
          <a:bodyPr wrap="square" lIns="0" tIns="0" rIns="0" bIns="0" rtlCol="0" anchor="t">
            <a:normAutofit/>
          </a:bodyPr>
          <a:lstStyle/>
          <a:p>
            <a:pPr algn="l" indent="0" marL="0">
              <a:lnSpc>
                <a:spcPts val="1264"/>
              </a:lnSpc>
              <a:buNone/>
            </a:pPr>
            <a:r>
              <a:rPr lang="en-US" sz="872" dirty="0">
                <a:solidFill>
                  <a:srgbClr val="F2F5F9"/>
                </a:solidFill>
                <a:latin typeface="Carlito" pitchFamily="34" charset="0"/>
                <a:ea typeface="Carlito" pitchFamily="34" charset="-122"/>
                <a:cs typeface="Carlito" pitchFamily="34" charset="-120"/>
              </a:rPr>
              <a:t>The Circular Building demonstrates that 85%+ material circularity is achievable in construction through design for disassembly and digital material…</a:t>
            </a:r>
            <a:endParaRPr lang="en-US" sz="872" dirty="0"/>
          </a:p>
        </p:txBody>
      </p:sp>
      <p:sp>
        <p:nvSpPr>
          <p:cNvPr id="8" name="Text 6"/>
          <p:cNvSpPr/>
          <p:nvPr/>
        </p:nvSpPr>
        <p:spPr>
          <a:xfrm>
            <a:off x="828675" y="1546399"/>
            <a:ext cx="7234721" cy="128588"/>
          </a:xfrm>
          <a:prstGeom prst="rect">
            <a:avLst/>
          </a:prstGeom>
          <a:noFill/>
          <a:ln/>
        </p:spPr>
        <p:txBody>
          <a:bodyPr wrap="square" lIns="0" tIns="0" rIns="0" bIns="0" rtlCol="0" anchor="t"/>
          <a:lstStyle/>
          <a:p>
            <a:pPr algn="l" indent="0" marL="0">
              <a:lnSpc>
                <a:spcPts val="1013"/>
              </a:lnSpc>
              <a:buNone/>
            </a:pPr>
            <a:r>
              <a:rPr lang="en-US" sz="800" dirty="0">
                <a:solidFill>
                  <a:srgbClr val="9FB3CE"/>
                </a:solidFill>
                <a:latin typeface="Carlito" pitchFamily="34" charset="0"/>
                <a:ea typeface="Carlito" pitchFamily="34" charset="-122"/>
                <a:cs typeface="Carlito" pitchFamily="34" charset="-120"/>
              </a:rPr>
              <a:t>Case Study: The Circular Building (Arup, London, 2016) was designed en</a:t>
            </a:r>
            <a:endParaRPr lang="en-US" sz="800" dirty="0"/>
          </a:p>
        </p:txBody>
      </p:sp>
    </p:spTree>
  </p:cSld>
  <p:clrMapOvr>
    <a:masterClrMapping/>
  </p:clrMapOvr>
  <p:transition spd="med" advTm="12000">
    <p:fade/>
  </p:transition>
</p:sld>
</file>

<file path=ppt/slides/slide31.xml><?xml version="1.0" encoding="utf-8"?>
<p:sld xmlns:a="http://schemas.openxmlformats.org/drawingml/2006/main" xmlns:r="http://schemas.openxmlformats.org/officeDocument/2006/relationships" xmlns:p="http://schemas.openxmlformats.org/presentationml/2006/main">
  <p:cSld name="Slide 31">
    <p:bg>
      <p:bgPr>
        <a:solidFill>
          <a:srgbClr val="F7F9FC"/>
        </a:solidFill>
      </p:bgPr>
    </p:bg>
    <p:spTree>
      <p:nvGrpSpPr>
        <p:cNvPr id="1" name=""/>
        <p:cNvGrpSpPr/>
        <p:nvPr/>
      </p:nvGrpSpPr>
      <p:grpSpPr>
        <a:xfrm>
          <a:off x="0" y="0"/>
          <a:ext cx="0" cy="0"/>
          <a:chOff x="0" y="0"/>
          <a:chExt cx="0" cy="0"/>
        </a:xfrm>
      </p:grpSpPr>
      <p:sp>
        <p:nvSpPr>
          <p:cNvPr id="2" name="Text 0"/>
          <p:cNvSpPr/>
          <p:nvPr/>
        </p:nvSpPr>
        <p:spPr>
          <a:xfrm>
            <a:off x="571500" y="442913"/>
            <a:ext cx="2846606" cy="125403"/>
          </a:xfrm>
          <a:prstGeom prst="rect">
            <a:avLst/>
          </a:prstGeom>
          <a:noFill/>
          <a:ln/>
        </p:spPr>
        <p:txBody>
          <a:bodyPr wrap="none" lIns="0" tIns="0" rIns="0" bIns="0" rtlCol="0" anchor="t"/>
          <a:lstStyle/>
          <a:p>
            <a:pPr algn="l" indent="0" marL="0">
              <a:lnSpc>
                <a:spcPts val="1181"/>
              </a:lnSpc>
              <a:buNone/>
            </a:pPr>
            <a:r>
              <a:rPr lang="en-US" sz="800" spc="225" kern="0" dirty="0">
                <a:solidFill>
                  <a:srgbClr val="3AA0C2"/>
                </a:solidFill>
                <a:latin typeface="Carlito" pitchFamily="34" charset="0"/>
                <a:ea typeface="Carlito" pitchFamily="34" charset="-122"/>
                <a:cs typeface="Carlito" pitchFamily="34" charset="-120"/>
              </a:rPr>
              <a:t>ASSESSMENT &amp; CERTIFICATE</a:t>
            </a:r>
            <a:endParaRPr lang="en-US" sz="800" dirty="0"/>
          </a:p>
        </p:txBody>
      </p:sp>
      <p:sp>
        <p:nvSpPr>
          <p:cNvPr id="3" name="Text 1"/>
          <p:cNvSpPr/>
          <p:nvPr/>
        </p:nvSpPr>
        <p:spPr>
          <a:xfrm>
            <a:off x="571500" y="742950"/>
            <a:ext cx="2493124" cy="416624"/>
          </a:xfrm>
          <a:prstGeom prst="rect">
            <a:avLst/>
          </a:prstGeom>
          <a:noFill/>
          <a:ln/>
        </p:spPr>
        <p:txBody>
          <a:bodyPr wrap="none" lIns="0" tIns="0" rIns="0" bIns="0" rtlCol="0" anchor="t"/>
          <a:lstStyle/>
          <a:p>
            <a:pPr algn="l" indent="0" marL="0">
              <a:lnSpc>
                <a:spcPts val="3038"/>
              </a:lnSpc>
              <a:buNone/>
            </a:pPr>
            <a:r>
              <a:rPr lang="en-US" sz="2025" b="1" dirty="0">
                <a:solidFill>
                  <a:srgbClr val="152238"/>
                </a:solidFill>
                <a:latin typeface="Tinos" pitchFamily="34" charset="0"/>
                <a:ea typeface="Tinos" pitchFamily="34" charset="-122"/>
                <a:cs typeface="Tinos" pitchFamily="34" charset="-120"/>
              </a:rPr>
              <a:t>Prove what you know</a:t>
            </a:r>
            <a:endParaRPr lang="en-US" sz="2025" dirty="0"/>
          </a:p>
        </p:txBody>
      </p:sp>
      <p:sp>
        <p:nvSpPr>
          <p:cNvPr id="4" name="Text 2"/>
          <p:cNvSpPr/>
          <p:nvPr/>
        </p:nvSpPr>
        <p:spPr>
          <a:xfrm>
            <a:off x="575072" y="1360884"/>
            <a:ext cx="3707606" cy="813495"/>
          </a:xfrm>
          <a:prstGeom prst="roundRect">
            <a:avLst>
              <a:gd name="adj" fmla="val 16392"/>
            </a:avLst>
          </a:prstGeom>
          <a:solidFill>
            <a:srgbClr val="FFFFFF"/>
          </a:solidFill>
          <a:ln w="7144">
            <a:solidFill>
              <a:srgbClr val="E2E8F2"/>
            </a:solidFill>
            <a:prstDash val="solid"/>
          </a:ln>
        </p:spPr>
        <p:txBody>
          <a:bodyPr wrap="square" rtlCol="0" anchor="ctr"/>
          <a:lstStyle/>
          <a:p>
            <a:pPr indent="0" marL="0">
              <a:buNone/>
            </a:pPr>
            <a:endParaRPr lang="en-US" dirty="0"/>
          </a:p>
        </p:txBody>
      </p:sp>
      <p:sp>
        <p:nvSpPr>
          <p:cNvPr id="5" name="Text 3"/>
          <p:cNvSpPr/>
          <p:nvPr/>
        </p:nvSpPr>
        <p:spPr>
          <a:xfrm>
            <a:off x="721519" y="1526977"/>
            <a:ext cx="114300" cy="114300"/>
          </a:xfrm>
          <a:prstGeom prst="rect">
            <a:avLst/>
          </a:prstGeom>
          <a:noFill/>
          <a:ln/>
        </p:spPr>
        <p:txBody>
          <a:bodyPr wrap="none" lIns="0" tIns="0" rIns="0" bIns="0" rtlCol="0" anchor="ctr"/>
          <a:lstStyle/>
          <a:p>
            <a:pPr algn="ctr" indent="0" marL="0">
              <a:buNone/>
            </a:pPr>
            <a:r>
              <a:rPr lang="en-US" sz="1125" dirty="0">
                <a:solidFill>
                  <a:srgbClr val="3AA0C2"/>
                </a:solidFill>
                <a:latin typeface="Segoe UI Symbol" pitchFamily="34" charset="0"/>
                <a:ea typeface="Segoe UI Symbol" pitchFamily="34" charset="-122"/>
                <a:cs typeface="Segoe UI Symbol" pitchFamily="34" charset="-120"/>
              </a:rPr>
              <a:t>✦</a:t>
            </a:r>
            <a:endParaRPr lang="en-US" sz="1125" dirty="0"/>
          </a:p>
        </p:txBody>
      </p:sp>
      <p:sp>
        <p:nvSpPr>
          <p:cNvPr id="6" name="Text 4"/>
          <p:cNvSpPr/>
          <p:nvPr/>
        </p:nvSpPr>
        <p:spPr>
          <a:xfrm>
            <a:off x="921544" y="1493044"/>
            <a:ext cx="3214688" cy="196739"/>
          </a:xfrm>
          <a:prstGeom prst="rect">
            <a:avLst/>
          </a:prstGeom>
          <a:noFill/>
          <a:ln/>
        </p:spPr>
        <p:txBody>
          <a:bodyPr wrap="none" lIns="0" tIns="0" rIns="0" bIns="0" rtlCol="0" anchor="t"/>
          <a:lstStyle/>
          <a:p>
            <a:pPr algn="l" indent="0" marL="0">
              <a:lnSpc>
                <a:spcPts val="1434"/>
              </a:lnSpc>
              <a:buNone/>
            </a:pPr>
            <a:r>
              <a:rPr lang="en-US" sz="956" b="1" dirty="0">
                <a:solidFill>
                  <a:srgbClr val="152238"/>
                </a:solidFill>
                <a:latin typeface="Carlito" pitchFamily="34" charset="0"/>
                <a:ea typeface="Carlito" pitchFamily="34" charset="-122"/>
                <a:cs typeface="Carlito" pitchFamily="34" charset="-120"/>
              </a:rPr>
              <a:t>Module quizzes</a:t>
            </a:r>
            <a:endParaRPr lang="en-US" sz="956" dirty="0"/>
          </a:p>
        </p:txBody>
      </p:sp>
      <p:sp>
        <p:nvSpPr>
          <p:cNvPr id="7" name="Text 5"/>
          <p:cNvSpPr/>
          <p:nvPr/>
        </p:nvSpPr>
        <p:spPr>
          <a:xfrm>
            <a:off x="721519" y="1732359"/>
            <a:ext cx="3414713" cy="309860"/>
          </a:xfrm>
          <a:prstGeom prst="rect">
            <a:avLst/>
          </a:prstGeom>
          <a:noFill/>
          <a:ln/>
        </p:spPr>
        <p:txBody>
          <a:bodyPr wrap="square" lIns="0" tIns="0" rIns="0" bIns="0" rtlCol="0" anchor="t"/>
          <a:lstStyle/>
          <a:p>
            <a:pPr algn="l" indent="0" marL="0">
              <a:lnSpc>
                <a:spcPts val="1221"/>
              </a:lnSpc>
              <a:buNone/>
            </a:pPr>
            <a:r>
              <a:rPr lang="en-US" sz="800" dirty="0">
                <a:solidFill>
                  <a:srgbClr val="33425C"/>
                </a:solidFill>
                <a:latin typeface="Carlito" pitchFamily="34" charset="0"/>
                <a:ea typeface="Carlito" pitchFamily="34" charset="-122"/>
                <a:cs typeface="Carlito" pitchFamily="34" charset="-120"/>
              </a:rPr>
              <a:t>After every module — pass at 60% to complete it. Explanations after every question make wrong answers a learning tool.</a:t>
            </a:r>
            <a:endParaRPr lang="en-US" sz="800" dirty="0"/>
          </a:p>
        </p:txBody>
      </p:sp>
      <p:sp>
        <p:nvSpPr>
          <p:cNvPr id="8" name="Text 6"/>
          <p:cNvSpPr/>
          <p:nvPr/>
        </p:nvSpPr>
        <p:spPr>
          <a:xfrm>
            <a:off x="575072" y="2281535"/>
            <a:ext cx="3707606" cy="813495"/>
          </a:xfrm>
          <a:prstGeom prst="roundRect">
            <a:avLst>
              <a:gd name="adj" fmla="val 16392"/>
            </a:avLst>
          </a:prstGeom>
          <a:solidFill>
            <a:srgbClr val="FFFFFF"/>
          </a:solidFill>
          <a:ln w="7144">
            <a:solidFill>
              <a:srgbClr val="E2E8F2"/>
            </a:solidFill>
            <a:prstDash val="solid"/>
          </a:ln>
        </p:spPr>
        <p:txBody>
          <a:bodyPr wrap="square" rtlCol="0" anchor="ctr"/>
          <a:lstStyle/>
          <a:p>
            <a:pPr indent="0" marL="0">
              <a:buNone/>
            </a:pPr>
            <a:endParaRPr lang="en-US" dirty="0"/>
          </a:p>
        </p:txBody>
      </p:sp>
      <p:sp>
        <p:nvSpPr>
          <p:cNvPr id="9" name="Text 7"/>
          <p:cNvSpPr/>
          <p:nvPr/>
        </p:nvSpPr>
        <p:spPr>
          <a:xfrm>
            <a:off x="721519" y="2447627"/>
            <a:ext cx="114300" cy="114300"/>
          </a:xfrm>
          <a:prstGeom prst="rect">
            <a:avLst/>
          </a:prstGeom>
          <a:noFill/>
          <a:ln/>
        </p:spPr>
        <p:txBody>
          <a:bodyPr wrap="none" lIns="0" tIns="0" rIns="0" bIns="0" rtlCol="0" anchor="ctr"/>
          <a:lstStyle/>
          <a:p>
            <a:pPr algn="ctr" indent="0" marL="0">
              <a:buNone/>
            </a:pPr>
            <a:r>
              <a:rPr lang="en-US" sz="1125" dirty="0">
                <a:solidFill>
                  <a:srgbClr val="D4A017"/>
                </a:solidFill>
                <a:latin typeface="Segoe UI Symbol" pitchFamily="34" charset="0"/>
                <a:ea typeface="Segoe UI Symbol" pitchFamily="34" charset="-122"/>
                <a:cs typeface="Segoe UI Symbol" pitchFamily="34" charset="-120"/>
              </a:rPr>
              <a:t>♛</a:t>
            </a:r>
            <a:endParaRPr lang="en-US" sz="1125" dirty="0"/>
          </a:p>
        </p:txBody>
      </p:sp>
      <p:sp>
        <p:nvSpPr>
          <p:cNvPr id="10" name="Text 8"/>
          <p:cNvSpPr/>
          <p:nvPr/>
        </p:nvSpPr>
        <p:spPr>
          <a:xfrm>
            <a:off x="921544" y="2413695"/>
            <a:ext cx="3214688" cy="196739"/>
          </a:xfrm>
          <a:prstGeom prst="rect">
            <a:avLst/>
          </a:prstGeom>
          <a:noFill/>
          <a:ln/>
        </p:spPr>
        <p:txBody>
          <a:bodyPr wrap="none" lIns="0" tIns="0" rIns="0" bIns="0" rtlCol="0" anchor="t"/>
          <a:lstStyle/>
          <a:p>
            <a:pPr algn="l" indent="0" marL="0">
              <a:lnSpc>
                <a:spcPts val="1434"/>
              </a:lnSpc>
              <a:buNone/>
            </a:pPr>
            <a:r>
              <a:rPr lang="en-US" sz="956" b="1" dirty="0">
                <a:solidFill>
                  <a:srgbClr val="152238"/>
                </a:solidFill>
                <a:latin typeface="Carlito" pitchFamily="34" charset="0"/>
                <a:ea typeface="Carlito" pitchFamily="34" charset="-122"/>
                <a:cs typeface="Carlito" pitchFamily="34" charset="-120"/>
              </a:rPr>
              <a:t>Final test &amp; certificate</a:t>
            </a:r>
            <a:endParaRPr lang="en-US" sz="956" dirty="0"/>
          </a:p>
        </p:txBody>
      </p:sp>
      <p:sp>
        <p:nvSpPr>
          <p:cNvPr id="11" name="Text 9"/>
          <p:cNvSpPr/>
          <p:nvPr/>
        </p:nvSpPr>
        <p:spPr>
          <a:xfrm>
            <a:off x="721519" y="2653010"/>
            <a:ext cx="3414713" cy="309860"/>
          </a:xfrm>
          <a:prstGeom prst="rect">
            <a:avLst/>
          </a:prstGeom>
          <a:noFill/>
          <a:ln/>
        </p:spPr>
        <p:txBody>
          <a:bodyPr wrap="square" lIns="0" tIns="0" rIns="0" bIns="0" rtlCol="0" anchor="t"/>
          <a:lstStyle/>
          <a:p>
            <a:pPr algn="l" indent="0" marL="0">
              <a:lnSpc>
                <a:spcPts val="1221"/>
              </a:lnSpc>
              <a:buNone/>
            </a:pPr>
            <a:r>
              <a:rPr lang="en-US" sz="800" dirty="0">
                <a:solidFill>
                  <a:srgbClr val="33425C"/>
                </a:solidFill>
                <a:latin typeface="Carlito" pitchFamily="34" charset="0"/>
                <a:ea typeface="Carlito" pitchFamily="34" charset="-122"/>
                <a:cs typeface="Carlito" pitchFamily="34" charset="-120"/>
              </a:rPr>
              <a:t>Pass at 80% to earn the official ACLA certificate — signed, PDF-downloadable and verifiable online at acla.io/verify.</a:t>
            </a:r>
            <a:endParaRPr lang="en-US" sz="800" dirty="0"/>
          </a:p>
        </p:txBody>
      </p:sp>
      <p:sp>
        <p:nvSpPr>
          <p:cNvPr id="12" name="Text 10"/>
          <p:cNvSpPr/>
          <p:nvPr/>
        </p:nvSpPr>
        <p:spPr>
          <a:xfrm>
            <a:off x="5343525" y="1357313"/>
            <a:ext cx="3286125" cy="1727002"/>
          </a:xfrm>
          <a:prstGeom prst="roundRect">
            <a:avLst>
              <a:gd name="adj" fmla="val 9928"/>
            </a:avLst>
          </a:prstGeom>
          <a:solidFill>
            <a:srgbClr val="0A192F"/>
          </a:solidFill>
          <a:ln/>
        </p:spPr>
        <p:txBody>
          <a:bodyPr wrap="square" rtlCol="0" anchor="ctr"/>
          <a:lstStyle/>
          <a:p>
            <a:pPr indent="0" marL="0">
              <a:buNone/>
            </a:pPr>
            <a:endParaRPr lang="en-US" dirty="0"/>
          </a:p>
        </p:txBody>
      </p:sp>
      <p:sp>
        <p:nvSpPr>
          <p:cNvPr id="13" name="Text 11"/>
          <p:cNvSpPr/>
          <p:nvPr/>
        </p:nvSpPr>
        <p:spPr>
          <a:xfrm>
            <a:off x="5543550" y="1543050"/>
            <a:ext cx="2886075" cy="164592"/>
          </a:xfrm>
          <a:prstGeom prst="rect">
            <a:avLst/>
          </a:prstGeom>
          <a:noFill/>
          <a:ln/>
        </p:spPr>
        <p:txBody>
          <a:bodyPr wrap="none" lIns="0" tIns="0" rIns="0" bIns="0" rtlCol="0" anchor="t"/>
          <a:lstStyle/>
          <a:p>
            <a:pPr algn="l" indent="0" marL="0">
              <a:lnSpc>
                <a:spcPts val="1181"/>
              </a:lnSpc>
              <a:buNone/>
            </a:pPr>
            <a:r>
              <a:rPr lang="en-US" sz="800" spc="225" kern="0" dirty="0">
                <a:solidFill>
                  <a:srgbClr val="E9C46A"/>
                </a:solidFill>
                <a:latin typeface="Carlito" pitchFamily="34" charset="0"/>
                <a:ea typeface="Carlito" pitchFamily="34" charset="-122"/>
                <a:cs typeface="Carlito" pitchFamily="34" charset="-120"/>
              </a:rPr>
              <a:t>XP REWARDS</a:t>
            </a:r>
            <a:endParaRPr lang="en-US" sz="800" dirty="0"/>
          </a:p>
        </p:txBody>
      </p:sp>
      <p:sp>
        <p:nvSpPr>
          <p:cNvPr id="14" name="Text 12"/>
          <p:cNvSpPr/>
          <p:nvPr/>
        </p:nvSpPr>
        <p:spPr>
          <a:xfrm>
            <a:off x="5543550" y="1793081"/>
            <a:ext cx="2517279" cy="173593"/>
          </a:xfrm>
          <a:prstGeom prst="rect">
            <a:avLst/>
          </a:prstGeom>
          <a:noFill/>
          <a:ln/>
        </p:spPr>
        <p:txBody>
          <a:bodyPr wrap="none" lIns="0" tIns="0" rIns="0" bIns="0" rtlCol="0" anchor="t"/>
          <a:lstStyle/>
          <a:p>
            <a:pPr algn="l" indent="0" marL="0">
              <a:lnSpc>
                <a:spcPts val="1266"/>
              </a:lnSpc>
              <a:buNone/>
            </a:pPr>
            <a:r>
              <a:rPr lang="en-US" sz="844" dirty="0">
                <a:solidFill>
                  <a:srgbClr val="9FB3CE"/>
                </a:solidFill>
                <a:latin typeface="Carlito" pitchFamily="34" charset="0"/>
                <a:ea typeface="Carlito" pitchFamily="34" charset="-122"/>
                <a:cs typeface="Carlito" pitchFamily="34" charset="-120"/>
              </a:rPr>
              <a:t>Lesson completed</a:t>
            </a:r>
            <a:endParaRPr lang="en-US" sz="844" dirty="0"/>
          </a:p>
        </p:txBody>
      </p:sp>
      <p:sp>
        <p:nvSpPr>
          <p:cNvPr id="15" name="Text 13"/>
          <p:cNvSpPr/>
          <p:nvPr/>
        </p:nvSpPr>
        <p:spPr>
          <a:xfrm>
            <a:off x="8030675" y="1793081"/>
            <a:ext cx="443391" cy="173593"/>
          </a:xfrm>
          <a:prstGeom prst="rect">
            <a:avLst/>
          </a:prstGeom>
          <a:noFill/>
          <a:ln/>
        </p:spPr>
        <p:txBody>
          <a:bodyPr wrap="none" lIns="0" tIns="0" rIns="0" bIns="0" rtlCol="0" anchor="t"/>
          <a:lstStyle/>
          <a:p>
            <a:pPr algn="l" indent="0" marL="0">
              <a:lnSpc>
                <a:spcPts val="1266"/>
              </a:lnSpc>
              <a:buNone/>
            </a:pPr>
            <a:r>
              <a:rPr lang="en-US" sz="844" b="1" dirty="0">
                <a:solidFill>
                  <a:srgbClr val="F2F5F9"/>
                </a:solidFill>
                <a:latin typeface="Liberation Sans Narrow" pitchFamily="34" charset="0"/>
                <a:ea typeface="Liberation Sans Narrow" pitchFamily="34" charset="-122"/>
                <a:cs typeface="Liberation Sans Narrow" pitchFamily="34" charset="-120"/>
              </a:rPr>
              <a:t>+10 XP</a:t>
            </a:r>
            <a:endParaRPr lang="en-US" sz="844" dirty="0"/>
          </a:p>
        </p:txBody>
      </p:sp>
      <p:sp>
        <p:nvSpPr>
          <p:cNvPr id="16" name="Text 14"/>
          <p:cNvSpPr/>
          <p:nvPr/>
        </p:nvSpPr>
        <p:spPr>
          <a:xfrm>
            <a:off x="5543550" y="2025253"/>
            <a:ext cx="2517279" cy="173593"/>
          </a:xfrm>
          <a:prstGeom prst="rect">
            <a:avLst/>
          </a:prstGeom>
          <a:noFill/>
          <a:ln/>
        </p:spPr>
        <p:txBody>
          <a:bodyPr wrap="none" lIns="0" tIns="0" rIns="0" bIns="0" rtlCol="0" anchor="t"/>
          <a:lstStyle/>
          <a:p>
            <a:pPr algn="l" indent="0" marL="0">
              <a:lnSpc>
                <a:spcPts val="1266"/>
              </a:lnSpc>
              <a:buNone/>
            </a:pPr>
            <a:r>
              <a:rPr lang="en-US" sz="844" dirty="0">
                <a:solidFill>
                  <a:srgbClr val="9FB3CE"/>
                </a:solidFill>
                <a:latin typeface="Carlito" pitchFamily="34" charset="0"/>
                <a:ea typeface="Carlito" pitchFamily="34" charset="-122"/>
                <a:cs typeface="Carlito" pitchFamily="34" charset="-120"/>
              </a:rPr>
              <a:t>Module quiz passed</a:t>
            </a:r>
            <a:endParaRPr lang="en-US" sz="844" dirty="0"/>
          </a:p>
        </p:txBody>
      </p:sp>
      <p:sp>
        <p:nvSpPr>
          <p:cNvPr id="17" name="Text 15"/>
          <p:cNvSpPr/>
          <p:nvPr/>
        </p:nvSpPr>
        <p:spPr>
          <a:xfrm>
            <a:off x="8030675" y="2025253"/>
            <a:ext cx="443391" cy="173593"/>
          </a:xfrm>
          <a:prstGeom prst="rect">
            <a:avLst/>
          </a:prstGeom>
          <a:noFill/>
          <a:ln/>
        </p:spPr>
        <p:txBody>
          <a:bodyPr wrap="none" lIns="0" tIns="0" rIns="0" bIns="0" rtlCol="0" anchor="t"/>
          <a:lstStyle/>
          <a:p>
            <a:pPr algn="l" indent="0" marL="0">
              <a:lnSpc>
                <a:spcPts val="1266"/>
              </a:lnSpc>
              <a:buNone/>
            </a:pPr>
            <a:r>
              <a:rPr lang="en-US" sz="844" b="1" dirty="0">
                <a:solidFill>
                  <a:srgbClr val="F2F5F9"/>
                </a:solidFill>
                <a:latin typeface="Liberation Sans Narrow" pitchFamily="34" charset="0"/>
                <a:ea typeface="Liberation Sans Narrow" pitchFamily="34" charset="-122"/>
                <a:cs typeface="Liberation Sans Narrow" pitchFamily="34" charset="-120"/>
              </a:rPr>
              <a:t>+50 XP</a:t>
            </a:r>
            <a:endParaRPr lang="en-US" sz="844" dirty="0"/>
          </a:p>
        </p:txBody>
      </p:sp>
      <p:sp>
        <p:nvSpPr>
          <p:cNvPr id="18" name="Text 16"/>
          <p:cNvSpPr/>
          <p:nvPr/>
        </p:nvSpPr>
        <p:spPr>
          <a:xfrm>
            <a:off x="5543550" y="2257425"/>
            <a:ext cx="2457673" cy="173593"/>
          </a:xfrm>
          <a:prstGeom prst="rect">
            <a:avLst/>
          </a:prstGeom>
          <a:noFill/>
          <a:ln/>
        </p:spPr>
        <p:txBody>
          <a:bodyPr wrap="none" lIns="0" tIns="0" rIns="0" bIns="0" rtlCol="0" anchor="t"/>
          <a:lstStyle/>
          <a:p>
            <a:pPr algn="l" indent="0" marL="0">
              <a:lnSpc>
                <a:spcPts val="1266"/>
              </a:lnSpc>
              <a:buNone/>
            </a:pPr>
            <a:r>
              <a:rPr lang="en-US" sz="844" dirty="0">
                <a:solidFill>
                  <a:srgbClr val="9FB3CE"/>
                </a:solidFill>
                <a:latin typeface="Carlito" pitchFamily="34" charset="0"/>
                <a:ea typeface="Carlito" pitchFamily="34" charset="-122"/>
                <a:cs typeface="Carlito" pitchFamily="34" charset="-120"/>
              </a:rPr>
              <a:t>Final test passed</a:t>
            </a:r>
            <a:endParaRPr lang="en-US" sz="844" dirty="0"/>
          </a:p>
        </p:txBody>
      </p:sp>
      <p:sp>
        <p:nvSpPr>
          <p:cNvPr id="19" name="Text 17"/>
          <p:cNvSpPr/>
          <p:nvPr/>
        </p:nvSpPr>
        <p:spPr>
          <a:xfrm>
            <a:off x="7961675" y="2257425"/>
            <a:ext cx="521787" cy="173593"/>
          </a:xfrm>
          <a:prstGeom prst="rect">
            <a:avLst/>
          </a:prstGeom>
          <a:noFill/>
          <a:ln/>
        </p:spPr>
        <p:txBody>
          <a:bodyPr wrap="none" lIns="0" tIns="0" rIns="0" bIns="0" rtlCol="0" anchor="t"/>
          <a:lstStyle/>
          <a:p>
            <a:pPr algn="l" indent="0" marL="0">
              <a:lnSpc>
                <a:spcPts val="1266"/>
              </a:lnSpc>
              <a:buNone/>
            </a:pPr>
            <a:r>
              <a:rPr lang="en-US" sz="844" b="1" dirty="0">
                <a:solidFill>
                  <a:srgbClr val="F2F5F9"/>
                </a:solidFill>
                <a:latin typeface="Liberation Sans Narrow" pitchFamily="34" charset="0"/>
                <a:ea typeface="Liberation Sans Narrow" pitchFamily="34" charset="-122"/>
                <a:cs typeface="Liberation Sans Narrow" pitchFamily="34" charset="-120"/>
              </a:rPr>
              <a:t>+150 XP</a:t>
            </a:r>
            <a:endParaRPr lang="en-US" sz="844" dirty="0"/>
          </a:p>
        </p:txBody>
      </p:sp>
      <p:sp>
        <p:nvSpPr>
          <p:cNvPr id="20" name="Text 18"/>
          <p:cNvSpPr/>
          <p:nvPr/>
        </p:nvSpPr>
        <p:spPr>
          <a:xfrm>
            <a:off x="5543550" y="2489597"/>
            <a:ext cx="991353" cy="173593"/>
          </a:xfrm>
          <a:prstGeom prst="rect">
            <a:avLst/>
          </a:prstGeom>
          <a:noFill/>
          <a:ln/>
        </p:spPr>
        <p:txBody>
          <a:bodyPr wrap="square" lIns="0" tIns="0" rIns="0" bIns="0" rtlCol="0" anchor="t"/>
          <a:lstStyle/>
          <a:p>
            <a:pPr algn="l" indent="0" marL="0">
              <a:lnSpc>
                <a:spcPts val="1266"/>
              </a:lnSpc>
              <a:buNone/>
            </a:pPr>
            <a:r>
              <a:rPr lang="en-US" sz="844" dirty="0">
                <a:solidFill>
                  <a:srgbClr val="9FB3CE"/>
                </a:solidFill>
                <a:latin typeface="Carlito" pitchFamily="34" charset="0"/>
                <a:ea typeface="Carlito" pitchFamily="34" charset="-122"/>
                <a:cs typeface="Carlito" pitchFamily="34" charset="-120"/>
              </a:rPr>
              <a:t>Certificate earned</a:t>
            </a:r>
            <a:endParaRPr lang="en-US" sz="844" dirty="0"/>
          </a:p>
        </p:txBody>
      </p:sp>
      <p:sp>
        <p:nvSpPr>
          <p:cNvPr id="21" name="Text 19"/>
          <p:cNvSpPr/>
          <p:nvPr/>
        </p:nvSpPr>
        <p:spPr>
          <a:xfrm>
            <a:off x="6389415" y="2489597"/>
            <a:ext cx="2040210" cy="173593"/>
          </a:xfrm>
          <a:prstGeom prst="rect">
            <a:avLst/>
          </a:prstGeom>
          <a:noFill/>
          <a:ln/>
        </p:spPr>
        <p:txBody>
          <a:bodyPr wrap="none" lIns="0" tIns="0" rIns="0" bIns="0" rtlCol="0" anchor="t"/>
          <a:lstStyle/>
          <a:p>
            <a:pPr algn="l" indent="0" marL="0">
              <a:lnSpc>
                <a:spcPts val="1266"/>
              </a:lnSpc>
              <a:buNone/>
            </a:pPr>
            <a:r>
              <a:rPr lang="en-US" sz="844" b="1" dirty="0">
                <a:solidFill>
                  <a:srgbClr val="F2F5F9"/>
                </a:solidFill>
                <a:latin typeface="Liberation Sans Narrow" pitchFamily="34" charset="0"/>
                <a:ea typeface="Liberation Sans Narrow" pitchFamily="34" charset="-122"/>
                <a:cs typeface="Liberation Sans Narrow" pitchFamily="34" charset="-120"/>
              </a:rPr>
              <a:t>+100 XP</a:t>
            </a:r>
            <a:endParaRPr lang="en-US" sz="844" dirty="0"/>
          </a:p>
        </p:txBody>
      </p:sp>
      <p:sp>
        <p:nvSpPr>
          <p:cNvPr id="22" name="Text 20"/>
          <p:cNvSpPr/>
          <p:nvPr/>
        </p:nvSpPr>
        <p:spPr>
          <a:xfrm>
            <a:off x="5543550" y="2764631"/>
            <a:ext cx="2886075" cy="133945"/>
          </a:xfrm>
          <a:prstGeom prst="rect">
            <a:avLst/>
          </a:prstGeom>
          <a:noFill/>
          <a:ln/>
        </p:spPr>
        <p:txBody>
          <a:bodyPr wrap="square" lIns="0" tIns="0" rIns="0" bIns="0" rtlCol="0" anchor="t"/>
          <a:lstStyle/>
          <a:p>
            <a:pPr algn="l" indent="0" marL="0">
              <a:lnSpc>
                <a:spcPts val="1055"/>
              </a:lnSpc>
              <a:buNone/>
            </a:pPr>
            <a:r>
              <a:rPr lang="en-US" sz="703" dirty="0">
                <a:solidFill>
                  <a:srgbClr val="9FB3CE"/>
                </a:solidFill>
                <a:latin typeface="Carlito" pitchFamily="34" charset="0"/>
                <a:ea typeface="Carlito" pitchFamily="34" charset="-122"/>
                <a:cs typeface="Carlito" pitchFamily="34" charset="-120"/>
              </a:rPr>
              <a:t>Cloud backup keeps all progress safe under your email.</a:t>
            </a:r>
            <a:endParaRPr lang="en-US" sz="703" dirty="0"/>
          </a:p>
        </p:txBody>
      </p:sp>
    </p:spTree>
  </p:cSld>
  <p:clrMapOvr>
    <a:masterClrMapping/>
  </p:clrMapOvr>
  <p:transition spd="med" advTm="14000">
    <p:fade/>
  </p:transition>
</p:sld>
</file>

<file path=ppt/slides/slide32.xml><?xml version="1.0" encoding="utf-8"?>
<p:sld xmlns:a="http://schemas.openxmlformats.org/drawingml/2006/main" xmlns:r="http://schemas.openxmlformats.org/officeDocument/2006/relationships" xmlns:p="http://schemas.openxmlformats.org/presentationml/2006/main">
  <p:cSld name="Slide 32">
    <p:bg>
      <p:bgPr>
        <a:solidFill>
          <a:srgbClr val="0A192F"/>
        </a:solidFill>
      </p:bgPr>
    </p:bg>
    <p:spTree>
      <p:nvGrpSpPr>
        <p:cNvPr id="1" name=""/>
        <p:cNvGrpSpPr/>
        <p:nvPr/>
      </p:nvGrpSpPr>
      <p:grpSpPr>
        <a:xfrm>
          <a:off x="0" y="0"/>
          <a:ext cx="0" cy="0"/>
          <a:chOff x="0" y="0"/>
          <a:chExt cx="0" cy="0"/>
        </a:xfrm>
      </p:grpSpPr>
      <p:sp>
        <p:nvSpPr>
          <p:cNvPr id="2" name="Text 0"/>
          <p:cNvSpPr/>
          <p:nvPr/>
        </p:nvSpPr>
        <p:spPr>
          <a:xfrm>
            <a:off x="0" y="0"/>
            <a:ext cx="100013" cy="5143500"/>
          </a:xfrm>
          <a:prstGeom prst="rect">
            <a:avLst/>
          </a:prstGeom>
          <a:solidFill>
            <a:srgbClr val="D4A017"/>
          </a:solidFill>
          <a:ln/>
        </p:spPr>
        <p:txBody>
          <a:bodyPr wrap="square" rtlCol="0" anchor="ctr"/>
          <a:lstStyle/>
          <a:p>
            <a:pPr indent="0" marL="0">
              <a:buNone/>
            </a:pPr>
            <a:endParaRPr lang="en-US" dirty="0"/>
          </a:p>
        </p:txBody>
      </p:sp>
      <p:sp>
        <p:nvSpPr>
          <p:cNvPr id="3" name="Text 1"/>
          <p:cNvSpPr/>
          <p:nvPr/>
        </p:nvSpPr>
        <p:spPr>
          <a:xfrm>
            <a:off x="571500" y="1214438"/>
            <a:ext cx="8143875" cy="164592"/>
          </a:xfrm>
          <a:prstGeom prst="rect">
            <a:avLst/>
          </a:prstGeom>
          <a:noFill/>
          <a:ln/>
        </p:spPr>
        <p:txBody>
          <a:bodyPr wrap="none" lIns="0" tIns="0" rIns="0" bIns="0" rtlCol="0" anchor="t"/>
          <a:lstStyle/>
          <a:p>
            <a:pPr algn="l" indent="0" marL="0">
              <a:lnSpc>
                <a:spcPts val="1181"/>
              </a:lnSpc>
              <a:buNone/>
            </a:pPr>
            <a:r>
              <a:rPr lang="en-US" sz="800" spc="225" kern="0" dirty="0">
                <a:solidFill>
                  <a:srgbClr val="D4A017"/>
                </a:solidFill>
                <a:latin typeface="Carlito" pitchFamily="34" charset="0"/>
                <a:ea typeface="Carlito" pitchFamily="34" charset="-122"/>
                <a:cs typeface="Carlito" pitchFamily="34" charset="-120"/>
              </a:rPr>
              <a:t>YOUR TURN</a:t>
            </a:r>
            <a:endParaRPr lang="en-US" sz="800" dirty="0"/>
          </a:p>
        </p:txBody>
      </p:sp>
      <p:sp>
        <p:nvSpPr>
          <p:cNvPr id="4" name="Text 2"/>
          <p:cNvSpPr/>
          <p:nvPr/>
        </p:nvSpPr>
        <p:spPr>
          <a:xfrm>
            <a:off x="571500" y="1493044"/>
            <a:ext cx="5429250" cy="922696"/>
          </a:xfrm>
          <a:prstGeom prst="rect">
            <a:avLst/>
          </a:prstGeom>
          <a:noFill/>
          <a:ln/>
        </p:spPr>
        <p:txBody>
          <a:bodyPr wrap="square" lIns="0" tIns="0" rIns="0" bIns="0" rtlCol="0" anchor="t"/>
          <a:lstStyle/>
          <a:p>
            <a:pPr algn="l" indent="0" marL="0">
              <a:lnSpc>
                <a:spcPts val="3364"/>
              </a:lnSpc>
              <a:buNone/>
            </a:pPr>
            <a:r>
              <a:rPr lang="en-US" sz="2925" b="1" dirty="0">
                <a:solidFill>
                  <a:srgbClr val="F2F5F9"/>
                </a:solidFill>
                <a:latin typeface="Tinos" pitchFamily="34" charset="0"/>
                <a:ea typeface="Tinos" pitchFamily="34" charset="-122"/>
                <a:cs typeface="Tinos" pitchFamily="34" charset="-120"/>
              </a:rPr>
              <a:t>Start learning today —</a:t>
            </a:r>
            <a:endParaRPr lang="en-US" sz="2925" dirty="0"/>
          </a:p>
          <a:p>
            <a:pPr algn="l" indent="0" marL="0">
              <a:lnSpc>
                <a:spcPts val="3364"/>
              </a:lnSpc>
              <a:buNone/>
            </a:pPr>
            <a:r>
              <a:rPr lang="en-US" sz="2925" b="1" dirty="0">
                <a:solidFill>
                  <a:srgbClr val="F2F5F9"/>
                </a:solidFill>
                <a:latin typeface="Tinos" pitchFamily="34" charset="0"/>
                <a:ea typeface="Tinos" pitchFamily="34" charset="-122"/>
                <a:cs typeface="Tinos" pitchFamily="34" charset="-120"/>
              </a:rPr>
              <a:t>it's completely free</a:t>
            </a:r>
            <a:endParaRPr lang="en-US" sz="2925" dirty="0"/>
          </a:p>
        </p:txBody>
      </p:sp>
      <p:sp>
        <p:nvSpPr>
          <p:cNvPr id="5" name="Text 3"/>
          <p:cNvSpPr/>
          <p:nvPr/>
        </p:nvSpPr>
        <p:spPr>
          <a:xfrm>
            <a:off x="571500" y="2504554"/>
            <a:ext cx="5429250" cy="419517"/>
          </a:xfrm>
          <a:prstGeom prst="rect">
            <a:avLst/>
          </a:prstGeom>
          <a:noFill/>
          <a:ln/>
        </p:spPr>
        <p:txBody>
          <a:bodyPr wrap="square" lIns="0" tIns="0" rIns="0" bIns="0" rtlCol="0" anchor="t"/>
          <a:lstStyle/>
          <a:p>
            <a:pPr algn="l" indent="0" marL="0">
              <a:lnSpc>
                <a:spcPts val="1530"/>
              </a:lnSpc>
              <a:buNone/>
            </a:pPr>
            <a:r>
              <a:rPr lang="en-US" sz="956" dirty="0">
                <a:solidFill>
                  <a:srgbClr val="9FB3CE"/>
                </a:solidFill>
                <a:latin typeface="Carlito" pitchFamily="34" charset="0"/>
                <a:ea typeface="Carlito" pitchFamily="34" charset="-122"/>
                <a:cs typeface="Carlito" pitchFamily="34" charset="-120"/>
              </a:rPr>
              <a:t>Take the full course — 54 lessons, quizzes and your verified certificate — in the Tapi Learn app, or read the complete study guide PDF at acla.io/courses.</a:t>
            </a:r>
            <a:endParaRPr lang="en-US" sz="956" dirty="0"/>
          </a:p>
        </p:txBody>
      </p:sp>
      <p:sp>
        <p:nvSpPr>
          <p:cNvPr id="6" name="Text 4"/>
          <p:cNvSpPr/>
          <p:nvPr/>
        </p:nvSpPr>
        <p:spPr>
          <a:xfrm>
            <a:off x="571500" y="3900488"/>
            <a:ext cx="2627226" cy="385763"/>
          </a:xfrm>
          <a:prstGeom prst="roundRect">
            <a:avLst>
              <a:gd name="adj" fmla="val 29630"/>
            </a:avLst>
          </a:prstGeom>
          <a:solidFill>
            <a:srgbClr val="D4A017"/>
          </a:solidFill>
          <a:ln/>
        </p:spPr>
        <p:txBody>
          <a:bodyPr wrap="square" rtlCol="0" anchor="ctr"/>
          <a:lstStyle/>
          <a:p>
            <a:pPr indent="0" marL="0">
              <a:buNone/>
            </a:pPr>
            <a:endParaRPr lang="en-US" dirty="0"/>
          </a:p>
        </p:txBody>
      </p:sp>
      <p:sp>
        <p:nvSpPr>
          <p:cNvPr id="7" name="Text 5"/>
          <p:cNvSpPr/>
          <p:nvPr/>
        </p:nvSpPr>
        <p:spPr>
          <a:xfrm>
            <a:off x="571500" y="3900488"/>
            <a:ext cx="2684376" cy="416624"/>
          </a:xfrm>
          <a:prstGeom prst="rect">
            <a:avLst/>
          </a:prstGeom>
          <a:noFill/>
          <a:ln/>
        </p:spPr>
        <p:txBody>
          <a:bodyPr wrap="none" lIns="200025" tIns="100013" rIns="200025" bIns="100013" rtlCol="0" anchor="t"/>
          <a:lstStyle/>
          <a:p>
            <a:pPr algn="l" indent="0" marL="0">
              <a:lnSpc>
                <a:spcPts val="1350"/>
              </a:lnSpc>
              <a:buNone/>
            </a:pPr>
            <a:r>
              <a:rPr lang="en-US" sz="900" b="1" dirty="0">
                <a:solidFill>
                  <a:srgbClr val="0A192F"/>
                </a:solidFill>
                <a:latin typeface="Carlito" pitchFamily="34" charset="0"/>
                <a:ea typeface="Carlito" pitchFamily="34" charset="-122"/>
                <a:cs typeface="Carlito" pitchFamily="34" charset="-120"/>
              </a:rPr>
              <a:t>Download Tapi Learn — acla.io/tapi-learn</a:t>
            </a:r>
            <a:endParaRPr lang="en-US" sz="900" dirty="0"/>
          </a:p>
        </p:txBody>
      </p:sp>
      <p:sp>
        <p:nvSpPr>
          <p:cNvPr id="8" name="Text 6"/>
          <p:cNvSpPr/>
          <p:nvPr/>
        </p:nvSpPr>
        <p:spPr>
          <a:xfrm>
            <a:off x="3316598" y="3904059"/>
            <a:ext cx="2064990" cy="378619"/>
          </a:xfrm>
          <a:prstGeom prst="roundRect">
            <a:avLst>
              <a:gd name="adj" fmla="val 30189"/>
            </a:avLst>
          </a:prstGeom>
          <a:noFill/>
          <a:ln w="7144">
            <a:solidFill>
              <a:srgbClr val="3AA0C2"/>
            </a:solidFill>
            <a:prstDash val="solid"/>
          </a:ln>
        </p:spPr>
        <p:txBody>
          <a:bodyPr wrap="square" rtlCol="0" anchor="ctr"/>
          <a:lstStyle/>
          <a:p>
            <a:pPr indent="0" marL="0">
              <a:buNone/>
            </a:pPr>
            <a:endParaRPr lang="en-US" dirty="0"/>
          </a:p>
        </p:txBody>
      </p:sp>
      <p:sp>
        <p:nvSpPr>
          <p:cNvPr id="9" name="Text 7"/>
          <p:cNvSpPr/>
          <p:nvPr/>
        </p:nvSpPr>
        <p:spPr>
          <a:xfrm>
            <a:off x="3313026" y="3900488"/>
            <a:ext cx="2072134" cy="416624"/>
          </a:xfrm>
          <a:prstGeom prst="rect">
            <a:avLst/>
          </a:prstGeom>
          <a:noFill/>
          <a:ln/>
        </p:spPr>
        <p:txBody>
          <a:bodyPr wrap="square" lIns="200025" tIns="100013" rIns="200025" bIns="100013" rtlCol="0" anchor="t"/>
          <a:lstStyle/>
          <a:p>
            <a:pPr algn="l" indent="0" marL="0">
              <a:lnSpc>
                <a:spcPts val="1350"/>
              </a:lnSpc>
              <a:buNone/>
            </a:pPr>
            <a:r>
              <a:rPr lang="en-US" sz="900" b="1" dirty="0">
                <a:solidFill>
                  <a:srgbClr val="3AA0C2"/>
                </a:solidFill>
                <a:latin typeface="Carlito" pitchFamily="34" charset="0"/>
                <a:ea typeface="Carlito" pitchFamily="34" charset="-122"/>
                <a:cs typeface="Carlito" pitchFamily="34" charset="-120"/>
              </a:rPr>
              <a:t>Study guide — acla.io/courses</a:t>
            </a:r>
            <a:endParaRPr lang="en-US" sz="900" dirty="0"/>
          </a:p>
        </p:txBody>
      </p:sp>
      <p:sp>
        <p:nvSpPr>
          <p:cNvPr id="10" name="Text 8"/>
          <p:cNvSpPr/>
          <p:nvPr/>
        </p:nvSpPr>
        <p:spPr>
          <a:xfrm>
            <a:off x="6365974" y="4604147"/>
            <a:ext cx="2717361" cy="164592"/>
          </a:xfrm>
          <a:prstGeom prst="rect">
            <a:avLst/>
          </a:prstGeom>
          <a:noFill/>
          <a:ln/>
        </p:spPr>
        <p:txBody>
          <a:bodyPr wrap="square" lIns="0" tIns="0" rIns="0" bIns="0" rtlCol="0" anchor="t"/>
          <a:lstStyle/>
          <a:p>
            <a:pPr algn="l" indent="0" marL="0">
              <a:lnSpc>
                <a:spcPts val="1097"/>
              </a:lnSpc>
              <a:buNone/>
            </a:pPr>
            <a:r>
              <a:rPr lang="en-US" sz="800" spc="113" kern="0" dirty="0">
                <a:solidFill>
                  <a:srgbClr val="9FB3CE"/>
                </a:solidFill>
                <a:latin typeface="Carlito" pitchFamily="34" charset="0"/>
                <a:ea typeface="Carlito" pitchFamily="34" charset="-122"/>
                <a:cs typeface="Carlito" pitchFamily="34" charset="-120"/>
              </a:rPr>
              <a:t>AFRICA CLIMATE LEADERSHIP ACADEMY</a:t>
            </a:r>
            <a:endParaRPr lang="en-US" sz="800" dirty="0"/>
          </a:p>
        </p:txBody>
      </p:sp>
    </p:spTree>
  </p:cSld>
  <p:clrMapOvr>
    <a:masterClrMapping/>
  </p:clrMapOvr>
  <p:transition spd="med" advTm="12000">
    <p:fade/>
  </p:transition>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32</Slides>
  <Notes>32</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32</vt:i4>
      </vt:variant>
    </vt:vector>
  </HeadingPairs>
  <TitlesOfParts>
    <vt:vector size="35"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lpstr>Slide 26</vt:lpstr>
      <vt:lpstr>Slide 27</vt:lpstr>
      <vt:lpstr>Slide 28</vt:lpstr>
      <vt:lpstr>Slide 29</vt:lpstr>
      <vt:lpstr>Slide 30</vt:lpstr>
      <vt:lpstr>Slide 31</vt:lpstr>
      <vt:lpstr>Slide 32</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PptxGenJS Presentation</dc:title>
  <dc:subject>PptxGenJS Presentation</dc:subject>
  <dc:creator>PptxGenJS</dc:creator>
  <cp:lastModifiedBy>PptxGenJS</cp:lastModifiedBy>
  <cp:revision>1</cp:revision>
  <dcterms:created xsi:type="dcterms:W3CDTF">2026-09-27T04:32:51Z</dcterms:created>
  <dcterms:modified xsi:type="dcterms:W3CDTF">2026-09-27T04:32:51Z</dcterms:modified>
</cp:coreProperties>
</file>